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9515" autoAdjust="0"/>
  </p:normalViewPr>
  <p:slideViewPr>
    <p:cSldViewPr snapToGrid="0">
      <p:cViewPr varScale="1">
        <p:scale>
          <a:sx n="68" d="100"/>
          <a:sy n="68" d="100"/>
        </p:scale>
        <p:origin x="47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64A9B4-D4A8-4DBC-ADA1-7209201BE2E0}" type="datetimeFigureOut">
              <a:rPr lang="en-US" smtClean="0"/>
              <a:t>5/12/2019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8982E-59A5-4224-BFCE-7D87D5718EF1}" type="slidenum">
              <a:rPr lang="en-US" smtClean="0"/>
              <a:t>‹#›</a:t>
            </a:fld>
            <a:endParaRPr lang="en-US"/>
          </a:p>
        </p:txBody>
      </p:sp>
    </p:spTree>
    <p:extLst>
      <p:ext uri="{BB962C8B-B14F-4D97-AF65-F5344CB8AC3E}">
        <p14:creationId xmlns:p14="http://schemas.microsoft.com/office/powerpoint/2010/main" val="362324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 Distribute Job Description MWHS. Identify areas of potential conflict. List. </a:t>
            </a:r>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2</a:t>
            </a:fld>
            <a:endParaRPr lang="en-US"/>
          </a:p>
        </p:txBody>
      </p:sp>
    </p:spTree>
    <p:extLst>
      <p:ext uri="{BB962C8B-B14F-4D97-AF65-F5344CB8AC3E}">
        <p14:creationId xmlns:p14="http://schemas.microsoft.com/office/powerpoint/2010/main" val="3433316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3</a:t>
            </a:fld>
            <a:endParaRPr lang="en-US"/>
          </a:p>
        </p:txBody>
      </p:sp>
    </p:spTree>
    <p:extLst>
      <p:ext uri="{BB962C8B-B14F-4D97-AF65-F5344CB8AC3E}">
        <p14:creationId xmlns:p14="http://schemas.microsoft.com/office/powerpoint/2010/main" val="374160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4</a:t>
            </a:fld>
            <a:endParaRPr lang="en-US"/>
          </a:p>
        </p:txBody>
      </p:sp>
    </p:spTree>
    <p:extLst>
      <p:ext uri="{BB962C8B-B14F-4D97-AF65-F5344CB8AC3E}">
        <p14:creationId xmlns:p14="http://schemas.microsoft.com/office/powerpoint/2010/main" val="3028694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Correct! Conflict of interest exists for an agent of the PHA to administer a contract supported by Federal funds if a member of his immediate family has a financial interest in the company selected for the award. Since Ben Doty is acting as the PHA’s agent by overseeing the contract that his stepbrother won, there is a conflict of interest.</a:t>
            </a:r>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5</a:t>
            </a:fld>
            <a:endParaRPr lang="en-US"/>
          </a:p>
        </p:txBody>
      </p:sp>
    </p:spTree>
    <p:extLst>
      <p:ext uri="{BB962C8B-B14F-4D97-AF65-F5344CB8AC3E}">
        <p14:creationId xmlns:p14="http://schemas.microsoft.com/office/powerpoint/2010/main" val="306332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Correct! HUD’s Housing Choice Voucher Program regulations provide that the housing agency may not enter into any contract in connection with tenant-based programs in which any present member of the housing agency has an interest. </a:t>
            </a:r>
            <a:r>
              <a:rPr lang="en-US" sz="1200" b="0" i="1" kern="1200" smtClean="0">
                <a:solidFill>
                  <a:schemeClr val="tx1"/>
                </a:solidFill>
                <a:effectLst/>
                <a:latin typeface="+mn-lt"/>
                <a:ea typeface="+mn-ea"/>
                <a:cs typeface="+mn-cs"/>
              </a:rPr>
              <a:t>If Lucille wants to accept the role, she must resign as administrator, or the housing agency must seek a waiver of the conflict of interest from HUD.</a:t>
            </a:r>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6</a:t>
            </a:fld>
            <a:endParaRPr lang="en-US"/>
          </a:p>
        </p:txBody>
      </p:sp>
    </p:spTree>
    <p:extLst>
      <p:ext uri="{BB962C8B-B14F-4D97-AF65-F5344CB8AC3E}">
        <p14:creationId xmlns:p14="http://schemas.microsoft.com/office/powerpoint/2010/main" val="283089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7</a:t>
            </a:fld>
            <a:endParaRPr lang="en-US"/>
          </a:p>
        </p:txBody>
      </p:sp>
    </p:spTree>
    <p:extLst>
      <p:ext uri="{BB962C8B-B14F-4D97-AF65-F5344CB8AC3E}">
        <p14:creationId xmlns:p14="http://schemas.microsoft.com/office/powerpoint/2010/main" val="3593385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 The Authority may not hire an employee in connection with a project if they are an immediate family member of the HA who formulate policy or influences decisions with respect to the project. (SECT. 19(1)(ii) of the Annual</a:t>
            </a:r>
            <a:r>
              <a:rPr lang="en-US" baseline="0" dirty="0" smtClean="0"/>
              <a:t> Contributions Contract ACC</a:t>
            </a:r>
            <a:r>
              <a:rPr lang="en-US" dirty="0" smtClean="0"/>
              <a:t>)</a:t>
            </a:r>
          </a:p>
          <a:p>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8</a:t>
            </a:fld>
            <a:endParaRPr lang="en-US"/>
          </a:p>
        </p:txBody>
      </p:sp>
    </p:spTree>
    <p:extLst>
      <p:ext uri="{BB962C8B-B14F-4D97-AF65-F5344CB8AC3E}">
        <p14:creationId xmlns:p14="http://schemas.microsoft.com/office/powerpoint/2010/main" val="151141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B.The</a:t>
            </a:r>
            <a:r>
              <a:rPr lang="en-US" dirty="0" smtClean="0"/>
              <a:t> Board should advise Tim that this “looks like” a conflict and he would need to disclose his interest in his wife’s contract to the PHA and then request a waiver from HUD. </a:t>
            </a:r>
          </a:p>
          <a:p>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9</a:t>
            </a:fld>
            <a:endParaRPr lang="en-US"/>
          </a:p>
        </p:txBody>
      </p:sp>
    </p:spTree>
    <p:extLst>
      <p:ext uri="{BB962C8B-B14F-4D97-AF65-F5344CB8AC3E}">
        <p14:creationId xmlns:p14="http://schemas.microsoft.com/office/powerpoint/2010/main" val="4108503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1.</a:t>
            </a:r>
            <a:r>
              <a:rPr lang="en-US" dirty="0" smtClean="0"/>
              <a:t>As a PHA employee, may I help sponsor a candidate for the Democratic Party for State </a:t>
            </a:r>
            <a:r>
              <a:rPr lang="en-US" dirty="0" err="1" smtClean="0"/>
              <a:t>senator?</a:t>
            </a:r>
            <a:r>
              <a:rPr lang="en-US" dirty="0" err="1" smtClean="0">
                <a:effectLst/>
              </a:rPr>
              <a:t>Yes</a:t>
            </a:r>
            <a:endParaRPr lang="en-US" dirty="0" smtClean="0">
              <a:effectLst/>
            </a:endParaRPr>
          </a:p>
          <a:p>
            <a:r>
              <a:rPr lang="en-US" dirty="0" smtClean="0">
                <a:effectLst/>
              </a:rPr>
              <a:t>No</a:t>
            </a:r>
          </a:p>
          <a:p>
            <a:r>
              <a:rPr lang="en-US" sz="1200" i="1" kern="1200" dirty="0" smtClean="0">
                <a:solidFill>
                  <a:schemeClr val="tx1"/>
                </a:solidFill>
                <a:effectLst/>
                <a:latin typeface="+mn-lt"/>
                <a:ea typeface="+mn-ea"/>
                <a:cs typeface="+mn-cs"/>
              </a:rPr>
              <a:t>Yes you can, but you may not coerce contributions from subordinates in support of your candidate. You may make a personal contribution to the candidate's campaign.</a:t>
            </a:r>
          </a:p>
          <a:p>
            <a:r>
              <a:rPr lang="en-US" dirty="0" smtClean="0">
                <a:effectLst/>
              </a:rPr>
              <a:t>2.</a:t>
            </a:r>
            <a:r>
              <a:rPr lang="en-US" dirty="0" smtClean="0"/>
              <a:t>May a PHA employee be a delegate to the Republican National </a:t>
            </a:r>
            <a:r>
              <a:rPr lang="en-US" dirty="0" err="1" smtClean="0"/>
              <a:t>Convention?</a:t>
            </a:r>
            <a:r>
              <a:rPr lang="en-US" dirty="0" err="1" smtClean="0">
                <a:effectLst/>
              </a:rPr>
              <a:t>Yes</a:t>
            </a:r>
            <a:endParaRPr lang="en-US" dirty="0" smtClean="0">
              <a:effectLst/>
            </a:endParaRPr>
          </a:p>
          <a:p>
            <a:r>
              <a:rPr lang="en-US" dirty="0" smtClean="0">
                <a:effectLst/>
              </a:rPr>
              <a:t>No</a:t>
            </a:r>
          </a:p>
          <a:p>
            <a:r>
              <a:rPr lang="en-US" sz="1200" i="1" kern="1200" dirty="0" smtClean="0">
                <a:solidFill>
                  <a:schemeClr val="tx1"/>
                </a:solidFill>
                <a:effectLst/>
                <a:latin typeface="+mn-lt"/>
                <a:ea typeface="+mn-ea"/>
                <a:cs typeface="+mn-cs"/>
              </a:rPr>
              <a:t>Yes, you are permitted to be a delegate to a political party's national convention.</a:t>
            </a:r>
          </a:p>
          <a:p>
            <a:r>
              <a:rPr lang="en-US" dirty="0" smtClean="0">
                <a:effectLst/>
              </a:rPr>
              <a:t>3.</a:t>
            </a:r>
            <a:r>
              <a:rPr lang="en-US" dirty="0" smtClean="0"/>
              <a:t>Is it okay for a housing agency employee to run for the local school </a:t>
            </a:r>
            <a:r>
              <a:rPr lang="en-US" dirty="0" err="1" smtClean="0"/>
              <a:t>board?</a:t>
            </a:r>
            <a:r>
              <a:rPr lang="en-US" dirty="0" err="1" smtClean="0">
                <a:effectLst/>
              </a:rPr>
              <a:t>Yes</a:t>
            </a:r>
            <a:endParaRPr lang="en-US" dirty="0" smtClean="0">
              <a:effectLst/>
            </a:endParaRPr>
          </a:p>
          <a:p>
            <a:endParaRPr lang="en-US" dirty="0" smtClean="0">
              <a:effectLst/>
            </a:endParaRPr>
          </a:p>
          <a:p>
            <a:endParaRPr lang="en-US" dirty="0" smtClean="0">
              <a:effectLst/>
            </a:endParaRPr>
          </a:p>
          <a:p>
            <a:endParaRPr lang="en-US" dirty="0" smtClean="0">
              <a:effectLst/>
            </a:endParaRPr>
          </a:p>
          <a:p>
            <a:r>
              <a:rPr lang="en-US" dirty="0" smtClean="0">
                <a:effectLst/>
              </a:rPr>
              <a:t>You may NOT do the following activities:</a:t>
            </a:r>
          </a:p>
          <a:p>
            <a:r>
              <a:rPr lang="en-US" dirty="0" smtClean="0">
                <a:effectLst/>
              </a:rPr>
              <a:t>• Be a candidate in partisan elections</a:t>
            </a:r>
          </a:p>
          <a:p>
            <a:r>
              <a:rPr lang="en-US" dirty="0" smtClean="0">
                <a:effectLst/>
              </a:rPr>
              <a:t>• Use official influence to interfere in elections</a:t>
            </a:r>
          </a:p>
          <a:p>
            <a:r>
              <a:rPr lang="en-US" dirty="0" smtClean="0">
                <a:effectLst/>
              </a:rPr>
              <a:t>• Coerce political contributions from subordinates in support of political parties or candidates</a:t>
            </a:r>
          </a:p>
          <a:p>
            <a:r>
              <a:rPr lang="en-US" dirty="0" smtClean="0">
                <a:effectLst/>
              </a:rPr>
              <a:t>The Office of Special Counsel operates a website that provides guidance</a:t>
            </a:r>
          </a:p>
          <a:p>
            <a:r>
              <a:rPr lang="en-US" dirty="0" smtClean="0">
                <a:effectLst/>
              </a:rPr>
              <a:t>concerning Hatch Act issues.</a:t>
            </a:r>
          </a:p>
          <a:p>
            <a:endParaRPr lang="en-US" dirty="0" smtClean="0">
              <a:effectLst/>
            </a:endParaRPr>
          </a:p>
          <a:p>
            <a:endParaRPr lang="en-US" dirty="0" smtClean="0">
              <a:effectLst/>
            </a:endParaRPr>
          </a:p>
          <a:p>
            <a:r>
              <a:rPr lang="en-US" dirty="0" smtClean="0">
                <a:effectLst/>
              </a:rPr>
              <a:t>No</a:t>
            </a:r>
          </a:p>
          <a:p>
            <a:r>
              <a:rPr lang="en-US" sz="1200" i="1" kern="1200" dirty="0" smtClean="0">
                <a:solidFill>
                  <a:schemeClr val="tx1"/>
                </a:solidFill>
                <a:effectLst/>
                <a:latin typeface="+mn-lt"/>
                <a:ea typeface="+mn-ea"/>
                <a:cs typeface="+mn-cs"/>
              </a:rPr>
              <a:t>Yes, but only if the election is nonpartisan. An election is partisan if any candidate is running as a representative of a party whose presidential candidate received electoral votes in the last presidential election.</a:t>
            </a:r>
          </a:p>
          <a:p>
            <a:endParaRPr lang="en-US" dirty="0"/>
          </a:p>
        </p:txBody>
      </p:sp>
      <p:sp>
        <p:nvSpPr>
          <p:cNvPr id="4" name="Slide Number Placeholder 3"/>
          <p:cNvSpPr>
            <a:spLocks noGrp="1"/>
          </p:cNvSpPr>
          <p:nvPr>
            <p:ph type="sldNum" sz="quarter" idx="10"/>
          </p:nvPr>
        </p:nvSpPr>
        <p:spPr/>
        <p:txBody>
          <a:bodyPr/>
          <a:lstStyle/>
          <a:p>
            <a:fld id="{2E38982E-59A5-4224-BFCE-7D87D5718EF1}" type="slidenum">
              <a:rPr lang="en-US" smtClean="0"/>
              <a:t>11</a:t>
            </a:fld>
            <a:endParaRPr lang="en-US"/>
          </a:p>
        </p:txBody>
      </p:sp>
    </p:spTree>
    <p:extLst>
      <p:ext uri="{BB962C8B-B14F-4D97-AF65-F5344CB8AC3E}">
        <p14:creationId xmlns:p14="http://schemas.microsoft.com/office/powerpoint/2010/main" val="221477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udexchange.info/trainings/courses/lead-the-way-pha-governance-and-financial-management/resource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onhrlZiexzQ"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9922" y="662017"/>
            <a:ext cx="9575144" cy="1377891"/>
          </a:xfrm>
        </p:spPr>
        <p:txBody>
          <a:bodyPr>
            <a:normAutofit fontScale="90000"/>
          </a:bodyPr>
          <a:lstStyle/>
          <a:p>
            <a:pPr algn="ctr"/>
            <a:r>
              <a:rPr lang="en-US" dirty="0" smtClean="0"/>
              <a:t>Policies and Procedures </a:t>
            </a:r>
            <a:br>
              <a:rPr lang="en-US" dirty="0" smtClean="0"/>
            </a:br>
            <a:r>
              <a:rPr lang="en-US" dirty="0"/>
              <a:t> </a:t>
            </a:r>
            <a:r>
              <a:rPr lang="en-US" dirty="0" smtClean="0"/>
              <a:t>   Making life “FAIR”</a:t>
            </a:r>
            <a:endParaRPr lang="en-US" dirty="0"/>
          </a:p>
        </p:txBody>
      </p:sp>
      <p:sp>
        <p:nvSpPr>
          <p:cNvPr id="3" name="Subtitle 2"/>
          <p:cNvSpPr>
            <a:spLocks noGrp="1"/>
          </p:cNvSpPr>
          <p:nvPr>
            <p:ph type="subTitle" idx="1"/>
          </p:nvPr>
        </p:nvSpPr>
        <p:spPr>
          <a:xfrm>
            <a:off x="2031087" y="3419377"/>
            <a:ext cx="5218125" cy="3901052"/>
          </a:xfrm>
        </p:spPr>
        <p:txBody>
          <a:bodyPr>
            <a:normAutofit/>
          </a:bodyPr>
          <a:lstStyle/>
          <a:p>
            <a:r>
              <a:rPr lang="en-US" sz="2400" dirty="0"/>
              <a:t>The public, whether it is business, friendship or any kind of interaction, functions because humans rely on a varying level of trust, respect for others, and cooperation (</a:t>
            </a:r>
            <a:r>
              <a:rPr lang="en-US" sz="2400" dirty="0" err="1"/>
              <a:t>Cordeiro</a:t>
            </a:r>
            <a:r>
              <a:rPr lang="en-US" sz="2400" dirty="0"/>
              <a:t>, 2003).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5834" y="2721949"/>
            <a:ext cx="4987758" cy="2973758"/>
          </a:xfrm>
          <a:prstGeom prst="rect">
            <a:avLst/>
          </a:prstGeom>
        </p:spPr>
      </p:pic>
      <p:sp>
        <p:nvSpPr>
          <p:cNvPr id="5" name="TextBox 4"/>
          <p:cNvSpPr txBox="1"/>
          <p:nvPr/>
        </p:nvSpPr>
        <p:spPr>
          <a:xfrm>
            <a:off x="6268824" y="6177693"/>
            <a:ext cx="5487378" cy="400110"/>
          </a:xfrm>
          <a:prstGeom prst="rect">
            <a:avLst/>
          </a:prstGeom>
          <a:noFill/>
        </p:spPr>
        <p:txBody>
          <a:bodyPr wrap="square" rtlCol="0">
            <a:spAutoFit/>
          </a:bodyPr>
          <a:lstStyle/>
          <a:p>
            <a:r>
              <a:rPr lang="en-US" sz="1000" b="1" dirty="0" smtClean="0">
                <a:hlinkClick r:id="rId3"/>
              </a:rPr>
              <a:t>SOURCE</a:t>
            </a:r>
            <a:r>
              <a:rPr lang="en-US" sz="1000" dirty="0" smtClean="0">
                <a:hlinkClick r:id="rId3"/>
              </a:rPr>
              <a:t>: https</a:t>
            </a:r>
            <a:r>
              <a:rPr lang="en-US" sz="1000" dirty="0">
                <a:hlinkClick r:id="rId3"/>
              </a:rPr>
              <a:t>://www.hudexchange.info/trainings/courses/lead-the-way-pha-governance-and-financial-management/resources/</a:t>
            </a:r>
            <a:endParaRPr lang="en-US" sz="1000" dirty="0"/>
          </a:p>
        </p:txBody>
      </p:sp>
    </p:spTree>
    <p:extLst>
      <p:ext uri="{BB962C8B-B14F-4D97-AF65-F5344CB8AC3E}">
        <p14:creationId xmlns:p14="http://schemas.microsoft.com/office/powerpoint/2010/main" val="154709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2776642"/>
            <a:ext cx="7632569" cy="3139321"/>
          </a:xfrm>
          <a:prstGeom prst="rect">
            <a:avLst/>
          </a:prstGeom>
        </p:spPr>
        <p:txBody>
          <a:bodyPr wrap="square">
            <a:spAutoFit/>
          </a:bodyPr>
          <a:lstStyle/>
          <a:p>
            <a:endParaRPr lang="en-US" dirty="0"/>
          </a:p>
          <a:p>
            <a:r>
              <a:rPr lang="en-US" dirty="0" smtClean="0"/>
              <a:t>We have two examples of PHA Ethics Policies.  </a:t>
            </a:r>
            <a:r>
              <a:rPr lang="en-US" dirty="0"/>
              <a:t>Using </a:t>
            </a:r>
            <a:r>
              <a:rPr lang="en-US" i="1" dirty="0" smtClean="0"/>
              <a:t>HUD’s </a:t>
            </a:r>
            <a:r>
              <a:rPr lang="en-US" i="1" dirty="0"/>
              <a:t>QUICK REFERENCE GUIDE </a:t>
            </a:r>
            <a:r>
              <a:rPr lang="en-US" dirty="0"/>
              <a:t>locate the following components in each policy. </a:t>
            </a:r>
            <a:endParaRPr lang="en-US" dirty="0" smtClean="0"/>
          </a:p>
          <a:p>
            <a:endParaRPr lang="en-US" dirty="0"/>
          </a:p>
          <a:p>
            <a:pPr marL="285750" indent="-285750">
              <a:buFont typeface="Wingdings" panose="05000000000000000000" pitchFamily="2" charset="2"/>
              <a:buChar char="q"/>
            </a:pPr>
            <a:r>
              <a:rPr lang="en-US" dirty="0" smtClean="0"/>
              <a:t>Procurement</a:t>
            </a:r>
            <a:endParaRPr lang="en-US" dirty="0"/>
          </a:p>
          <a:p>
            <a:pPr marL="285750" indent="-285750">
              <a:buFont typeface="Wingdings" panose="05000000000000000000" pitchFamily="2" charset="2"/>
              <a:buChar char="q"/>
            </a:pPr>
            <a:r>
              <a:rPr lang="en-US" dirty="0" smtClean="0"/>
              <a:t>Nepotism</a:t>
            </a:r>
            <a:endParaRPr lang="en-US" dirty="0"/>
          </a:p>
          <a:p>
            <a:pPr marL="285750" indent="-285750">
              <a:buFont typeface="Wingdings" panose="05000000000000000000" pitchFamily="2" charset="2"/>
              <a:buChar char="q"/>
            </a:pPr>
            <a:r>
              <a:rPr lang="en-US" dirty="0" smtClean="0"/>
              <a:t>Housing Choice Vouchers </a:t>
            </a:r>
            <a:r>
              <a:rPr lang="en-US" dirty="0"/>
              <a:t>Integrity</a:t>
            </a:r>
          </a:p>
          <a:p>
            <a:pPr marL="857250" lvl="1" indent="-400050">
              <a:buFont typeface="+mj-lt"/>
              <a:buAutoNum type="romanUcPeriod"/>
              <a:tabLst>
                <a:tab pos="169863" algn="l"/>
              </a:tabLst>
            </a:pPr>
            <a:r>
              <a:rPr lang="en-US" dirty="0" smtClean="0"/>
              <a:t>Landlords</a:t>
            </a:r>
            <a:r>
              <a:rPr lang="en-US" dirty="0"/>
              <a:t>	</a:t>
            </a:r>
          </a:p>
          <a:p>
            <a:pPr marL="857250" lvl="1" indent="-400050">
              <a:buFont typeface="+mj-lt"/>
              <a:buAutoNum type="romanUcPeriod"/>
              <a:tabLst>
                <a:tab pos="169863" algn="l"/>
              </a:tabLst>
            </a:pPr>
            <a:r>
              <a:rPr lang="en-US" dirty="0" smtClean="0"/>
              <a:t>Staff</a:t>
            </a:r>
            <a:endParaRPr lang="en-US" dirty="0"/>
          </a:p>
          <a:p>
            <a:pPr marL="857250" lvl="1" indent="-400050">
              <a:buFont typeface="+mj-lt"/>
              <a:buAutoNum type="romanUcPeriod"/>
              <a:tabLst>
                <a:tab pos="169863" algn="l"/>
              </a:tabLst>
            </a:pPr>
            <a:r>
              <a:rPr lang="en-US" dirty="0" smtClean="0"/>
              <a:t>Board </a:t>
            </a:r>
            <a:r>
              <a:rPr lang="en-US" dirty="0"/>
              <a:t>Members</a:t>
            </a:r>
          </a:p>
          <a:p>
            <a:pPr marL="857250" lvl="1" indent="-400050">
              <a:buFont typeface="+mj-lt"/>
              <a:buAutoNum type="romanUcPeriod"/>
              <a:tabLst>
                <a:tab pos="169863" algn="l"/>
              </a:tabLst>
            </a:pPr>
            <a:r>
              <a:rPr lang="en-US" dirty="0" smtClean="0"/>
              <a:t>Lobbying</a:t>
            </a:r>
            <a:endParaRPr lang="en-US" dirty="0"/>
          </a:p>
        </p:txBody>
      </p:sp>
      <p:sp>
        <p:nvSpPr>
          <p:cNvPr id="3" name="TextBox 2"/>
          <p:cNvSpPr txBox="1"/>
          <p:nvPr/>
        </p:nvSpPr>
        <p:spPr>
          <a:xfrm>
            <a:off x="3170548" y="697584"/>
            <a:ext cx="6645897" cy="1754326"/>
          </a:xfrm>
          <a:prstGeom prst="rect">
            <a:avLst/>
          </a:prstGeom>
          <a:noFill/>
        </p:spPr>
        <p:txBody>
          <a:bodyPr wrap="square" rtlCol="0">
            <a:spAutoFit/>
          </a:bodyPr>
          <a:lstStyle/>
          <a:p>
            <a:pPr algn="ctr"/>
            <a:r>
              <a:rPr lang="en-US" sz="3600" dirty="0">
                <a:solidFill>
                  <a:schemeClr val="accent1"/>
                </a:solidFill>
              </a:rPr>
              <a:t>Ethics </a:t>
            </a:r>
            <a:r>
              <a:rPr lang="en-US" sz="3600" dirty="0">
                <a:solidFill>
                  <a:schemeClr val="accent1"/>
                </a:solidFill>
              </a:rPr>
              <a:t>Policy</a:t>
            </a:r>
          </a:p>
          <a:p>
            <a:endParaRPr lang="en-US" sz="3600" dirty="0">
              <a:solidFill>
                <a:schemeClr val="accent1"/>
              </a:solidFill>
            </a:endParaRPr>
          </a:p>
          <a:p>
            <a:r>
              <a:rPr lang="en-US" dirty="0" smtClean="0"/>
              <a:t>“…humans </a:t>
            </a:r>
            <a:r>
              <a:rPr lang="en-US" dirty="0"/>
              <a:t>rely on a varying level of trust, respect for others, and </a:t>
            </a:r>
            <a:r>
              <a:rPr lang="en-US" dirty="0" smtClean="0"/>
              <a:t>cooperation.”</a:t>
            </a:r>
            <a:endParaRPr lang="en-US" dirty="0"/>
          </a:p>
        </p:txBody>
      </p:sp>
    </p:spTree>
    <p:extLst>
      <p:ext uri="{BB962C8B-B14F-4D97-AF65-F5344CB8AC3E}">
        <p14:creationId xmlns:p14="http://schemas.microsoft.com/office/powerpoint/2010/main" val="4284854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081" y="552208"/>
            <a:ext cx="8163612" cy="646331"/>
          </a:xfrm>
          <a:prstGeom prst="rect">
            <a:avLst/>
          </a:prstGeom>
          <a:noFill/>
        </p:spPr>
        <p:txBody>
          <a:bodyPr wrap="square" rtlCol="0">
            <a:spAutoFit/>
          </a:bodyPr>
          <a:lstStyle/>
          <a:p>
            <a:pPr algn="ctr"/>
            <a:r>
              <a:rPr lang="en-US" sz="3600" dirty="0" smtClean="0">
                <a:solidFill>
                  <a:schemeClr val="accent1"/>
                </a:solidFill>
              </a:rPr>
              <a:t>Hatch Act</a:t>
            </a:r>
            <a:endParaRPr lang="en-US" sz="3600" dirty="0">
              <a:solidFill>
                <a:schemeClr val="accent1"/>
              </a:solidFill>
            </a:endParaRPr>
          </a:p>
        </p:txBody>
      </p:sp>
      <p:sp>
        <p:nvSpPr>
          <p:cNvPr id="3" name="TextBox 2"/>
          <p:cNvSpPr txBox="1"/>
          <p:nvPr/>
        </p:nvSpPr>
        <p:spPr>
          <a:xfrm>
            <a:off x="1687398" y="3439421"/>
            <a:ext cx="6037339" cy="3693319"/>
          </a:xfrm>
          <a:prstGeom prst="rect">
            <a:avLst/>
          </a:prstGeom>
          <a:noFill/>
        </p:spPr>
        <p:txBody>
          <a:bodyPr wrap="square" rtlCol="0">
            <a:spAutoFit/>
          </a:bodyPr>
          <a:lstStyle/>
          <a:p>
            <a:endParaRPr lang="en-US" dirty="0"/>
          </a:p>
          <a:p>
            <a:pPr marL="285750" indent="-285750">
              <a:buFont typeface="Wingdings" panose="05000000000000000000" pitchFamily="2" charset="2"/>
              <a:buChar char="q"/>
            </a:pPr>
            <a:r>
              <a:rPr lang="en-US" dirty="0" smtClean="0"/>
              <a:t>May I help sponsor a state senate candidate for the Democratic or Republican Party?</a:t>
            </a:r>
          </a:p>
          <a:p>
            <a:pPr marL="285750" indent="-285750">
              <a:buFont typeface="Wingdings" panose="05000000000000000000" pitchFamily="2" charset="2"/>
              <a:buChar char="q"/>
            </a:pPr>
            <a:endParaRPr lang="en-US" dirty="0" smtClean="0"/>
          </a:p>
          <a:p>
            <a:pPr marL="285750" indent="-285750">
              <a:buFont typeface="Wingdings" panose="05000000000000000000" pitchFamily="2" charset="2"/>
              <a:buChar char="q"/>
            </a:pPr>
            <a:r>
              <a:rPr lang="en-US" dirty="0" smtClean="0"/>
              <a:t>May I be a delegate to a political party’s National Convention?</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May I run for the local school board?  City Council? Board of County Commissioners? </a:t>
            </a:r>
          </a:p>
          <a:p>
            <a:pPr marL="285750" indent="-285750">
              <a:buFont typeface="Wingdings" panose="05000000000000000000" pitchFamily="2" charset="2"/>
              <a:buChar char="q"/>
            </a:pPr>
            <a:endParaRPr lang="en-US" dirty="0"/>
          </a:p>
          <a:p>
            <a:endParaRPr lang="en-US" dirty="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9833" y="2693882"/>
            <a:ext cx="3851380" cy="3330596"/>
          </a:xfrm>
          <a:prstGeom prst="rect">
            <a:avLst/>
          </a:prstGeom>
        </p:spPr>
      </p:pic>
      <p:sp>
        <p:nvSpPr>
          <p:cNvPr id="5" name="TextBox 4"/>
          <p:cNvSpPr txBox="1"/>
          <p:nvPr/>
        </p:nvSpPr>
        <p:spPr>
          <a:xfrm>
            <a:off x="2469823" y="1338606"/>
            <a:ext cx="9040305" cy="1477328"/>
          </a:xfrm>
          <a:prstGeom prst="rect">
            <a:avLst/>
          </a:prstGeom>
          <a:noFill/>
        </p:spPr>
        <p:txBody>
          <a:bodyPr wrap="square" rtlCol="0">
            <a:spAutoFit/>
          </a:bodyPr>
          <a:lstStyle/>
          <a:p>
            <a:r>
              <a:rPr lang="en-US" dirty="0" smtClean="0"/>
              <a:t>The </a:t>
            </a:r>
            <a:r>
              <a:rPr lang="en-US" dirty="0"/>
              <a:t>HATCH Act applies to political activities of certain state and local employees. </a:t>
            </a:r>
            <a:r>
              <a:rPr lang="en-US" dirty="0" smtClean="0"/>
              <a:t> </a:t>
            </a:r>
          </a:p>
          <a:p>
            <a:endParaRPr lang="en-US" dirty="0" smtClean="0"/>
          </a:p>
          <a:p>
            <a:r>
              <a:rPr lang="en-US" dirty="0" smtClean="0"/>
              <a:t>Governing Board members are responsible to be aware of the Act’s limitations on political activities during his or her service. </a:t>
            </a:r>
            <a:endParaRPr lang="en-US" dirty="0"/>
          </a:p>
        </p:txBody>
      </p:sp>
      <p:sp>
        <p:nvSpPr>
          <p:cNvPr id="6" name="TextBox 5"/>
          <p:cNvSpPr txBox="1"/>
          <p:nvPr/>
        </p:nvSpPr>
        <p:spPr>
          <a:xfrm>
            <a:off x="7503736" y="6193410"/>
            <a:ext cx="4468305" cy="307777"/>
          </a:xfrm>
          <a:prstGeom prst="rect">
            <a:avLst/>
          </a:prstGeom>
          <a:noFill/>
        </p:spPr>
        <p:txBody>
          <a:bodyPr wrap="square" rtlCol="0">
            <a:spAutoFit/>
          </a:bodyPr>
          <a:lstStyle/>
          <a:p>
            <a:pPr algn="ctr"/>
            <a:r>
              <a:rPr lang="en-US" sz="1400" b="1" i="1" dirty="0" smtClean="0"/>
              <a:t>5800, 152 Units, Lakewood, Colorado</a:t>
            </a:r>
            <a:endParaRPr lang="en-US" sz="1400" b="1" i="1" dirty="0"/>
          </a:p>
        </p:txBody>
      </p:sp>
    </p:spTree>
    <p:extLst>
      <p:ext uri="{BB962C8B-B14F-4D97-AF65-F5344CB8AC3E}">
        <p14:creationId xmlns:p14="http://schemas.microsoft.com/office/powerpoint/2010/main" val="3999753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8676" y="1676598"/>
            <a:ext cx="9323110" cy="3466590"/>
          </a:xfrm>
          <a:prstGeom prst="rect">
            <a:avLst/>
          </a:prstGeom>
        </p:spPr>
        <p:txBody>
          <a:bodyPr wrap="square">
            <a:spAutoFit/>
          </a:bodyPr>
          <a:lstStyle/>
          <a:p>
            <a:pPr>
              <a:lnSpc>
                <a:spcPct val="107000"/>
              </a:lnSpc>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Bylaws, Policies and a Code of Ethics can help to anticipate potential issues and define standards that help the organization ensure accountability to those receiving services. </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SzPts val="1000"/>
              <a:buFont typeface="Wingdings" panose="05000000000000000000" pitchFamily="2" charset="2"/>
              <a:buChar char="q"/>
              <a:tabLst>
                <a:tab pos="457200" algn="l"/>
              </a:tabLst>
            </a:pPr>
            <a:r>
              <a:rPr lang="en-US" sz="2000" dirty="0" smtClean="0">
                <a:latin typeface="Calibri" panose="020F0502020204030204" pitchFamily="34" charset="0"/>
                <a:ea typeface="Calibri" panose="020F0502020204030204" pitchFamily="34" charset="0"/>
                <a:cs typeface="Times New Roman" panose="02020603050405020304" pitchFamily="18" charset="0"/>
              </a:rPr>
              <a:t>Review the organizations documents on a regular basis to ensure sufficient guidance to avoid potential conflicts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SzPts val="1000"/>
              <a:buFont typeface="Wingdings" panose="05000000000000000000" pitchFamily="2" charset="2"/>
              <a:buChar char="q"/>
              <a:tabLst>
                <a:tab pos="457200" algn="l"/>
              </a:tabLst>
            </a:pPr>
            <a:r>
              <a:rPr lang="en-US" sz="2000" dirty="0" smtClean="0">
                <a:latin typeface="Calibri" panose="020F0502020204030204" pitchFamily="34" charset="0"/>
                <a:ea typeface="Calibri" panose="020F0502020204030204" pitchFamily="34" charset="0"/>
                <a:cs typeface="Times New Roman" panose="02020603050405020304" pitchFamily="18" charset="0"/>
              </a:rPr>
              <a:t>The Board should have access to legal counsel to ensure currency with local, state and federal laws and regulations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SzPts val="1000"/>
              <a:buFont typeface="Wingdings" panose="05000000000000000000" pitchFamily="2" charset="2"/>
              <a:buChar char="q"/>
              <a:tabLst>
                <a:tab pos="457200" algn="l"/>
              </a:tabLst>
            </a:pPr>
            <a:r>
              <a:rPr lang="en-US" sz="2000" dirty="0" smtClean="0">
                <a:latin typeface="Calibri" panose="020F0502020204030204" pitchFamily="34" charset="0"/>
                <a:ea typeface="Calibri" panose="020F0502020204030204" pitchFamily="34" charset="0"/>
                <a:cs typeface="Times New Roman" panose="02020603050405020304" pitchFamily="18" charset="0"/>
              </a:rPr>
              <a:t>The organization’s ethics policy should identify the processes and procedures for dealing with conflicts and or unethical behavior</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818604" y="795156"/>
            <a:ext cx="7768473" cy="639342"/>
          </a:xfrm>
          <a:prstGeom prst="rect">
            <a:avLst/>
          </a:prstGeom>
        </p:spPr>
        <p:txBody>
          <a:bodyPr wrap="none">
            <a:spAutoFit/>
          </a:bodyPr>
          <a:lstStyle/>
          <a:p>
            <a:pPr algn="ctr">
              <a:lnSpc>
                <a:spcPct val="107000"/>
              </a:lnSpc>
              <a:spcAft>
                <a:spcPts val="800"/>
              </a:spcAft>
              <a:tabLst>
                <a:tab pos="1066800" algn="l"/>
              </a:tabLst>
            </a:pPr>
            <a:r>
              <a:rPr lang="en-US" sz="3600" dirty="0">
                <a:solidFill>
                  <a:schemeClr val="accent1"/>
                </a:solidFill>
              </a:rPr>
              <a:t>Responding to Unethical Behavior</a:t>
            </a:r>
          </a:p>
        </p:txBody>
      </p:sp>
    </p:spTree>
    <p:extLst>
      <p:ext uri="{BB962C8B-B14F-4D97-AF65-F5344CB8AC3E}">
        <p14:creationId xmlns:p14="http://schemas.microsoft.com/office/powerpoint/2010/main" val="4101238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0183" y="576976"/>
            <a:ext cx="8911687" cy="1025581"/>
          </a:xfrm>
        </p:spPr>
        <p:txBody>
          <a:bodyPr/>
          <a:lstStyle/>
          <a:p>
            <a:pPr algn="ctr"/>
            <a:r>
              <a:rPr lang="en-US" dirty="0" smtClean="0">
                <a:solidFill>
                  <a:schemeClr val="accent1"/>
                </a:solidFill>
              </a:rPr>
              <a:t>Commissioner Duties</a:t>
            </a:r>
            <a:endParaRPr lang="en-US" dirty="0">
              <a:solidFill>
                <a:schemeClr val="accent1"/>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222991" y="2046731"/>
            <a:ext cx="4136308" cy="3583937"/>
          </a:xfrm>
        </p:spPr>
      </p:pic>
      <p:sp>
        <p:nvSpPr>
          <p:cNvPr id="5" name="TextBox 4"/>
          <p:cNvSpPr txBox="1"/>
          <p:nvPr/>
        </p:nvSpPr>
        <p:spPr>
          <a:xfrm>
            <a:off x="7222991" y="5782454"/>
            <a:ext cx="4310531" cy="584775"/>
          </a:xfrm>
          <a:prstGeom prst="rect">
            <a:avLst/>
          </a:prstGeom>
          <a:noFill/>
        </p:spPr>
        <p:txBody>
          <a:bodyPr wrap="square" rtlCol="0">
            <a:spAutoFit/>
          </a:bodyPr>
          <a:lstStyle/>
          <a:p>
            <a:pPr algn="ctr"/>
            <a:r>
              <a:rPr lang="en-US" sz="1600" b="1" i="1" dirty="0" smtClean="0"/>
              <a:t>Residences at Creekside, 118 Units</a:t>
            </a:r>
          </a:p>
          <a:p>
            <a:pPr algn="ctr"/>
            <a:r>
              <a:rPr lang="en-US" sz="1600" b="1" i="1" dirty="0" smtClean="0"/>
              <a:t>Lakewood Colorado</a:t>
            </a:r>
            <a:endParaRPr lang="en-US" sz="1600" b="1" i="1" dirty="0"/>
          </a:p>
        </p:txBody>
      </p:sp>
      <p:sp>
        <p:nvSpPr>
          <p:cNvPr id="3" name="TextBox 2"/>
          <p:cNvSpPr txBox="1"/>
          <p:nvPr/>
        </p:nvSpPr>
        <p:spPr>
          <a:xfrm>
            <a:off x="2511024" y="1715042"/>
            <a:ext cx="4364611" cy="4524315"/>
          </a:xfrm>
          <a:prstGeom prst="rect">
            <a:avLst/>
          </a:prstGeom>
          <a:noFill/>
        </p:spPr>
        <p:txBody>
          <a:bodyPr wrap="square" rtlCol="0">
            <a:spAutoFit/>
          </a:bodyPr>
          <a:lstStyle/>
          <a:p>
            <a:r>
              <a:rPr lang="en-US" b="1" dirty="0"/>
              <a:t>Potential conflicts </a:t>
            </a:r>
            <a:endParaRPr lang="en-US" dirty="0"/>
          </a:p>
          <a:p>
            <a:endParaRPr lang="en-US" dirty="0" smtClean="0"/>
          </a:p>
          <a:p>
            <a:pPr marL="342900" indent="-342900">
              <a:buFont typeface="Wingdings" panose="05000000000000000000" pitchFamily="2" charset="2"/>
              <a:buChar char="q"/>
            </a:pPr>
            <a:r>
              <a:rPr lang="en-US" dirty="0" smtClean="0"/>
              <a:t>Business </a:t>
            </a:r>
            <a:r>
              <a:rPr lang="en-US" dirty="0"/>
              <a:t>owner </a:t>
            </a:r>
            <a:r>
              <a:rPr lang="en-US" dirty="0" smtClean="0"/>
              <a:t>or financial interest in an</a:t>
            </a:r>
            <a:r>
              <a:rPr lang="en-US" dirty="0" smtClean="0"/>
              <a:t> </a:t>
            </a:r>
            <a:r>
              <a:rPr lang="en-US" dirty="0"/>
              <a:t>organization that provides services to the </a:t>
            </a:r>
            <a:r>
              <a:rPr lang="en-US" dirty="0" smtClean="0"/>
              <a:t>PHA</a:t>
            </a:r>
          </a:p>
          <a:p>
            <a:pPr marL="342900" indent="-342900">
              <a:buFont typeface="Wingdings" panose="05000000000000000000" pitchFamily="2" charset="2"/>
              <a:buChar char="q"/>
            </a:pPr>
            <a:endParaRPr lang="en-US" dirty="0" smtClean="0"/>
          </a:p>
          <a:p>
            <a:pPr marL="342900" indent="-342900">
              <a:buFont typeface="Wingdings" panose="05000000000000000000" pitchFamily="2" charset="2"/>
              <a:buChar char="q"/>
            </a:pPr>
            <a:r>
              <a:rPr lang="en-US" dirty="0" smtClean="0"/>
              <a:t>Relative </a:t>
            </a:r>
            <a:r>
              <a:rPr lang="en-US" dirty="0"/>
              <a:t>applies for a job and asks for </a:t>
            </a:r>
            <a:r>
              <a:rPr lang="en-US" dirty="0" smtClean="0"/>
              <a:t>reference</a:t>
            </a:r>
          </a:p>
          <a:p>
            <a:pPr marL="342900" indent="-342900">
              <a:buFont typeface="Wingdings" panose="05000000000000000000" pitchFamily="2" charset="2"/>
              <a:buChar char="q"/>
            </a:pPr>
            <a:endParaRPr lang="en-US" dirty="0"/>
          </a:p>
          <a:p>
            <a:pPr marL="342900" indent="-342900">
              <a:buFont typeface="Wingdings" panose="05000000000000000000" pitchFamily="2" charset="2"/>
              <a:buChar char="q"/>
            </a:pPr>
            <a:r>
              <a:rPr lang="en-US" dirty="0" smtClean="0"/>
              <a:t>Acquaintance </a:t>
            </a:r>
            <a:r>
              <a:rPr lang="en-US" dirty="0"/>
              <a:t>puts in a bid to work on a PHA project and lists the commissioner as a reference</a:t>
            </a:r>
          </a:p>
          <a:p>
            <a:pPr marL="342900" indent="-342900">
              <a:buFont typeface="Wingdings" panose="05000000000000000000" pitchFamily="2" charset="2"/>
              <a:buChar char="q"/>
            </a:pPr>
            <a:endParaRPr lang="en-US" dirty="0"/>
          </a:p>
          <a:p>
            <a:pPr marL="342900" indent="-342900">
              <a:buFont typeface="Wingdings" panose="05000000000000000000" pitchFamily="2" charset="2"/>
              <a:buChar char="q"/>
            </a:pPr>
            <a:r>
              <a:rPr lang="en-US" dirty="0" smtClean="0"/>
              <a:t>Accepting </a:t>
            </a:r>
            <a:r>
              <a:rPr lang="en-US" dirty="0"/>
              <a:t>a job to work on a housing development that has a HUD contract</a:t>
            </a:r>
          </a:p>
        </p:txBody>
      </p:sp>
    </p:spTree>
    <p:extLst>
      <p:ext uri="{BB962C8B-B14F-4D97-AF65-F5344CB8AC3E}">
        <p14:creationId xmlns:p14="http://schemas.microsoft.com/office/powerpoint/2010/main" val="3483883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4220" y="176461"/>
            <a:ext cx="8835775" cy="1754326"/>
          </a:xfrm>
          <a:prstGeom prst="rect">
            <a:avLst/>
          </a:prstGeom>
          <a:noFill/>
        </p:spPr>
        <p:txBody>
          <a:bodyPr wrap="square" rtlCol="0">
            <a:spAutoFit/>
          </a:bodyPr>
          <a:lstStyle/>
          <a:p>
            <a:pPr algn="ctr">
              <a:spcBef>
                <a:spcPct val="0"/>
              </a:spcBef>
            </a:pPr>
            <a:r>
              <a:rPr lang="en-US" sz="3600" dirty="0">
                <a:solidFill>
                  <a:schemeClr val="accent1"/>
                </a:solidFill>
                <a:latin typeface="+mj-lt"/>
                <a:ea typeface="+mj-ea"/>
                <a:cs typeface="+mj-cs"/>
              </a:rPr>
              <a:t>Conflict of Interest</a:t>
            </a:r>
          </a:p>
          <a:p>
            <a:pPr algn="ctr"/>
            <a:r>
              <a:rPr lang="en-US" b="1" dirty="0" smtClean="0">
                <a:solidFill>
                  <a:schemeClr val="accent1"/>
                </a:solidFill>
              </a:rPr>
              <a:t> </a:t>
            </a:r>
            <a:r>
              <a:rPr lang="en-US" sz="2400" dirty="0" smtClean="0">
                <a:solidFill>
                  <a:schemeClr val="accent1"/>
                </a:solidFill>
                <a:latin typeface="+mj-lt"/>
                <a:ea typeface="+mj-ea"/>
                <a:cs typeface="+mj-cs"/>
              </a:rPr>
              <a:t>Definition</a:t>
            </a:r>
          </a:p>
          <a:p>
            <a:pPr algn="ctr"/>
            <a:endParaRPr lang="en-US" sz="2400" dirty="0" smtClean="0">
              <a:solidFill>
                <a:schemeClr val="tx1">
                  <a:lumMod val="85000"/>
                  <a:lumOff val="15000"/>
                </a:schemeClr>
              </a:solidFill>
              <a:latin typeface="+mj-lt"/>
              <a:ea typeface="+mj-ea"/>
              <a:cs typeface="+mj-cs"/>
            </a:endParaRPr>
          </a:p>
          <a:p>
            <a:pPr algn="ctr">
              <a:spcBef>
                <a:spcPct val="0"/>
              </a:spcBef>
            </a:pPr>
            <a:r>
              <a:rPr lang="en-US" sz="2400" i="1" dirty="0" smtClean="0">
                <a:solidFill>
                  <a:srgbClr val="0070C0"/>
                </a:solidFill>
                <a:latin typeface="+mj-lt"/>
                <a:ea typeface="+mj-ea"/>
                <a:cs typeface="+mj-cs"/>
                <a:hlinkClick r:id="rId3"/>
              </a:rPr>
              <a:t>Board Members’ Responsibility</a:t>
            </a:r>
            <a:endParaRPr lang="en-US" sz="2400" i="1" dirty="0">
              <a:solidFill>
                <a:srgbClr val="0070C0"/>
              </a:solidFill>
              <a:latin typeface="+mj-lt"/>
              <a:ea typeface="+mj-ea"/>
              <a:cs typeface="+mj-cs"/>
            </a:endParaRPr>
          </a:p>
        </p:txBody>
      </p:sp>
      <p:sp>
        <p:nvSpPr>
          <p:cNvPr id="3" name="TextBox 2"/>
          <p:cNvSpPr txBox="1"/>
          <p:nvPr/>
        </p:nvSpPr>
        <p:spPr>
          <a:xfrm>
            <a:off x="2013734" y="2166488"/>
            <a:ext cx="8620018" cy="1200329"/>
          </a:xfrm>
          <a:prstGeom prst="rect">
            <a:avLst/>
          </a:prstGeom>
          <a:noFill/>
        </p:spPr>
        <p:txBody>
          <a:bodyPr wrap="square" rtlCol="0">
            <a:spAutoFit/>
          </a:bodyPr>
          <a:lstStyle/>
          <a:p>
            <a:r>
              <a:rPr lang="en-US" dirty="0"/>
              <a:t>If your official actions could in any way </a:t>
            </a:r>
            <a:r>
              <a:rPr lang="en-US" dirty="0" smtClean="0"/>
              <a:t>harm</a:t>
            </a:r>
            <a:r>
              <a:rPr lang="en-US" dirty="0"/>
              <a:t>, </a:t>
            </a:r>
            <a:r>
              <a:rPr lang="en-US" dirty="0" smtClean="0"/>
              <a:t>benefit</a:t>
            </a:r>
            <a:r>
              <a:rPr lang="en-US" dirty="0"/>
              <a:t>, </a:t>
            </a:r>
            <a:r>
              <a:rPr lang="en-US" dirty="0" smtClean="0"/>
              <a:t>or </a:t>
            </a:r>
            <a:r>
              <a:rPr lang="en-US" dirty="0"/>
              <a:t>promote your private interests </a:t>
            </a:r>
            <a:r>
              <a:rPr lang="en-US" dirty="0" smtClean="0"/>
              <a:t>or </a:t>
            </a:r>
            <a:r>
              <a:rPr lang="en-US" dirty="0"/>
              <a:t>the interests of your family, </a:t>
            </a:r>
            <a:r>
              <a:rPr lang="en-US" dirty="0" smtClean="0"/>
              <a:t>friends</a:t>
            </a:r>
            <a:r>
              <a:rPr lang="en-US" dirty="0"/>
              <a:t>, or business associates, y</a:t>
            </a:r>
            <a:r>
              <a:rPr lang="en-US" dirty="0" smtClean="0"/>
              <a:t>ou </a:t>
            </a:r>
            <a:r>
              <a:rPr lang="en-US" dirty="0"/>
              <a:t>have a conflict of interest. </a:t>
            </a:r>
            <a:endParaRPr lang="en-US" dirty="0" smtClean="0"/>
          </a:p>
          <a:p>
            <a:endParaRPr lang="en-US" dirty="0"/>
          </a:p>
        </p:txBody>
      </p:sp>
      <p:sp>
        <p:nvSpPr>
          <p:cNvPr id="4" name="TextBox 3"/>
          <p:cNvSpPr txBox="1"/>
          <p:nvPr/>
        </p:nvSpPr>
        <p:spPr>
          <a:xfrm>
            <a:off x="2203806" y="3237808"/>
            <a:ext cx="5167903" cy="2031325"/>
          </a:xfrm>
          <a:prstGeom prst="rect">
            <a:avLst/>
          </a:prstGeom>
          <a:noFill/>
        </p:spPr>
        <p:txBody>
          <a:bodyPr wrap="square" rtlCol="0">
            <a:spAutoFit/>
          </a:bodyPr>
          <a:lstStyle/>
          <a:p>
            <a:r>
              <a:rPr lang="en-US" dirty="0" smtClean="0"/>
              <a:t>Ensuring </a:t>
            </a:r>
            <a:r>
              <a:rPr lang="en-US" dirty="0"/>
              <a:t>that your public housing agency is ethically run is one of your core responsibilities as a board member. </a:t>
            </a:r>
            <a:endParaRPr lang="en-US" dirty="0" smtClean="0"/>
          </a:p>
          <a:p>
            <a:endParaRPr lang="en-US" dirty="0"/>
          </a:p>
          <a:p>
            <a:r>
              <a:rPr lang="en-US" dirty="0" smtClean="0"/>
              <a:t>Any </a:t>
            </a:r>
            <a:r>
              <a:rPr lang="en-US" dirty="0"/>
              <a:t>conflicts of interest must be disclosed to the PHA and to HUD, who may waive conflicts of interest for good cause.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9917" y="2899253"/>
            <a:ext cx="3928389" cy="3565133"/>
          </a:xfrm>
          <a:prstGeom prst="rect">
            <a:avLst/>
          </a:prstGeom>
        </p:spPr>
      </p:pic>
      <p:sp>
        <p:nvSpPr>
          <p:cNvPr id="8" name="TextBox 7"/>
          <p:cNvSpPr txBox="1"/>
          <p:nvPr/>
        </p:nvSpPr>
        <p:spPr>
          <a:xfrm>
            <a:off x="6919753" y="6519658"/>
            <a:ext cx="5137078" cy="307777"/>
          </a:xfrm>
          <a:prstGeom prst="rect">
            <a:avLst/>
          </a:prstGeom>
          <a:noFill/>
        </p:spPr>
        <p:txBody>
          <a:bodyPr wrap="square" rtlCol="0">
            <a:spAutoFit/>
          </a:bodyPr>
          <a:lstStyle/>
          <a:p>
            <a:r>
              <a:rPr lang="en-US" sz="1400" b="1" dirty="0" smtClean="0"/>
              <a:t>Lamar Station Crossing, 110 Units, Lakewood Colorado</a:t>
            </a:r>
            <a:endParaRPr lang="en-US" sz="1400" b="1" dirty="0"/>
          </a:p>
        </p:txBody>
      </p:sp>
    </p:spTree>
    <p:extLst>
      <p:ext uri="{BB962C8B-B14F-4D97-AF65-F5344CB8AC3E}">
        <p14:creationId xmlns:p14="http://schemas.microsoft.com/office/powerpoint/2010/main" val="1286387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598" y="1971952"/>
            <a:ext cx="6969304" cy="3970318"/>
          </a:xfrm>
          <a:prstGeom prst="rect">
            <a:avLst/>
          </a:prstGeom>
        </p:spPr>
        <p:txBody>
          <a:bodyPr wrap="square">
            <a:spAutoFit/>
          </a:bodyPr>
          <a:lstStyle/>
          <a:p>
            <a:r>
              <a:rPr lang="en-US" i="1" dirty="0" smtClean="0">
                <a:solidFill>
                  <a:schemeClr val="accent1"/>
                </a:solidFill>
                <a:latin typeface="Open Sans"/>
              </a:rPr>
              <a:t>Awarding Contractor Bid - </a:t>
            </a:r>
          </a:p>
          <a:p>
            <a:endParaRPr lang="en-US" dirty="0">
              <a:solidFill>
                <a:srgbClr val="000000"/>
              </a:solidFill>
              <a:latin typeface="Open Sans"/>
            </a:endParaRPr>
          </a:p>
          <a:p>
            <a:r>
              <a:rPr lang="en-US" dirty="0" smtClean="0">
                <a:solidFill>
                  <a:srgbClr val="000000"/>
                </a:solidFill>
                <a:latin typeface="Open Sans"/>
              </a:rPr>
              <a:t>Somewhere Housing Authority </a:t>
            </a:r>
            <a:r>
              <a:rPr lang="en-US" dirty="0">
                <a:solidFill>
                  <a:srgbClr val="000000"/>
                </a:solidFill>
                <a:latin typeface="Open Sans"/>
              </a:rPr>
              <a:t>sought a contractor to complete a parking lot by sealed competitive bids. </a:t>
            </a:r>
            <a:endParaRPr lang="en-US" dirty="0" smtClean="0">
              <a:solidFill>
                <a:srgbClr val="000000"/>
              </a:solidFill>
              <a:latin typeface="Open Sans"/>
            </a:endParaRPr>
          </a:p>
          <a:p>
            <a:endParaRPr lang="en-US" dirty="0" smtClean="0">
              <a:solidFill>
                <a:srgbClr val="000000"/>
              </a:solidFill>
              <a:latin typeface="Open Sans"/>
            </a:endParaRPr>
          </a:p>
          <a:p>
            <a:r>
              <a:rPr lang="en-US" dirty="0" smtClean="0">
                <a:solidFill>
                  <a:srgbClr val="000000"/>
                </a:solidFill>
                <a:latin typeface="Open Sans"/>
              </a:rPr>
              <a:t>The </a:t>
            </a:r>
            <a:r>
              <a:rPr lang="en-US" dirty="0">
                <a:solidFill>
                  <a:srgbClr val="000000"/>
                </a:solidFill>
                <a:latin typeface="Open Sans"/>
              </a:rPr>
              <a:t>project will be funded with Capital Fund grant funds. </a:t>
            </a:r>
            <a:endParaRPr lang="en-US" dirty="0" smtClean="0">
              <a:solidFill>
                <a:srgbClr val="000000"/>
              </a:solidFill>
              <a:latin typeface="Open Sans"/>
            </a:endParaRPr>
          </a:p>
          <a:p>
            <a:endParaRPr lang="en-US" dirty="0">
              <a:solidFill>
                <a:srgbClr val="000000"/>
              </a:solidFill>
              <a:latin typeface="Open Sans"/>
            </a:endParaRPr>
          </a:p>
          <a:p>
            <a:r>
              <a:rPr lang="en-US" dirty="0" smtClean="0">
                <a:solidFill>
                  <a:srgbClr val="000000"/>
                </a:solidFill>
                <a:latin typeface="Open Sans"/>
              </a:rPr>
              <a:t>Doty </a:t>
            </a:r>
            <a:r>
              <a:rPr lang="en-US" dirty="0">
                <a:solidFill>
                  <a:srgbClr val="000000"/>
                </a:solidFill>
                <a:latin typeface="Open Sans"/>
              </a:rPr>
              <a:t>&amp; Sons is the engineering firm that will oversee the contract. </a:t>
            </a:r>
            <a:endParaRPr lang="en-US" dirty="0" smtClean="0">
              <a:solidFill>
                <a:srgbClr val="000000"/>
              </a:solidFill>
              <a:latin typeface="Open Sans"/>
            </a:endParaRPr>
          </a:p>
          <a:p>
            <a:endParaRPr lang="en-US" dirty="0">
              <a:solidFill>
                <a:srgbClr val="000000"/>
              </a:solidFill>
              <a:latin typeface="Open Sans"/>
            </a:endParaRPr>
          </a:p>
          <a:p>
            <a:r>
              <a:rPr lang="en-US" dirty="0" smtClean="0">
                <a:solidFill>
                  <a:srgbClr val="000000"/>
                </a:solidFill>
                <a:latin typeface="Open Sans"/>
              </a:rPr>
              <a:t>Jones </a:t>
            </a:r>
            <a:r>
              <a:rPr lang="en-US" dirty="0">
                <a:solidFill>
                  <a:srgbClr val="000000"/>
                </a:solidFill>
                <a:latin typeface="Open Sans"/>
              </a:rPr>
              <a:t>Construction, Inc., was the low bidder for the job and has been selected for the award of this contract. </a:t>
            </a:r>
            <a:endParaRPr lang="en-US" dirty="0" smtClean="0">
              <a:solidFill>
                <a:srgbClr val="000000"/>
              </a:solidFill>
              <a:latin typeface="Open Sans"/>
            </a:endParaRPr>
          </a:p>
          <a:p>
            <a:endParaRPr lang="en-US" dirty="0">
              <a:solidFill>
                <a:srgbClr val="000000"/>
              </a:solidFill>
              <a:latin typeface="Open Sans"/>
            </a:endParaRPr>
          </a:p>
          <a:p>
            <a:r>
              <a:rPr lang="en-US" dirty="0" smtClean="0">
                <a:solidFill>
                  <a:srgbClr val="000000"/>
                </a:solidFill>
                <a:latin typeface="Open Sans"/>
              </a:rPr>
              <a:t>The </a:t>
            </a:r>
            <a:r>
              <a:rPr lang="en-US" dirty="0">
                <a:solidFill>
                  <a:srgbClr val="000000"/>
                </a:solidFill>
                <a:latin typeface="Open Sans"/>
              </a:rPr>
              <a:t>owners of the engineering firm, Ben Doty, and the construction company, Arnold Jones, are stepbrothers.</a:t>
            </a:r>
            <a:endParaRPr lang="en-US" dirty="0"/>
          </a:p>
        </p:txBody>
      </p:sp>
      <p:sp>
        <p:nvSpPr>
          <p:cNvPr id="3" name="TextBox 2"/>
          <p:cNvSpPr txBox="1"/>
          <p:nvPr/>
        </p:nvSpPr>
        <p:spPr>
          <a:xfrm>
            <a:off x="1294544" y="328773"/>
            <a:ext cx="8835775" cy="1292662"/>
          </a:xfrm>
          <a:prstGeom prst="rect">
            <a:avLst/>
          </a:prstGeom>
          <a:noFill/>
        </p:spPr>
        <p:txBody>
          <a:bodyPr wrap="square" rtlCol="0">
            <a:spAutoFit/>
          </a:bodyPr>
          <a:lstStyle/>
          <a:p>
            <a:pPr algn="ctr">
              <a:spcBef>
                <a:spcPct val="0"/>
              </a:spcBef>
            </a:pPr>
            <a:r>
              <a:rPr lang="en-US" sz="3600" dirty="0">
                <a:solidFill>
                  <a:schemeClr val="accent1"/>
                </a:solidFill>
                <a:latin typeface="+mj-lt"/>
                <a:ea typeface="+mj-ea"/>
                <a:cs typeface="+mj-cs"/>
              </a:rPr>
              <a:t>Conflict of Interest</a:t>
            </a:r>
          </a:p>
          <a:p>
            <a:pPr algn="ctr"/>
            <a:r>
              <a:rPr lang="en-US" b="1" dirty="0" smtClean="0"/>
              <a:t> </a:t>
            </a:r>
          </a:p>
          <a:p>
            <a:pPr algn="ctr"/>
            <a:r>
              <a:rPr lang="en-US" sz="2400" i="1" dirty="0" smtClean="0">
                <a:solidFill>
                  <a:schemeClr val="tx1">
                    <a:lumMod val="85000"/>
                    <a:lumOff val="15000"/>
                  </a:schemeClr>
                </a:solidFill>
                <a:latin typeface="+mj-lt"/>
                <a:ea typeface="+mj-ea"/>
                <a:cs typeface="+mj-cs"/>
              </a:rPr>
              <a:t>“Front Page of the Paper” Test</a:t>
            </a:r>
          </a:p>
        </p:txBody>
      </p:sp>
    </p:spTree>
    <p:extLst>
      <p:ext uri="{BB962C8B-B14F-4D97-AF65-F5344CB8AC3E}">
        <p14:creationId xmlns:p14="http://schemas.microsoft.com/office/powerpoint/2010/main" val="508386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71281" y="955497"/>
            <a:ext cx="7109717" cy="923330"/>
          </a:xfrm>
          <a:prstGeom prst="rect">
            <a:avLst/>
          </a:prstGeom>
          <a:noFill/>
        </p:spPr>
        <p:txBody>
          <a:bodyPr wrap="square" rtlCol="0">
            <a:spAutoFit/>
          </a:bodyPr>
          <a:lstStyle/>
          <a:p>
            <a:endParaRPr lang="en-US" dirty="0" smtClean="0"/>
          </a:p>
          <a:p>
            <a:endParaRPr lang="en-US" dirty="0"/>
          </a:p>
          <a:p>
            <a:endParaRPr lang="en-US" dirty="0"/>
          </a:p>
        </p:txBody>
      </p:sp>
      <p:sp>
        <p:nvSpPr>
          <p:cNvPr id="13" name="TextBox 12"/>
          <p:cNvSpPr txBox="1"/>
          <p:nvPr/>
        </p:nvSpPr>
        <p:spPr>
          <a:xfrm>
            <a:off x="2823681" y="955497"/>
            <a:ext cx="7109717" cy="923330"/>
          </a:xfrm>
          <a:prstGeom prst="rect">
            <a:avLst/>
          </a:prstGeom>
          <a:noFill/>
        </p:spPr>
        <p:txBody>
          <a:bodyPr wrap="square" rtlCol="0">
            <a:spAutoFit/>
          </a:bodyPr>
          <a:lstStyle/>
          <a:p>
            <a:endParaRPr lang="en-US" dirty="0" smtClean="0"/>
          </a:p>
          <a:p>
            <a:endParaRPr lang="en-US" dirty="0"/>
          </a:p>
          <a:p>
            <a:endParaRPr lang="en-US" dirty="0"/>
          </a:p>
        </p:txBody>
      </p:sp>
      <p:sp>
        <p:nvSpPr>
          <p:cNvPr id="14" name="TextBox 13"/>
          <p:cNvSpPr txBox="1"/>
          <p:nvPr/>
        </p:nvSpPr>
        <p:spPr>
          <a:xfrm>
            <a:off x="2671281" y="1417162"/>
            <a:ext cx="7263829" cy="4524315"/>
          </a:xfrm>
          <a:prstGeom prst="rect">
            <a:avLst/>
          </a:prstGeom>
          <a:noFill/>
        </p:spPr>
        <p:txBody>
          <a:bodyPr wrap="square" rtlCol="0">
            <a:spAutoFit/>
          </a:bodyPr>
          <a:lstStyle/>
          <a:p>
            <a:r>
              <a:rPr lang="en-US" i="1" dirty="0">
                <a:solidFill>
                  <a:schemeClr val="accent1"/>
                </a:solidFill>
                <a:latin typeface="Open Sans"/>
              </a:rPr>
              <a:t>Awarding Contractor Bid </a:t>
            </a:r>
            <a:r>
              <a:rPr lang="en-US" i="1" dirty="0" smtClean="0">
                <a:solidFill>
                  <a:schemeClr val="accent1"/>
                </a:solidFill>
                <a:latin typeface="Open Sans"/>
              </a:rPr>
              <a:t>– Cont.</a:t>
            </a:r>
            <a:endParaRPr lang="en-US" i="1" dirty="0" smtClean="0">
              <a:solidFill>
                <a:schemeClr val="accent1"/>
              </a:solidFill>
              <a:latin typeface="Open Sans"/>
            </a:endParaRPr>
          </a:p>
          <a:p>
            <a:endParaRPr lang="en-US" i="1" dirty="0">
              <a:solidFill>
                <a:schemeClr val="accent1"/>
              </a:solidFill>
              <a:latin typeface="Open Sans"/>
            </a:endParaRPr>
          </a:p>
          <a:p>
            <a:endParaRPr lang="en-US" i="1" dirty="0">
              <a:solidFill>
                <a:schemeClr val="accent1"/>
              </a:solidFill>
              <a:latin typeface="Open Sans"/>
            </a:endParaRPr>
          </a:p>
          <a:p>
            <a:endParaRPr lang="en-US" dirty="0" smtClean="0"/>
          </a:p>
          <a:p>
            <a:pPr marL="342900" indent="-342900">
              <a:buFont typeface="+mj-lt"/>
              <a:buAutoNum type="alphaUcPeriod"/>
            </a:pPr>
            <a:r>
              <a:rPr lang="en-US" dirty="0" smtClean="0"/>
              <a:t>Yes</a:t>
            </a:r>
            <a:r>
              <a:rPr lang="en-US" dirty="0"/>
              <a:t>, because although the owners of the two companies are stepbrothers, </a:t>
            </a:r>
            <a:r>
              <a:rPr lang="en-US" dirty="0" smtClean="0"/>
              <a:t>Somewhere </a:t>
            </a:r>
            <a:r>
              <a:rPr lang="en-US" dirty="0"/>
              <a:t>Housing Authority secured the bid by sealed competitive bid</a:t>
            </a:r>
            <a:r>
              <a:rPr lang="en-US" dirty="0" smtClean="0"/>
              <a:t>.</a:t>
            </a:r>
          </a:p>
          <a:p>
            <a:pPr marL="342900" indent="-342900">
              <a:buFont typeface="+mj-lt"/>
              <a:buAutoNum type="alphaUcPeriod"/>
            </a:pPr>
            <a:endParaRPr lang="en-US" dirty="0"/>
          </a:p>
          <a:p>
            <a:pPr marL="342900" indent="-342900">
              <a:buFont typeface="+mj-lt"/>
              <a:buAutoNum type="alphaUcPeriod"/>
            </a:pPr>
            <a:r>
              <a:rPr lang="en-US" dirty="0" smtClean="0"/>
              <a:t>Yes</a:t>
            </a:r>
            <a:r>
              <a:rPr lang="en-US" dirty="0"/>
              <a:t>, because Ben Doty and Arnold Jones are not immediate family members</a:t>
            </a:r>
            <a:r>
              <a:rPr lang="en-US" dirty="0" smtClean="0"/>
              <a:t>.</a:t>
            </a:r>
          </a:p>
          <a:p>
            <a:pPr marL="342900" indent="-342900">
              <a:buFont typeface="+mj-lt"/>
              <a:buAutoNum type="alphaUcPeriod"/>
            </a:pPr>
            <a:endParaRPr lang="en-US" dirty="0"/>
          </a:p>
          <a:p>
            <a:pPr marL="342900" indent="-342900">
              <a:buFont typeface="+mj-lt"/>
              <a:buAutoNum type="alphaUcPeriod"/>
            </a:pPr>
            <a:r>
              <a:rPr lang="en-US" dirty="0" smtClean="0"/>
              <a:t>No</a:t>
            </a:r>
            <a:r>
              <a:rPr lang="en-US" dirty="0"/>
              <a:t>, a conflict of interest exists because Ben Doty and Arnold Jones are immediate family members</a:t>
            </a:r>
            <a:r>
              <a:rPr lang="en-US" dirty="0" smtClean="0"/>
              <a:t>.</a:t>
            </a:r>
          </a:p>
          <a:p>
            <a:pPr marL="342900" indent="-342900">
              <a:buFont typeface="+mj-lt"/>
              <a:buAutoNum type="alphaUcPeriod"/>
            </a:pPr>
            <a:endParaRPr lang="en-US" dirty="0"/>
          </a:p>
          <a:p>
            <a:pPr marL="342900" indent="-342900">
              <a:buFont typeface="+mj-lt"/>
              <a:buAutoNum type="alphaUcPeriod"/>
            </a:pPr>
            <a:r>
              <a:rPr lang="en-US" dirty="0" smtClean="0"/>
              <a:t>No</a:t>
            </a:r>
            <a:r>
              <a:rPr lang="en-US" dirty="0"/>
              <a:t>, because Ben Doty will be administering funds being paid to Jones Construction, Inc.</a:t>
            </a:r>
          </a:p>
        </p:txBody>
      </p:sp>
    </p:spTree>
    <p:extLst>
      <p:ext uri="{BB962C8B-B14F-4D97-AF65-F5344CB8AC3E}">
        <p14:creationId xmlns:p14="http://schemas.microsoft.com/office/powerpoint/2010/main" val="162690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4">
                                            <p:txEl>
                                              <p:pRg st="8" end="8"/>
                                            </p:txEl>
                                          </p:spTgt>
                                        </p:tgtEl>
                                        <p:attrNameLst>
                                          <p:attrName>style.color</p:attrName>
                                        </p:attrNameLst>
                                      </p:cBhvr>
                                      <p:to>
                                        <p:clrVal>
                                          <a:schemeClr val="accent2"/>
                                        </p:clrVal>
                                      </p:to>
                                    </p:set>
                                    <p:set>
                                      <p:cBhvr>
                                        <p:cTn id="7" dur="500" fill="hold"/>
                                        <p:tgtEl>
                                          <p:spTgt spid="14">
                                            <p:txEl>
                                              <p:pRg st="8" end="8"/>
                                            </p:txEl>
                                          </p:spTgt>
                                        </p:tgtEl>
                                        <p:attrNameLst>
                                          <p:attrName>fillcolor</p:attrName>
                                        </p:attrNameLst>
                                      </p:cBhvr>
                                      <p:to>
                                        <p:clrVal>
                                          <a:schemeClr val="accent2"/>
                                        </p:clrVal>
                                      </p:to>
                                    </p:set>
                                    <p:set>
                                      <p:cBhvr>
                                        <p:cTn id="8" dur="500" fill="hold"/>
                                        <p:tgtEl>
                                          <p:spTgt spid="14">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1331" y="1291684"/>
            <a:ext cx="9105551" cy="5355312"/>
          </a:xfrm>
          <a:prstGeom prst="rect">
            <a:avLst/>
          </a:prstGeom>
          <a:noFill/>
        </p:spPr>
        <p:txBody>
          <a:bodyPr wrap="square" rtlCol="0">
            <a:spAutoFit/>
          </a:bodyPr>
          <a:lstStyle/>
          <a:p>
            <a:endParaRPr lang="en-US" dirty="0" smtClean="0"/>
          </a:p>
          <a:p>
            <a:r>
              <a:rPr lang="en-US" dirty="0" smtClean="0"/>
              <a:t>Lucille </a:t>
            </a:r>
            <a:r>
              <a:rPr lang="en-US" dirty="0"/>
              <a:t>Hanson, the owner of a large real estate business in town, also administers two apartment projects that participate in HUD’s Housing Choice Voucher Program through </a:t>
            </a:r>
            <a:r>
              <a:rPr lang="en-US" dirty="0" smtClean="0"/>
              <a:t>Anywhere Housing </a:t>
            </a:r>
            <a:r>
              <a:rPr lang="en-US" dirty="0"/>
              <a:t>Authority. </a:t>
            </a:r>
            <a:endParaRPr lang="en-US" dirty="0" smtClean="0"/>
          </a:p>
          <a:p>
            <a:endParaRPr lang="en-US" dirty="0"/>
          </a:p>
          <a:p>
            <a:r>
              <a:rPr lang="en-US" dirty="0" smtClean="0"/>
              <a:t>The </a:t>
            </a:r>
            <a:r>
              <a:rPr lang="en-US" dirty="0"/>
              <a:t>mayor of </a:t>
            </a:r>
            <a:r>
              <a:rPr lang="en-US" dirty="0" smtClean="0"/>
              <a:t>Anywhere </a:t>
            </a:r>
            <a:r>
              <a:rPr lang="en-US" dirty="0"/>
              <a:t>just released a list of possible new commissioners, and Lucille, based on her real estate expertise, has been included on that list.</a:t>
            </a:r>
          </a:p>
          <a:p>
            <a:endParaRPr lang="en-US" dirty="0" smtClean="0"/>
          </a:p>
          <a:p>
            <a:r>
              <a:rPr lang="en-US" dirty="0" smtClean="0"/>
              <a:t>Can Lucille accept </a:t>
            </a:r>
            <a:r>
              <a:rPr lang="en-US" dirty="0"/>
              <a:t>the position? </a:t>
            </a:r>
            <a:endParaRPr lang="en-US" dirty="0" smtClean="0"/>
          </a:p>
          <a:p>
            <a:endParaRPr lang="en-US" dirty="0"/>
          </a:p>
          <a:p>
            <a:pPr marL="285750" lvl="0" indent="-285750">
              <a:buFont typeface="Wingdings" panose="05000000000000000000" pitchFamily="2" charset="2"/>
              <a:buChar char="q"/>
            </a:pPr>
            <a:r>
              <a:rPr lang="en-US" dirty="0"/>
              <a:t>Yes, there is no conflict as long as she does not abuse her dual role as commissioner and </a:t>
            </a:r>
            <a:r>
              <a:rPr lang="en-US" dirty="0" smtClean="0"/>
              <a:t>administrator</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q"/>
            </a:pPr>
            <a:r>
              <a:rPr lang="en-US" dirty="0"/>
              <a:t>Yes, because the commissioner does not directly oversee housing choice voucher program funding</a:t>
            </a:r>
            <a:r>
              <a:rPr lang="en-US" dirty="0" smtClean="0"/>
              <a:t>.</a:t>
            </a:r>
          </a:p>
          <a:p>
            <a:pPr marL="285750" lvl="0" indent="-285750">
              <a:buFont typeface="Wingdings" panose="05000000000000000000" pitchFamily="2" charset="2"/>
              <a:buChar char="q"/>
            </a:pPr>
            <a:endParaRPr lang="en-US" dirty="0" smtClean="0"/>
          </a:p>
          <a:p>
            <a:pPr marL="285750" lvl="0" indent="-285750">
              <a:buFont typeface="Wingdings" panose="05000000000000000000" pitchFamily="2" charset="2"/>
              <a:buChar char="q"/>
            </a:pPr>
            <a:r>
              <a:rPr lang="en-US" dirty="0" smtClean="0"/>
              <a:t>No</a:t>
            </a:r>
            <a:r>
              <a:rPr lang="en-US" dirty="0"/>
              <a:t>, a conflict of interest exists. </a:t>
            </a:r>
            <a:endParaRPr lang="en-US" dirty="0" smtClean="0"/>
          </a:p>
          <a:p>
            <a:pPr lvl="0"/>
            <a:endParaRPr lang="en-US" dirty="0"/>
          </a:p>
          <a:p>
            <a:r>
              <a:rPr lang="en-US" dirty="0"/>
              <a:t>Is there any way Ms. Hanson could accept the commissioner appointment? </a:t>
            </a:r>
          </a:p>
        </p:txBody>
      </p:sp>
      <p:sp>
        <p:nvSpPr>
          <p:cNvPr id="4" name="TextBox 3"/>
          <p:cNvSpPr txBox="1"/>
          <p:nvPr/>
        </p:nvSpPr>
        <p:spPr>
          <a:xfrm>
            <a:off x="1791093" y="744718"/>
            <a:ext cx="8738647" cy="646331"/>
          </a:xfrm>
          <a:prstGeom prst="rect">
            <a:avLst/>
          </a:prstGeom>
          <a:noFill/>
        </p:spPr>
        <p:txBody>
          <a:bodyPr wrap="square" rtlCol="0">
            <a:spAutoFit/>
          </a:bodyPr>
          <a:lstStyle/>
          <a:p>
            <a:pPr algn="ctr"/>
            <a:r>
              <a:rPr lang="en-US" sz="3600" dirty="0" smtClean="0">
                <a:solidFill>
                  <a:schemeClr val="accent1"/>
                </a:solidFill>
              </a:rPr>
              <a:t>Know a </a:t>
            </a:r>
            <a:r>
              <a:rPr lang="en-US" sz="3600" dirty="0" smtClean="0">
                <a:solidFill>
                  <a:schemeClr val="accent1"/>
                </a:solidFill>
              </a:rPr>
              <a:t>Conflict When you See it…</a:t>
            </a:r>
            <a:endParaRPr lang="en-US" sz="3600" dirty="0">
              <a:solidFill>
                <a:schemeClr val="accent1"/>
              </a:solidFill>
            </a:endParaRPr>
          </a:p>
        </p:txBody>
      </p:sp>
    </p:spTree>
    <p:extLst>
      <p:ext uri="{BB962C8B-B14F-4D97-AF65-F5344CB8AC3E}">
        <p14:creationId xmlns:p14="http://schemas.microsoft.com/office/powerpoint/2010/main" val="134300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2">
                                            <p:txEl>
                                              <p:pRg st="11" end="11"/>
                                            </p:txEl>
                                          </p:spTgt>
                                        </p:tgtEl>
                                        <p:attrNameLst>
                                          <p:attrName>style.color</p:attrName>
                                        </p:attrNameLst>
                                      </p:cBhvr>
                                      <p:by>
                                        <p:hsl h="7200000" s="0" l="0"/>
                                      </p:by>
                                    </p:animClr>
                                    <p:animClr clrSpc="hsl" dir="cw">
                                      <p:cBhvr>
                                        <p:cTn id="7" dur="500" fill="hold"/>
                                        <p:tgtEl>
                                          <p:spTgt spid="2">
                                            <p:txEl>
                                              <p:pRg st="11" end="11"/>
                                            </p:txEl>
                                          </p:spTgt>
                                        </p:tgtEl>
                                        <p:attrNameLst>
                                          <p:attrName>fillcolor</p:attrName>
                                        </p:attrNameLst>
                                      </p:cBhvr>
                                      <p:by>
                                        <p:hsl h="7200000" s="0" l="0"/>
                                      </p:by>
                                    </p:animClr>
                                    <p:animClr clrSpc="hsl" dir="cw">
                                      <p:cBhvr>
                                        <p:cTn id="8" dur="500" fill="hold"/>
                                        <p:tgtEl>
                                          <p:spTgt spid="2">
                                            <p:txEl>
                                              <p:pRg st="11" end="11"/>
                                            </p:txEl>
                                          </p:spTgt>
                                        </p:tgtEl>
                                        <p:attrNameLst>
                                          <p:attrName>stroke.color</p:attrName>
                                        </p:attrNameLst>
                                      </p:cBhvr>
                                      <p:by>
                                        <p:hsl h="7200000" s="0" l="0"/>
                                      </p:by>
                                    </p:animClr>
                                    <p:set>
                                      <p:cBhvr>
                                        <p:cTn id="9" dur="500" fill="hold"/>
                                        <p:tgtEl>
                                          <p:spTgt spid="2">
                                            <p:txEl>
                                              <p:pRg st="11" end="1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nodeType="clickEffect">
                                  <p:stCondLst>
                                    <p:cond delay="0"/>
                                  </p:stCondLst>
                                  <p:childTnLst>
                                    <p:animClr clrSpc="rgb" dir="cw">
                                      <p:cBhvr override="childStyle">
                                        <p:cTn id="13" dur="2000" fill="hold"/>
                                        <p:tgtEl>
                                          <p:spTgt spid="2">
                                            <p:txEl>
                                              <p:pRg st="11" end="1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5405" y="2581678"/>
            <a:ext cx="4664698" cy="3970318"/>
          </a:xfrm>
          <a:prstGeom prst="rect">
            <a:avLst/>
          </a:prstGeom>
        </p:spPr>
        <p:txBody>
          <a:bodyPr wrap="square">
            <a:spAutoFit/>
          </a:bodyPr>
          <a:lstStyle/>
          <a:p>
            <a:endParaRPr lang="en-US" dirty="0"/>
          </a:p>
          <a:p>
            <a:endParaRPr lang="en-US" dirty="0"/>
          </a:p>
          <a:p>
            <a:pPr marL="285750" indent="-285750">
              <a:buFont typeface="Wingdings" panose="05000000000000000000" pitchFamily="2" charset="2"/>
              <a:buChar char="q"/>
            </a:pPr>
            <a:r>
              <a:rPr lang="en-US" dirty="0" smtClean="0"/>
              <a:t>Works for </a:t>
            </a:r>
            <a:r>
              <a:rPr lang="en-US" dirty="0"/>
              <a:t>an organization that employs or is about to employ </a:t>
            </a:r>
            <a:r>
              <a:rPr lang="en-US" dirty="0" smtClean="0"/>
              <a:t>an HCV recipient</a:t>
            </a:r>
          </a:p>
          <a:p>
            <a:endParaRPr lang="en-US" dirty="0" smtClean="0"/>
          </a:p>
          <a:p>
            <a:pPr marL="285750" indent="-285750">
              <a:buFont typeface="Wingdings" panose="05000000000000000000" pitchFamily="2" charset="2"/>
              <a:buChar char="q"/>
            </a:pPr>
            <a:r>
              <a:rPr lang="en-US" dirty="0" smtClean="0"/>
              <a:t>Is </a:t>
            </a:r>
            <a:r>
              <a:rPr lang="en-US" dirty="0"/>
              <a:t>a public official, member of the state or local government body, or in the immediate family of a public official or member of the state or local government body, who exercise functions or responsibilities regarding the PHA </a:t>
            </a:r>
          </a:p>
          <a:p>
            <a:endParaRPr lang="en-US" dirty="0"/>
          </a:p>
        </p:txBody>
      </p:sp>
      <p:sp>
        <p:nvSpPr>
          <p:cNvPr id="3" name="TextBox 2"/>
          <p:cNvSpPr txBox="1"/>
          <p:nvPr/>
        </p:nvSpPr>
        <p:spPr>
          <a:xfrm>
            <a:off x="2215299" y="2212346"/>
            <a:ext cx="8946037" cy="369332"/>
          </a:xfrm>
          <a:prstGeom prst="rect">
            <a:avLst/>
          </a:prstGeom>
          <a:noFill/>
        </p:spPr>
        <p:txBody>
          <a:bodyPr wrap="square" rtlCol="0">
            <a:spAutoFit/>
          </a:bodyPr>
          <a:lstStyle/>
          <a:p>
            <a:r>
              <a:rPr lang="en-US" dirty="0" smtClean="0"/>
              <a:t>Is there a conflict - </a:t>
            </a:r>
            <a:endParaRPr lang="en-US" dirty="0"/>
          </a:p>
        </p:txBody>
      </p:sp>
      <p:sp>
        <p:nvSpPr>
          <p:cNvPr id="5" name="TextBox 4"/>
          <p:cNvSpPr txBox="1"/>
          <p:nvPr/>
        </p:nvSpPr>
        <p:spPr>
          <a:xfrm>
            <a:off x="2158738" y="798574"/>
            <a:ext cx="8738647" cy="646331"/>
          </a:xfrm>
          <a:prstGeom prst="rect">
            <a:avLst/>
          </a:prstGeom>
          <a:noFill/>
        </p:spPr>
        <p:txBody>
          <a:bodyPr wrap="square" rtlCol="0">
            <a:spAutoFit/>
          </a:bodyPr>
          <a:lstStyle/>
          <a:p>
            <a:pPr algn="ctr"/>
            <a:r>
              <a:rPr lang="en-US" sz="3600" dirty="0" smtClean="0">
                <a:solidFill>
                  <a:schemeClr val="accent1"/>
                </a:solidFill>
              </a:rPr>
              <a:t>Can I Serve? </a:t>
            </a:r>
            <a:endParaRPr lang="en-US" sz="3600" dirty="0">
              <a:solidFill>
                <a:schemeClr val="accent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3900" y="2763039"/>
            <a:ext cx="3857436" cy="3330596"/>
          </a:xfrm>
          <a:prstGeom prst="rect">
            <a:avLst/>
          </a:prstGeom>
        </p:spPr>
      </p:pic>
      <p:sp>
        <p:nvSpPr>
          <p:cNvPr id="7" name="TextBox 6"/>
          <p:cNvSpPr txBox="1"/>
          <p:nvPr/>
        </p:nvSpPr>
        <p:spPr>
          <a:xfrm>
            <a:off x="7176940" y="6188520"/>
            <a:ext cx="5448693" cy="307777"/>
          </a:xfrm>
          <a:prstGeom prst="rect">
            <a:avLst/>
          </a:prstGeom>
          <a:noFill/>
        </p:spPr>
        <p:txBody>
          <a:bodyPr wrap="square" rtlCol="0">
            <a:spAutoFit/>
          </a:bodyPr>
          <a:lstStyle/>
          <a:p>
            <a:r>
              <a:rPr lang="en-US" sz="1400" b="1" i="1" dirty="0" smtClean="0"/>
              <a:t>Willow Glenn, 70 Units, Lakewood, Colorado</a:t>
            </a:r>
            <a:endParaRPr lang="en-US" sz="1400" b="1" i="1" dirty="0"/>
          </a:p>
        </p:txBody>
      </p:sp>
    </p:spTree>
    <p:extLst>
      <p:ext uri="{BB962C8B-B14F-4D97-AF65-F5344CB8AC3E}">
        <p14:creationId xmlns:p14="http://schemas.microsoft.com/office/powerpoint/2010/main" val="1955120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5196" y="1703452"/>
            <a:ext cx="7736264" cy="4801314"/>
          </a:xfrm>
          <a:prstGeom prst="rect">
            <a:avLst/>
          </a:prstGeom>
        </p:spPr>
        <p:txBody>
          <a:bodyPr wrap="square">
            <a:spAutoFit/>
          </a:bodyPr>
          <a:lstStyle/>
          <a:p>
            <a:endParaRPr lang="en-US" dirty="0"/>
          </a:p>
          <a:p>
            <a:endParaRPr lang="en-US" dirty="0"/>
          </a:p>
          <a:p>
            <a:r>
              <a:rPr lang="en-US" dirty="0"/>
              <a:t>The Anywhere Housing Authority has been financially strong and the Executive Director has submitted a request to the board to add a receptionist position. </a:t>
            </a:r>
            <a:endParaRPr lang="en-US" dirty="0" smtClean="0"/>
          </a:p>
          <a:p>
            <a:endParaRPr lang="en-US" dirty="0"/>
          </a:p>
          <a:p>
            <a:r>
              <a:rPr lang="en-US" dirty="0" smtClean="0"/>
              <a:t>In </a:t>
            </a:r>
            <a:r>
              <a:rPr lang="en-US" dirty="0"/>
              <a:t>the request to the board a woman named Sonya </a:t>
            </a:r>
            <a:r>
              <a:rPr lang="en-US" dirty="0" err="1"/>
              <a:t>Goodwithnumbers</a:t>
            </a:r>
            <a:r>
              <a:rPr lang="en-US" dirty="0"/>
              <a:t> is listed as the applicant selected for the position.  </a:t>
            </a:r>
            <a:r>
              <a:rPr lang="en-US" dirty="0" smtClean="0"/>
              <a:t>Sonya is </a:t>
            </a:r>
            <a:r>
              <a:rPr lang="en-US" dirty="0"/>
              <a:t>the mother of Sam Fixit, the authority’s chief of maintenance and painting.  </a:t>
            </a:r>
            <a:endParaRPr lang="en-US" dirty="0" smtClean="0"/>
          </a:p>
          <a:p>
            <a:endParaRPr lang="en-US" dirty="0"/>
          </a:p>
          <a:p>
            <a:r>
              <a:rPr lang="en-US" dirty="0" smtClean="0"/>
              <a:t>Sonya’s </a:t>
            </a:r>
            <a:r>
              <a:rPr lang="en-US" dirty="0"/>
              <a:t>salary will be paid with public housing operating funds. </a:t>
            </a:r>
          </a:p>
          <a:p>
            <a:r>
              <a:rPr lang="en-US" dirty="0"/>
              <a:t>Is there a conflict</a:t>
            </a:r>
            <a:r>
              <a:rPr lang="en-US" dirty="0" smtClean="0"/>
              <a:t>?</a:t>
            </a:r>
          </a:p>
          <a:p>
            <a:endParaRPr lang="en-US" dirty="0"/>
          </a:p>
          <a:p>
            <a:pPr marL="914400" indent="-282575">
              <a:buFont typeface="Wingdings" panose="05000000000000000000" pitchFamily="2" charset="2"/>
              <a:buChar char="q"/>
            </a:pPr>
            <a:r>
              <a:rPr lang="en-US" dirty="0" smtClean="0"/>
              <a:t>Yes</a:t>
            </a:r>
            <a:endParaRPr lang="en-US" dirty="0"/>
          </a:p>
          <a:p>
            <a:pPr marL="914400" indent="-282575">
              <a:buFont typeface="Wingdings" panose="05000000000000000000" pitchFamily="2" charset="2"/>
              <a:buChar char="q"/>
            </a:pPr>
            <a:r>
              <a:rPr lang="en-US" dirty="0" smtClean="0"/>
              <a:t>No </a:t>
            </a:r>
            <a:endParaRPr lang="en-US" dirty="0"/>
          </a:p>
          <a:p>
            <a:endParaRPr lang="en-US" dirty="0"/>
          </a:p>
        </p:txBody>
      </p:sp>
      <p:sp>
        <p:nvSpPr>
          <p:cNvPr id="3" name="Rectangle 2"/>
          <p:cNvSpPr/>
          <p:nvPr/>
        </p:nvSpPr>
        <p:spPr>
          <a:xfrm>
            <a:off x="4403051" y="945552"/>
            <a:ext cx="6748858" cy="646331"/>
          </a:xfrm>
          <a:prstGeom prst="rect">
            <a:avLst/>
          </a:prstGeom>
        </p:spPr>
        <p:txBody>
          <a:bodyPr wrap="square">
            <a:spAutoFit/>
          </a:bodyPr>
          <a:lstStyle/>
          <a:p>
            <a:r>
              <a:rPr lang="en-US" sz="3600" dirty="0" smtClean="0">
                <a:solidFill>
                  <a:schemeClr val="accent1"/>
                </a:solidFill>
              </a:rPr>
              <a:t>Nepotism</a:t>
            </a:r>
            <a:endParaRPr lang="en-US" sz="3600" dirty="0">
              <a:solidFill>
                <a:schemeClr val="accent1"/>
              </a:solidFill>
            </a:endParaRPr>
          </a:p>
        </p:txBody>
      </p:sp>
    </p:spTree>
    <p:extLst>
      <p:ext uri="{BB962C8B-B14F-4D97-AF65-F5344CB8AC3E}">
        <p14:creationId xmlns:p14="http://schemas.microsoft.com/office/powerpoint/2010/main" val="301308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2">
                                            <p:txEl>
                                              <p:pRg st="10" end="10"/>
                                            </p:txEl>
                                          </p:spTgt>
                                        </p:tgtEl>
                                        <p:attrNameLst>
                                          <p:attrName>style.color</p:attrName>
                                        </p:attrNameLst>
                                      </p:cBhvr>
                                      <p:to>
                                        <p:clrVal>
                                          <a:schemeClr val="accent2"/>
                                        </p:clrVal>
                                      </p:to>
                                    </p:set>
                                    <p:set>
                                      <p:cBhvr>
                                        <p:cTn id="7" dur="500" fill="hold"/>
                                        <p:tgtEl>
                                          <p:spTgt spid="2">
                                            <p:txEl>
                                              <p:pRg st="10" end="10"/>
                                            </p:txEl>
                                          </p:spTgt>
                                        </p:tgtEl>
                                        <p:attrNameLst>
                                          <p:attrName>fillcolor</p:attrName>
                                        </p:attrNameLst>
                                      </p:cBhvr>
                                      <p:to>
                                        <p:clrVal>
                                          <a:schemeClr val="accent2"/>
                                        </p:clrVal>
                                      </p:to>
                                    </p:set>
                                    <p:set>
                                      <p:cBhvr>
                                        <p:cTn id="8" dur="500" fill="hold"/>
                                        <p:tgtEl>
                                          <p:spTgt spid="2">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3352" y="3084485"/>
            <a:ext cx="8377287" cy="3693319"/>
          </a:xfrm>
          <a:prstGeom prst="rect">
            <a:avLst/>
          </a:prstGeom>
        </p:spPr>
        <p:txBody>
          <a:bodyPr wrap="square">
            <a:spAutoFit/>
          </a:bodyPr>
          <a:lstStyle/>
          <a:p>
            <a:r>
              <a:rPr lang="en-US" dirty="0"/>
              <a:t>		</a:t>
            </a:r>
          </a:p>
          <a:p>
            <a:pPr marL="285750" indent="-285750">
              <a:buFont typeface="Wingdings" panose="05000000000000000000" pitchFamily="2" charset="2"/>
              <a:buChar char="q"/>
            </a:pPr>
            <a:r>
              <a:rPr lang="en-US" dirty="0" smtClean="0"/>
              <a:t>The </a:t>
            </a:r>
            <a:r>
              <a:rPr lang="en-US" dirty="0"/>
              <a:t>board should request that Tim review the conflict of interest regulations in the ACC, as well as the PHA bylaws, and only proceed if the executive staff agree that there is no conflict.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The </a:t>
            </a:r>
            <a:r>
              <a:rPr lang="en-US" dirty="0"/>
              <a:t>Board should advise Tim that this “looks like” a conflict and he would need to disclose his interest in his wife’s contract to the PHA and then request a waiver from HUD. </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smtClean="0"/>
              <a:t>The </a:t>
            </a:r>
            <a:r>
              <a:rPr lang="en-US" dirty="0"/>
              <a:t>Board should approve the request. The Board should not micromanage these processes and focus instead on bigger picture planning. </a:t>
            </a:r>
          </a:p>
          <a:p>
            <a:endParaRPr lang="en-US" dirty="0"/>
          </a:p>
        </p:txBody>
      </p:sp>
      <p:sp>
        <p:nvSpPr>
          <p:cNvPr id="3" name="Rectangle 2"/>
          <p:cNvSpPr/>
          <p:nvPr/>
        </p:nvSpPr>
        <p:spPr>
          <a:xfrm>
            <a:off x="2446387" y="1884156"/>
            <a:ext cx="9544508" cy="1200329"/>
          </a:xfrm>
          <a:prstGeom prst="rect">
            <a:avLst/>
          </a:prstGeom>
        </p:spPr>
        <p:txBody>
          <a:bodyPr wrap="square">
            <a:spAutoFit/>
          </a:bodyPr>
          <a:lstStyle/>
          <a:p>
            <a:r>
              <a:rPr lang="en-US" dirty="0"/>
              <a:t>Tim </a:t>
            </a:r>
            <a:r>
              <a:rPr lang="en-US" dirty="0" err="1"/>
              <a:t>Meanswell</a:t>
            </a:r>
            <a:r>
              <a:rPr lang="en-US" dirty="0"/>
              <a:t> is the executive director of Somewhere Housing Authority.  Tim is married to Suzy </a:t>
            </a:r>
            <a:r>
              <a:rPr lang="en-US" dirty="0" err="1" smtClean="0"/>
              <a:t>Wantstohelp</a:t>
            </a:r>
            <a:r>
              <a:rPr lang="en-US" dirty="0"/>
              <a:t>. Suzy has begun a freelance business working on websites. The Authority is very much in need of a web refresh. Suzy is willing to revamp the site for next to nothing. </a:t>
            </a:r>
            <a:endParaRPr lang="en-US" dirty="0"/>
          </a:p>
        </p:txBody>
      </p:sp>
      <p:sp>
        <p:nvSpPr>
          <p:cNvPr id="4" name="Rectangle 3"/>
          <p:cNvSpPr/>
          <p:nvPr/>
        </p:nvSpPr>
        <p:spPr>
          <a:xfrm>
            <a:off x="3941138" y="841857"/>
            <a:ext cx="6748858" cy="646331"/>
          </a:xfrm>
          <a:prstGeom prst="rect">
            <a:avLst/>
          </a:prstGeom>
        </p:spPr>
        <p:txBody>
          <a:bodyPr wrap="square">
            <a:spAutoFit/>
          </a:bodyPr>
          <a:lstStyle/>
          <a:p>
            <a:r>
              <a:rPr lang="en-US" sz="3600" dirty="0" smtClean="0">
                <a:solidFill>
                  <a:schemeClr val="accent1"/>
                </a:solidFill>
              </a:rPr>
              <a:t>Disclosing Potential Conflict</a:t>
            </a:r>
            <a:endParaRPr lang="en-US" sz="3600" dirty="0">
              <a:solidFill>
                <a:schemeClr val="accent1"/>
              </a:solidFill>
            </a:endParaRPr>
          </a:p>
        </p:txBody>
      </p:sp>
    </p:spTree>
    <p:extLst>
      <p:ext uri="{BB962C8B-B14F-4D97-AF65-F5344CB8AC3E}">
        <p14:creationId xmlns:p14="http://schemas.microsoft.com/office/powerpoint/2010/main" val="2912038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344</TotalTime>
  <Words>1378</Words>
  <Application>Microsoft Office PowerPoint</Application>
  <PresentationFormat>Widescreen</PresentationFormat>
  <Paragraphs>160</Paragraphs>
  <Slides>12</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Open Sans</vt:lpstr>
      <vt:lpstr>Times New Roman</vt:lpstr>
      <vt:lpstr>Wingdings</vt:lpstr>
      <vt:lpstr>Wingdings 3</vt:lpstr>
      <vt:lpstr>Wisp</vt:lpstr>
      <vt:lpstr>Policies and Procedures      Making life “FAIR”</vt:lpstr>
      <vt:lpstr>Commissioner Duties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Red Rocks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Joan</dc:creator>
  <cp:lastModifiedBy>Smith, Joan</cp:lastModifiedBy>
  <cp:revision>30</cp:revision>
  <dcterms:created xsi:type="dcterms:W3CDTF">2019-05-09T15:09:36Z</dcterms:created>
  <dcterms:modified xsi:type="dcterms:W3CDTF">2019-05-13T03:23:01Z</dcterms:modified>
</cp:coreProperties>
</file>