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0" r:id="rId3"/>
    <p:sldId id="268" r:id="rId4"/>
    <p:sldId id="258" r:id="rId5"/>
    <p:sldId id="259" r:id="rId6"/>
    <p:sldId id="261" r:id="rId7"/>
    <p:sldId id="262" r:id="rId8"/>
    <p:sldId id="263" r:id="rId9"/>
    <p:sldId id="265" r:id="rId10"/>
    <p:sldId id="267" r:id="rId11"/>
    <p:sldId id="266" r:id="rId1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77" autoAdjust="0"/>
  </p:normalViewPr>
  <p:slideViewPr>
    <p:cSldViewPr>
      <p:cViewPr varScale="1">
        <p:scale>
          <a:sx n="61" d="100"/>
          <a:sy n="61" d="100"/>
        </p:scale>
        <p:origin x="-2501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1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01" y="-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BF1777-B2DE-4A99-9906-87280A67BCC0}" type="datetimeFigureOut">
              <a:rPr lang="en-US" smtClean="0"/>
              <a:t>05/02/2016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147364-8DB1-4DC0-B692-0EFDE9193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32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7E661-48D3-45D6-AF1B-409C0D100914}" type="datetimeFigureOut">
              <a:rPr lang="en-US" smtClean="0"/>
              <a:t>05/02/2016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75830-BCC8-425A-886B-94D1361F29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3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92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35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8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6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47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92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908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4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9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36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75830-BCC8-425A-886B-94D1361F29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44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8580" y="135467"/>
            <a:ext cx="672084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9081" y="3923469"/>
            <a:ext cx="5360948" cy="32850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79489" y="3926179"/>
            <a:ext cx="892761" cy="327964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784536" y="4182211"/>
            <a:ext cx="682668" cy="2767584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4113" y="4074162"/>
            <a:ext cx="5210884" cy="2993812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120" y="6167024"/>
            <a:ext cx="571500" cy="6096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6366" y="6079035"/>
            <a:ext cx="5066375" cy="885823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4228" y="4185920"/>
            <a:ext cx="5070651" cy="277029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104" y="6197600"/>
            <a:ext cx="49149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529" y="4302712"/>
            <a:ext cx="4972050" cy="16256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6277" y="304800"/>
            <a:ext cx="1394460" cy="8163512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6419" y="468546"/>
            <a:ext cx="1254176" cy="7836023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6433" y="527237"/>
            <a:ext cx="1114148" cy="77186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08000"/>
            <a:ext cx="4629150" cy="772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8580" y="135467"/>
            <a:ext cx="672084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8982" y="3928533"/>
            <a:ext cx="6198870" cy="3285067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5742" y="4064001"/>
            <a:ext cx="6025350" cy="2993812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342" y="4267200"/>
            <a:ext cx="5772150" cy="17272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06622" y="6055361"/>
            <a:ext cx="5863590" cy="885823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2342" y="6143348"/>
            <a:ext cx="5772150" cy="69837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6818" y="4165600"/>
            <a:ext cx="5863199" cy="2770293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96" y="544497"/>
            <a:ext cx="6195504" cy="13859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9596" y="2292095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5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96" y="544497"/>
            <a:ext cx="6195504" cy="138590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596" y="2296584"/>
            <a:ext cx="3030141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596" y="3251200"/>
            <a:ext cx="3030141" cy="4917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68580" y="135467"/>
            <a:ext cx="672084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68580" y="135467"/>
            <a:ext cx="672084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914400"/>
            <a:ext cx="3429000" cy="70104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0025" y="2007616"/>
            <a:ext cx="2037425" cy="4697984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7517" y="2189963"/>
            <a:ext cx="1862441" cy="43124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750" y="3962400"/>
            <a:ext cx="1723976" cy="23368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750" y="2312416"/>
            <a:ext cx="1723976" cy="1588827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8580" y="135467"/>
            <a:ext cx="672084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4350" y="828583"/>
            <a:ext cx="5829300" cy="5775419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4350" y="6604000"/>
            <a:ext cx="5829300" cy="1828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1500" y="6705600"/>
            <a:ext cx="5700574" cy="160389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85800" y="7518400"/>
            <a:ext cx="5496386" cy="602261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4192" y="6766560"/>
            <a:ext cx="5959602" cy="146304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7217" y="7542075"/>
            <a:ext cx="5433552" cy="5356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07201"/>
            <a:ext cx="5496386" cy="697391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68580" y="135467"/>
            <a:ext cx="6720840" cy="8886613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36801"/>
            <a:ext cx="6172200" cy="5831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F5D44B-996A-4A6C-8EDF-EAEA3D68D0C3}" type="datetimeFigureOut">
              <a:rPr lang="en-US" smtClean="0"/>
              <a:pPr/>
              <a:t>05/02/2016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D78CF62-EA14-4A82-81C1-D405DCD4A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5740" y="370888"/>
            <a:ext cx="6446520" cy="176784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647" y="497150"/>
            <a:ext cx="6285390" cy="1491449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9596" y="544497"/>
            <a:ext cx="6195504" cy="13859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Monitor?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Compliance with applicable Federal requirements &amp; performance goals are being achieved.</a:t>
            </a:r>
          </a:p>
          <a:p>
            <a:r>
              <a:rPr lang="en-US" sz="2800" dirty="0" smtClean="0"/>
              <a:t>Prevention of fraud &amp; waste</a:t>
            </a:r>
          </a:p>
          <a:p>
            <a:r>
              <a:rPr lang="en-US" sz="2800" dirty="0" smtClean="0"/>
              <a:t>Early detection of inefficiencies </a:t>
            </a:r>
          </a:p>
          <a:p>
            <a:r>
              <a:rPr lang="en-US" sz="2800" dirty="0" smtClean="0"/>
              <a:t>Ability to attain future funding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Monitoring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Monitoring report to sub recipient within 30 days </a:t>
            </a:r>
          </a:p>
          <a:p>
            <a:r>
              <a:rPr lang="en-US" sz="2800" dirty="0" smtClean="0"/>
              <a:t>Written report to sub recipient within 30 days of visit</a:t>
            </a:r>
          </a:p>
          <a:p>
            <a:r>
              <a:rPr lang="en-US" sz="2800" dirty="0" smtClean="0"/>
              <a:t>If any problems or concerns are identified ask for a  timely response </a:t>
            </a:r>
          </a:p>
          <a:p>
            <a:r>
              <a:rPr lang="en-US" sz="2800" dirty="0" smtClean="0"/>
              <a:t>Findings – corrective action</a:t>
            </a:r>
          </a:p>
          <a:p>
            <a:r>
              <a:rPr lang="en-US" sz="2800" dirty="0" smtClean="0"/>
              <a:t>Concerns – recommended action</a:t>
            </a:r>
          </a:p>
          <a:p>
            <a:r>
              <a:rPr lang="en-US" sz="2800" dirty="0" smtClean="0"/>
              <a:t>Be specific about what is necessary to clear any negative findings or concerns.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Monitoring Response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 Director and/or Board Chair to respond and supply information relevant to the monitoring.</a:t>
            </a:r>
          </a:p>
          <a:p>
            <a:r>
              <a:rPr lang="en-US" sz="2800" dirty="0" smtClean="0"/>
              <a:t>Give an opportunity to supply any missing information or clarify misunderstanding relative to review.  </a:t>
            </a:r>
          </a:p>
          <a:p>
            <a:r>
              <a:rPr lang="en-US" sz="2800" dirty="0" smtClean="0"/>
              <a:t>If corrective action is called for, begin to discuss steps that will be taken or are underway.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to Monitor?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All CDBG sub recipient should be monitored once per year</a:t>
            </a:r>
          </a:p>
          <a:p>
            <a:r>
              <a:rPr lang="en-US" sz="2800" dirty="0" smtClean="0"/>
              <a:t>Develop a Risk Assessment to determine the methods and frequency of monitoring sub recipients and programs?</a:t>
            </a:r>
          </a:p>
          <a:p>
            <a:r>
              <a:rPr lang="en-US" sz="2800" dirty="0" smtClean="0"/>
              <a:t>Assign a point value to each sub-factor  “High” “Moderate” “Low” Risk</a:t>
            </a:r>
          </a:p>
          <a:p>
            <a:r>
              <a:rPr lang="en-US" sz="2800" dirty="0" smtClean="0"/>
              <a:t>Create a plan to match the capacity of your staff resources with the needs of sub recipient monitoring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Risk Assessment Factors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Financial Management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Overall Management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Satisfaction (Citizen Complaints)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Services (Complexity of Programs)</a:t>
            </a:r>
          </a:p>
        </p:txBody>
      </p:sp>
    </p:spTree>
    <p:extLst>
      <p:ext uri="{BB962C8B-B14F-4D97-AF65-F5344CB8AC3E}">
        <p14:creationId xmlns:p14="http://schemas.microsoft.com/office/powerpoint/2010/main" val="4255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Potential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500" b="1" dirty="0" smtClean="0"/>
              <a:t>Financial</a:t>
            </a:r>
          </a:p>
          <a:p>
            <a:pPr lvl="0"/>
            <a:r>
              <a:rPr lang="en-US" sz="3000" dirty="0" smtClean="0"/>
              <a:t>Rank sub recipient by the size of grant</a:t>
            </a:r>
          </a:p>
          <a:p>
            <a:pPr lvl="0"/>
            <a:r>
              <a:rPr lang="en-US" sz="3000" dirty="0" smtClean="0"/>
              <a:t>Look at timeliness of expenditures, and completions</a:t>
            </a:r>
          </a:p>
          <a:p>
            <a:pPr lvl="0"/>
            <a:r>
              <a:rPr lang="en-US" sz="3000" dirty="0" smtClean="0"/>
              <a:t>Program income for those that generate income </a:t>
            </a:r>
          </a:p>
          <a:p>
            <a:pPr lvl="0"/>
            <a:r>
              <a:rPr lang="en-US" sz="3000" dirty="0" smtClean="0"/>
              <a:t>Current Audit  and single Audit if applicable  with unresolved  finding that relates to sponsored program activity</a:t>
            </a:r>
          </a:p>
          <a:p>
            <a:pPr lvl="0"/>
            <a:r>
              <a:rPr lang="en-US" sz="3000" dirty="0" smtClean="0"/>
              <a:t>Award size relative to sub recipient capabilities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Management</a:t>
            </a:r>
          </a:p>
          <a:p>
            <a:r>
              <a:rPr lang="en-US" sz="2800" dirty="0" smtClean="0"/>
              <a:t>New sub recipient or new to this type of project</a:t>
            </a:r>
          </a:p>
          <a:p>
            <a:r>
              <a:rPr lang="en-US" sz="2800" dirty="0" smtClean="0"/>
              <a:t>New staff or vacancy in key positions</a:t>
            </a:r>
          </a:p>
          <a:p>
            <a:r>
              <a:rPr lang="en-US" sz="2800" dirty="0" smtClean="0"/>
              <a:t>Program complexity</a:t>
            </a:r>
          </a:p>
          <a:p>
            <a:r>
              <a:rPr lang="en-US" sz="2800" dirty="0" smtClean="0"/>
              <a:t>Submissions are not timely and/or accurate </a:t>
            </a:r>
          </a:p>
          <a:p>
            <a:r>
              <a:rPr lang="en-US" sz="2800" dirty="0" smtClean="0"/>
              <a:t>Has not had on site Monitoring for two years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800" b="1" dirty="0" smtClean="0"/>
              <a:t>Satisfaction</a:t>
            </a:r>
          </a:p>
          <a:p>
            <a:r>
              <a:rPr lang="en-US" sz="3300" dirty="0" smtClean="0"/>
              <a:t>Citizen complaints</a:t>
            </a:r>
          </a:p>
          <a:p>
            <a:r>
              <a:rPr lang="en-US" sz="3300" dirty="0" smtClean="0"/>
              <a:t>Responsiveness to complaints </a:t>
            </a:r>
          </a:p>
          <a:p>
            <a:r>
              <a:rPr lang="en-US" sz="3300" dirty="0" smtClean="0"/>
              <a:t>History of non-compliance</a:t>
            </a:r>
          </a:p>
          <a:p>
            <a:r>
              <a:rPr lang="en-US" sz="3300" dirty="0" smtClean="0"/>
              <a:t>National objective not met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smtClean="0"/>
              <a:t>Services</a:t>
            </a:r>
          </a:p>
          <a:p>
            <a:r>
              <a:rPr lang="en-US" sz="2800" dirty="0" smtClean="0"/>
              <a:t>National Citizen complaints</a:t>
            </a:r>
          </a:p>
          <a:p>
            <a:r>
              <a:rPr lang="en-US" sz="2800" dirty="0" smtClean="0"/>
              <a:t>No response to complaints  </a:t>
            </a:r>
          </a:p>
          <a:p>
            <a:r>
              <a:rPr lang="en-US" sz="2800" dirty="0" smtClean="0"/>
              <a:t>Inadequate knowledge of CDBG rules and Regulations</a:t>
            </a:r>
          </a:p>
          <a:p>
            <a:r>
              <a:rPr lang="en-US" sz="2800" dirty="0" smtClean="0"/>
              <a:t>Unsatisfactory performance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When to monitor?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During grant performance period</a:t>
            </a:r>
          </a:p>
          <a:p>
            <a:r>
              <a:rPr lang="en-US" sz="2800" dirty="0" smtClean="0"/>
              <a:t>Schedule an entrance conference with the program director and other personnel instrumental with financial and program  administration of the award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Conduct the Monitoring Review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Meet with involved staff to clarify information </a:t>
            </a:r>
          </a:p>
          <a:p>
            <a:r>
              <a:rPr lang="en-US" sz="2800" dirty="0" smtClean="0"/>
              <a:t>Interview beneficiaries as appropriate and/or review client files  </a:t>
            </a:r>
          </a:p>
          <a:p>
            <a:r>
              <a:rPr lang="en-US" sz="2800" dirty="0" smtClean="0"/>
              <a:t>Beware of any confidentiality conflicts </a:t>
            </a:r>
          </a:p>
          <a:p>
            <a:r>
              <a:rPr lang="en-US" sz="2800" dirty="0" smtClean="0"/>
              <a:t>Confirm project goals have been met or exceeded</a:t>
            </a:r>
          </a:p>
          <a:p>
            <a:r>
              <a:rPr lang="en-US" sz="2800" dirty="0" smtClean="0"/>
              <a:t>Verify sub recipient is not debarred or suspended 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353</TotalTime>
  <Words>425</Words>
  <Application>Microsoft Office PowerPoint</Application>
  <PresentationFormat>Letter Paper (8.5x11 in)</PresentationFormat>
  <Paragraphs>84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Why Monitor?</vt:lpstr>
      <vt:lpstr>Who to Monitor?</vt:lpstr>
      <vt:lpstr>Risk Assessment Factors</vt:lpstr>
      <vt:lpstr>Potential Risk Factors</vt:lpstr>
      <vt:lpstr>Potential Risk Factors</vt:lpstr>
      <vt:lpstr>Potential Risk Factors</vt:lpstr>
      <vt:lpstr>Potential Risk Factors</vt:lpstr>
      <vt:lpstr>When to monitor?</vt:lpstr>
      <vt:lpstr>Conduct the Monitoring Review</vt:lpstr>
      <vt:lpstr>Monitoring Report</vt:lpstr>
      <vt:lpstr>Monitoring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Monitor</dc:title>
  <dc:creator>Kenedy</dc:creator>
  <cp:lastModifiedBy>setup</cp:lastModifiedBy>
  <cp:revision>26</cp:revision>
  <cp:lastPrinted>2016-04-25T16:26:37Z</cp:lastPrinted>
  <dcterms:created xsi:type="dcterms:W3CDTF">2016-04-25T01:11:42Z</dcterms:created>
  <dcterms:modified xsi:type="dcterms:W3CDTF">2016-05-02T20:23:55Z</dcterms:modified>
</cp:coreProperties>
</file>