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2" r:id="rId1"/>
    <p:sldMasterId id="2147483688" r:id="rId2"/>
    <p:sldMasterId id="2147483685" r:id="rId3"/>
    <p:sldMasterId id="2147483651" r:id="rId4"/>
    <p:sldMasterId id="2147483698" r:id="rId5"/>
    <p:sldMasterId id="2147483709" r:id="rId6"/>
  </p:sldMasterIdLst>
  <p:notesMasterIdLst>
    <p:notesMasterId r:id="rId44"/>
  </p:notesMasterIdLst>
  <p:handoutMasterIdLst>
    <p:handoutMasterId r:id="rId45"/>
  </p:handoutMasterIdLst>
  <p:sldIdLst>
    <p:sldId id="276" r:id="rId7"/>
    <p:sldId id="664" r:id="rId8"/>
    <p:sldId id="665" r:id="rId9"/>
    <p:sldId id="257" r:id="rId10"/>
    <p:sldId id="666" r:id="rId11"/>
    <p:sldId id="667" r:id="rId12"/>
    <p:sldId id="668" r:id="rId13"/>
    <p:sldId id="669" r:id="rId14"/>
    <p:sldId id="670" r:id="rId15"/>
    <p:sldId id="671" r:id="rId16"/>
    <p:sldId id="263" r:id="rId17"/>
    <p:sldId id="672" r:id="rId18"/>
    <p:sldId id="673" r:id="rId19"/>
    <p:sldId id="261" r:id="rId20"/>
    <p:sldId id="674" r:id="rId21"/>
    <p:sldId id="663" r:id="rId22"/>
    <p:sldId id="264" r:id="rId23"/>
    <p:sldId id="267" r:id="rId24"/>
    <p:sldId id="273" r:id="rId25"/>
    <p:sldId id="266" r:id="rId26"/>
    <p:sldId id="268" r:id="rId27"/>
    <p:sldId id="269" r:id="rId28"/>
    <p:sldId id="270" r:id="rId29"/>
    <p:sldId id="271" r:id="rId30"/>
    <p:sldId id="262" r:id="rId31"/>
    <p:sldId id="256" r:id="rId32"/>
    <p:sldId id="258" r:id="rId33"/>
    <p:sldId id="259" r:id="rId34"/>
    <p:sldId id="635" r:id="rId35"/>
    <p:sldId id="285" r:id="rId36"/>
    <p:sldId id="652" r:id="rId37"/>
    <p:sldId id="283" r:id="rId38"/>
    <p:sldId id="653" r:id="rId39"/>
    <p:sldId id="555" r:id="rId40"/>
    <p:sldId id="560" r:id="rId41"/>
    <p:sldId id="561" r:id="rId42"/>
    <p:sldId id="277" r:id="rId43"/>
  </p:sldIdLst>
  <p:sldSz cx="13004800" cy="9753600"/>
  <p:notesSz cx="7026275" cy="9312275"/>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EFAFB233-063F-42B5-8137-9DF3F51BA10A}">
      <p15:sldGuideLst xmlns:p15="http://schemas.microsoft.com/office/powerpoint/2012/main">
        <p15:guide id="1" orient="horz" pos="2832" userDrawn="1">
          <p15:clr>
            <a:srgbClr val="A4A3A4"/>
          </p15:clr>
        </p15:guide>
        <p15:guide id="2" pos="400"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C3002F"/>
    <a:srgbClr val="245D38"/>
    <a:srgbClr val="5C6670"/>
    <a:srgbClr val="FFD100"/>
    <a:srgbClr val="000000"/>
    <a:srgbClr val="0030DE"/>
    <a:srgbClr val="0023A2"/>
    <a:srgbClr val="F2003A"/>
    <a:srgbClr val="FE0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7" autoAdjust="0"/>
    <p:restoredTop sz="86825" autoAdjust="0"/>
  </p:normalViewPr>
  <p:slideViewPr>
    <p:cSldViewPr showGuides="1">
      <p:cViewPr varScale="1">
        <p:scale>
          <a:sx n="40" d="100"/>
          <a:sy n="40" d="100"/>
        </p:scale>
        <p:origin x="1542" y="66"/>
      </p:cViewPr>
      <p:guideLst>
        <p:guide orient="horz" pos="2832"/>
        <p:guide pos="4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004" y="-114"/>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64877303735165"/>
          <c:y val="2.0016591673310168E-2"/>
          <c:w val="0.86000309857101198"/>
          <c:h val="0.8990145177165354"/>
        </c:manualLayout>
      </c:layout>
      <c:barChart>
        <c:barDir val="col"/>
        <c:grouping val="stacked"/>
        <c:varyColors val="0"/>
        <c:ser>
          <c:idx val="0"/>
          <c:order val="0"/>
          <c:tx>
            <c:strRef>
              <c:f>Sheet1!$A$2</c:f>
              <c:strCache>
                <c:ptCount val="1"/>
                <c:pt idx="0">
                  <c:v>Allocation at Inception (Inflation Adjusted)</c:v>
                </c:pt>
              </c:strCache>
            </c:strRef>
          </c:tx>
          <c:spPr>
            <a:solidFill>
              <a:srgbClr val="008586"/>
            </a:solidFill>
            <a:ln>
              <a:noFill/>
            </a:ln>
            <a:effectLst/>
          </c:spPr>
          <c:invertIfNegative val="0"/>
          <c:dLbls>
            <c:delete val="1"/>
          </c:dLbls>
          <c:cat>
            <c:strRef>
              <c:f>Sheet1!$A$2:$A$3</c:f>
              <c:strCache>
                <c:ptCount val="2"/>
                <c:pt idx="0">
                  <c:v>Allocation at Inception (Inflation Adjusted)</c:v>
                </c:pt>
                <c:pt idx="1">
                  <c:v>2018 Allocation</c:v>
                </c:pt>
              </c:strCache>
            </c:strRef>
          </c:cat>
          <c:val>
            <c:numRef>
              <c:f>Sheet1!$B$2:$B$3</c:f>
              <c:numCache>
                <c:formatCode>"$"#,##0_);[Red]\("$"#,##0\)</c:formatCode>
                <c:ptCount val="2"/>
                <c:pt idx="0">
                  <c:v>2626050000</c:v>
                </c:pt>
                <c:pt idx="1">
                  <c:v>1363897709</c:v>
                </c:pt>
              </c:numCache>
            </c:numRef>
          </c:val>
          <c:extLst>
            <c:ext xmlns:c16="http://schemas.microsoft.com/office/drawing/2014/chart" uri="{C3380CC4-5D6E-409C-BE32-E72D297353CC}">
              <c16:uniqueId val="{00000002-DA40-4ABC-BA40-98A981851869}"/>
            </c:ext>
          </c:extLst>
        </c:ser>
        <c:ser>
          <c:idx val="1"/>
          <c:order val="1"/>
          <c:tx>
            <c:strRef>
              <c:f>Sheet1!$A$3</c:f>
              <c:strCache>
                <c:ptCount val="1"/>
                <c:pt idx="0">
                  <c:v>2018 Allocation</c:v>
                </c:pt>
              </c:strCache>
            </c:strRef>
          </c:tx>
          <c:spPr>
            <a:solidFill>
              <a:srgbClr val="98BA79"/>
            </a:solidFill>
            <a:ln>
              <a:noFill/>
            </a:ln>
            <a:effectLst/>
          </c:spPr>
          <c:invertIfNegative val="0"/>
          <c:dLbls>
            <c:delete val="1"/>
          </c:dLbls>
          <c:cat>
            <c:strRef>
              <c:f>Sheet1!$A$2:$A$3</c:f>
              <c:strCache>
                <c:ptCount val="2"/>
                <c:pt idx="0">
                  <c:v>Allocation at Inception (Inflation Adjusted)</c:v>
                </c:pt>
                <c:pt idx="1">
                  <c:v>2018 Allocation</c:v>
                </c:pt>
              </c:strCache>
            </c:strRef>
          </c:cat>
          <c:val>
            <c:numRef>
              <c:f>Sheet1!$C$2:$C$3</c:f>
              <c:numCache>
                <c:formatCode>"$"#,##0_);[Red]\("$"#,##0\)</c:formatCode>
                <c:ptCount val="2"/>
                <c:pt idx="0">
                  <c:v>8524925000</c:v>
                </c:pt>
                <c:pt idx="1">
                  <c:v>3298887001</c:v>
                </c:pt>
              </c:numCache>
            </c:numRef>
          </c:val>
          <c:extLst>
            <c:ext xmlns:c16="http://schemas.microsoft.com/office/drawing/2014/chart" uri="{C3380CC4-5D6E-409C-BE32-E72D297353CC}">
              <c16:uniqueId val="{00000005-DA40-4ABC-BA40-98A981851869}"/>
            </c:ext>
          </c:extLst>
        </c:ser>
        <c:dLbls>
          <c:dLblPos val="ctr"/>
          <c:showLegendKey val="0"/>
          <c:showVal val="1"/>
          <c:showCatName val="0"/>
          <c:showSerName val="0"/>
          <c:showPercent val="0"/>
          <c:showBubbleSize val="0"/>
        </c:dLbls>
        <c:gapWidth val="50"/>
        <c:overlap val="100"/>
        <c:axId val="137123840"/>
        <c:axId val="180946624"/>
      </c:barChart>
      <c:catAx>
        <c:axId val="13712384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80946624"/>
        <c:crosses val="autoZero"/>
        <c:auto val="1"/>
        <c:lblAlgn val="ctr"/>
        <c:lblOffset val="100"/>
        <c:noMultiLvlLbl val="0"/>
      </c:catAx>
      <c:valAx>
        <c:axId val="180946624"/>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7123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10AD96-5513-4B00-8AD4-28AFF4F790A0}" type="doc">
      <dgm:prSet loTypeId="urn:microsoft.com/office/officeart/2005/8/layout/hList2" loCatId="relationship" qsTypeId="urn:microsoft.com/office/officeart/2005/8/quickstyle/simple1" qsCatId="simple" csTypeId="urn:microsoft.com/office/officeart/2005/8/colors/accent6_2" csCatId="accent6" phldr="1"/>
      <dgm:spPr/>
      <dgm:t>
        <a:bodyPr/>
        <a:lstStyle/>
        <a:p>
          <a:endParaRPr lang="en-US"/>
        </a:p>
      </dgm:t>
    </dgm:pt>
    <dgm:pt modelId="{369BDF24-CC86-480C-BBF9-18991A311D15}">
      <dgm:prSet phldrT="[Text]" phldr="1"/>
      <dgm:spPr/>
      <dgm:t>
        <a:bodyPr/>
        <a:lstStyle/>
        <a:p>
          <a:endParaRPr lang="en-US"/>
        </a:p>
      </dgm:t>
    </dgm:pt>
    <dgm:pt modelId="{B5F9E8BD-E8BC-495D-B61F-6248BB5C41A8}" type="parTrans" cxnId="{A86715EC-B9FA-41B1-8AEA-1E9F5457479F}">
      <dgm:prSet/>
      <dgm:spPr/>
      <dgm:t>
        <a:bodyPr/>
        <a:lstStyle/>
        <a:p>
          <a:endParaRPr lang="en-US"/>
        </a:p>
      </dgm:t>
    </dgm:pt>
    <dgm:pt modelId="{02DB745C-78D9-45E2-9CD9-588B827098E5}" type="sibTrans" cxnId="{A86715EC-B9FA-41B1-8AEA-1E9F5457479F}">
      <dgm:prSet/>
      <dgm:spPr/>
      <dgm:t>
        <a:bodyPr/>
        <a:lstStyle/>
        <a:p>
          <a:endParaRPr lang="en-US"/>
        </a:p>
      </dgm:t>
    </dgm:pt>
    <dgm:pt modelId="{A7DFE910-15A0-46A4-92E2-26AF1598A822}">
      <dgm:prSet phldrT="[Text]"/>
      <dgm:spPr>
        <a:ln w="38100">
          <a:solidFill>
            <a:srgbClr val="FFD100"/>
          </a:solidFill>
        </a:ln>
      </dgm:spPr>
      <dgm:t>
        <a:bodyPr/>
        <a:lstStyle/>
        <a:p>
          <a:r>
            <a:rPr lang="en-US" dirty="0"/>
            <a:t>New Construction</a:t>
          </a:r>
        </a:p>
      </dgm:t>
    </dgm:pt>
    <dgm:pt modelId="{5F20C557-2409-4D04-82DB-8DEA2B4BD8A0}" type="parTrans" cxnId="{430AFB3F-0651-4640-AF81-D94A9DDBDCD2}">
      <dgm:prSet/>
      <dgm:spPr/>
      <dgm:t>
        <a:bodyPr/>
        <a:lstStyle/>
        <a:p>
          <a:endParaRPr lang="en-US"/>
        </a:p>
      </dgm:t>
    </dgm:pt>
    <dgm:pt modelId="{AA7030DA-8A26-420E-9B29-94937201F653}" type="sibTrans" cxnId="{430AFB3F-0651-4640-AF81-D94A9DDBDCD2}">
      <dgm:prSet/>
      <dgm:spPr/>
      <dgm:t>
        <a:bodyPr/>
        <a:lstStyle/>
        <a:p>
          <a:endParaRPr lang="en-US"/>
        </a:p>
      </dgm:t>
    </dgm:pt>
    <dgm:pt modelId="{D02D00CD-C4AE-49F0-A547-E4ABFD7AF6F6}">
      <dgm:prSet phldrT="[Text]"/>
      <dgm:spPr>
        <a:ln w="38100">
          <a:solidFill>
            <a:srgbClr val="FFD100"/>
          </a:solidFill>
        </a:ln>
      </dgm:spPr>
      <dgm:t>
        <a:bodyPr/>
        <a:lstStyle/>
        <a:p>
          <a:r>
            <a:rPr lang="en-US" dirty="0"/>
            <a:t>Acquisition and/or Rehabilitation</a:t>
          </a:r>
        </a:p>
      </dgm:t>
    </dgm:pt>
    <dgm:pt modelId="{31F0EF3F-E7E1-45D5-9C76-87EE7E11EDE0}" type="parTrans" cxnId="{72E1D229-AEA7-4110-AD9D-0383542E28D9}">
      <dgm:prSet/>
      <dgm:spPr/>
      <dgm:t>
        <a:bodyPr/>
        <a:lstStyle/>
        <a:p>
          <a:endParaRPr lang="en-US"/>
        </a:p>
      </dgm:t>
    </dgm:pt>
    <dgm:pt modelId="{CE073261-20D1-4B9E-94EB-7063D94B8B17}" type="sibTrans" cxnId="{72E1D229-AEA7-4110-AD9D-0383542E28D9}">
      <dgm:prSet/>
      <dgm:spPr/>
      <dgm:t>
        <a:bodyPr/>
        <a:lstStyle/>
        <a:p>
          <a:endParaRPr lang="en-US"/>
        </a:p>
      </dgm:t>
    </dgm:pt>
    <dgm:pt modelId="{D5AD029E-C9E7-4EFA-81DC-34DA507231EA}">
      <dgm:prSet phldrT="[Text]" phldr="1"/>
      <dgm:spPr/>
      <dgm:t>
        <a:bodyPr/>
        <a:lstStyle/>
        <a:p>
          <a:endParaRPr lang="en-US"/>
        </a:p>
      </dgm:t>
    </dgm:pt>
    <dgm:pt modelId="{452930D0-9BC0-4E9E-B875-3BD926384F96}" type="parTrans" cxnId="{C5195CEC-26B3-45BC-994B-BF77BD45DBC9}">
      <dgm:prSet/>
      <dgm:spPr/>
      <dgm:t>
        <a:bodyPr/>
        <a:lstStyle/>
        <a:p>
          <a:endParaRPr lang="en-US"/>
        </a:p>
      </dgm:t>
    </dgm:pt>
    <dgm:pt modelId="{0F06CD6D-338C-46AC-BD84-C5BE7FBC5D41}" type="sibTrans" cxnId="{C5195CEC-26B3-45BC-994B-BF77BD45DBC9}">
      <dgm:prSet/>
      <dgm:spPr/>
      <dgm:t>
        <a:bodyPr/>
        <a:lstStyle/>
        <a:p>
          <a:endParaRPr lang="en-US"/>
        </a:p>
      </dgm:t>
    </dgm:pt>
    <dgm:pt modelId="{4F3EBEC0-CADB-454E-BA1A-FFA36CB62ABB}">
      <dgm:prSet phldrT="[Text]"/>
      <dgm:spPr>
        <a:solidFill>
          <a:srgbClr val="C3002F"/>
        </a:solidFill>
        <a:ln w="38100">
          <a:solidFill>
            <a:srgbClr val="FFD100"/>
          </a:solidFill>
        </a:ln>
      </dgm:spPr>
      <dgm:t>
        <a:bodyPr/>
        <a:lstStyle/>
        <a:p>
          <a:r>
            <a:rPr lang="en-US" dirty="0"/>
            <a:t>Vouchers</a:t>
          </a:r>
        </a:p>
      </dgm:t>
    </dgm:pt>
    <dgm:pt modelId="{FF441BBF-D604-4775-86D4-062443DD8E31}" type="parTrans" cxnId="{2DDBFB92-6272-451C-9306-0A9C079C92FD}">
      <dgm:prSet/>
      <dgm:spPr/>
      <dgm:t>
        <a:bodyPr/>
        <a:lstStyle/>
        <a:p>
          <a:endParaRPr lang="en-US"/>
        </a:p>
      </dgm:t>
    </dgm:pt>
    <dgm:pt modelId="{2DA95726-A2E6-4804-A44C-0986971CB3B0}" type="sibTrans" cxnId="{2DDBFB92-6272-451C-9306-0A9C079C92FD}">
      <dgm:prSet/>
      <dgm:spPr/>
      <dgm:t>
        <a:bodyPr/>
        <a:lstStyle/>
        <a:p>
          <a:endParaRPr lang="en-US"/>
        </a:p>
      </dgm:t>
    </dgm:pt>
    <dgm:pt modelId="{2A476C8C-8083-4B19-BED9-A57C89D32356}">
      <dgm:prSet phldrT="[Text]"/>
      <dgm:spPr>
        <a:solidFill>
          <a:srgbClr val="C3002F"/>
        </a:solidFill>
        <a:ln w="38100">
          <a:solidFill>
            <a:srgbClr val="FFD100"/>
          </a:solidFill>
        </a:ln>
      </dgm:spPr>
      <dgm:t>
        <a:bodyPr/>
        <a:lstStyle/>
        <a:p>
          <a:r>
            <a:rPr lang="en-US" dirty="0"/>
            <a:t>Rapid-Rehousing</a:t>
          </a:r>
        </a:p>
      </dgm:t>
    </dgm:pt>
    <dgm:pt modelId="{2A1810BB-3C42-4549-88F5-A0F46CB4F08F}" type="parTrans" cxnId="{67309EEA-FF83-4E17-95C5-732464BAA690}">
      <dgm:prSet/>
      <dgm:spPr/>
      <dgm:t>
        <a:bodyPr/>
        <a:lstStyle/>
        <a:p>
          <a:endParaRPr lang="en-US"/>
        </a:p>
      </dgm:t>
    </dgm:pt>
    <dgm:pt modelId="{2D760B9B-92B4-4000-BB78-2F531D69F13E}" type="sibTrans" cxnId="{67309EEA-FF83-4E17-95C5-732464BAA690}">
      <dgm:prSet/>
      <dgm:spPr/>
      <dgm:t>
        <a:bodyPr/>
        <a:lstStyle/>
        <a:p>
          <a:endParaRPr lang="en-US"/>
        </a:p>
      </dgm:t>
    </dgm:pt>
    <dgm:pt modelId="{2F5DF603-B65E-427B-880D-F59B2624D76A}">
      <dgm:prSet phldrT="[Text]" phldr="1"/>
      <dgm:spPr/>
      <dgm:t>
        <a:bodyPr/>
        <a:lstStyle/>
        <a:p>
          <a:endParaRPr lang="en-US"/>
        </a:p>
      </dgm:t>
    </dgm:pt>
    <dgm:pt modelId="{CFC2DE6E-E581-49F4-8388-7B463EAAD7EB}" type="parTrans" cxnId="{2A0CA914-4435-4AA7-862B-7D70DBAB269E}">
      <dgm:prSet/>
      <dgm:spPr/>
      <dgm:t>
        <a:bodyPr/>
        <a:lstStyle/>
        <a:p>
          <a:endParaRPr lang="en-US"/>
        </a:p>
      </dgm:t>
    </dgm:pt>
    <dgm:pt modelId="{667391B2-45C6-44A3-AD46-4B40D1D56D9B}" type="sibTrans" cxnId="{2A0CA914-4435-4AA7-862B-7D70DBAB269E}">
      <dgm:prSet/>
      <dgm:spPr/>
      <dgm:t>
        <a:bodyPr/>
        <a:lstStyle/>
        <a:p>
          <a:endParaRPr lang="en-US"/>
        </a:p>
      </dgm:t>
    </dgm:pt>
    <dgm:pt modelId="{4E8BF25A-E215-4863-83B2-79917FEE8529}">
      <dgm:prSet phldrT="[Text]"/>
      <dgm:spPr>
        <a:solidFill>
          <a:srgbClr val="001970"/>
        </a:solidFill>
        <a:ln w="38100">
          <a:solidFill>
            <a:srgbClr val="FFD100"/>
          </a:solidFill>
        </a:ln>
      </dgm:spPr>
      <dgm:t>
        <a:bodyPr/>
        <a:lstStyle/>
        <a:p>
          <a:r>
            <a:rPr lang="en-US" dirty="0"/>
            <a:t>Homeless programs</a:t>
          </a:r>
        </a:p>
      </dgm:t>
    </dgm:pt>
    <dgm:pt modelId="{78645396-4352-4C54-9CDB-D64D867A3A40}" type="parTrans" cxnId="{DE7D68D4-71B5-44DA-B576-EAEEEB8BC7C7}">
      <dgm:prSet/>
      <dgm:spPr/>
      <dgm:t>
        <a:bodyPr/>
        <a:lstStyle/>
        <a:p>
          <a:endParaRPr lang="en-US"/>
        </a:p>
      </dgm:t>
    </dgm:pt>
    <dgm:pt modelId="{81BFF889-9E45-49F0-94FC-EA4C8E3471AE}" type="sibTrans" cxnId="{DE7D68D4-71B5-44DA-B576-EAEEEB8BC7C7}">
      <dgm:prSet/>
      <dgm:spPr/>
      <dgm:t>
        <a:bodyPr/>
        <a:lstStyle/>
        <a:p>
          <a:endParaRPr lang="en-US"/>
        </a:p>
      </dgm:t>
    </dgm:pt>
    <dgm:pt modelId="{D8DE60F7-AAF4-4135-8119-8401737AEAA4}">
      <dgm:prSet phldrT="[Text]"/>
      <dgm:spPr>
        <a:ln w="38100">
          <a:solidFill>
            <a:srgbClr val="FFD100"/>
          </a:solidFill>
        </a:ln>
      </dgm:spPr>
      <dgm:t>
        <a:bodyPr/>
        <a:lstStyle/>
        <a:p>
          <a:endParaRPr lang="en-US" dirty="0"/>
        </a:p>
      </dgm:t>
    </dgm:pt>
    <dgm:pt modelId="{3CCA58F7-AC37-4445-9D65-A4C4E2D4A54B}" type="parTrans" cxnId="{14A78E3C-ED00-4869-B242-2FE4AEB113F1}">
      <dgm:prSet/>
      <dgm:spPr/>
      <dgm:t>
        <a:bodyPr/>
        <a:lstStyle/>
        <a:p>
          <a:endParaRPr lang="en-US"/>
        </a:p>
      </dgm:t>
    </dgm:pt>
    <dgm:pt modelId="{E55405DD-9246-431E-9C45-6BD8D7D75EE9}" type="sibTrans" cxnId="{14A78E3C-ED00-4869-B242-2FE4AEB113F1}">
      <dgm:prSet/>
      <dgm:spPr/>
      <dgm:t>
        <a:bodyPr/>
        <a:lstStyle/>
        <a:p>
          <a:endParaRPr lang="en-US"/>
        </a:p>
      </dgm:t>
    </dgm:pt>
    <dgm:pt modelId="{9C82E2CF-6C58-457E-8EFD-F6CB7A4A1EF0}">
      <dgm:prSet phldrT="[Text]"/>
      <dgm:spPr>
        <a:ln w="38100">
          <a:solidFill>
            <a:srgbClr val="FFD100"/>
          </a:solidFill>
        </a:ln>
      </dgm:spPr>
      <dgm:t>
        <a:bodyPr/>
        <a:lstStyle/>
        <a:p>
          <a:r>
            <a:rPr lang="en-US" dirty="0"/>
            <a:t>Land</a:t>
          </a:r>
        </a:p>
      </dgm:t>
    </dgm:pt>
    <dgm:pt modelId="{40389CD4-1B78-43A6-A3B8-BAA85C06A18C}" type="parTrans" cxnId="{214FCBBE-9EE8-485F-9E3B-81DAFD87A328}">
      <dgm:prSet/>
      <dgm:spPr/>
      <dgm:t>
        <a:bodyPr/>
        <a:lstStyle/>
        <a:p>
          <a:endParaRPr lang="en-US"/>
        </a:p>
      </dgm:t>
    </dgm:pt>
    <dgm:pt modelId="{E3351376-8B11-4F10-9E8E-7F128142C401}" type="sibTrans" cxnId="{214FCBBE-9EE8-485F-9E3B-81DAFD87A328}">
      <dgm:prSet/>
      <dgm:spPr/>
      <dgm:t>
        <a:bodyPr/>
        <a:lstStyle/>
        <a:p>
          <a:endParaRPr lang="en-US"/>
        </a:p>
      </dgm:t>
    </dgm:pt>
    <dgm:pt modelId="{B05ECC03-6F0B-4A98-A618-01A835ED658D}">
      <dgm:prSet phldrT="[Text]"/>
      <dgm:spPr>
        <a:solidFill>
          <a:srgbClr val="C3002F"/>
        </a:solidFill>
        <a:ln w="38100">
          <a:solidFill>
            <a:srgbClr val="FFD100"/>
          </a:solidFill>
        </a:ln>
      </dgm:spPr>
      <dgm:t>
        <a:bodyPr/>
        <a:lstStyle/>
        <a:p>
          <a:r>
            <a:rPr lang="en-US" dirty="0"/>
            <a:t>TBRA</a:t>
          </a:r>
        </a:p>
      </dgm:t>
    </dgm:pt>
    <dgm:pt modelId="{14E135A6-1BEC-4E9F-AEEF-C79203148988}" type="parTrans" cxnId="{82DF2C39-2786-45F2-A8B9-D98C1CE8E380}">
      <dgm:prSet/>
      <dgm:spPr/>
      <dgm:t>
        <a:bodyPr/>
        <a:lstStyle/>
        <a:p>
          <a:endParaRPr lang="en-US"/>
        </a:p>
      </dgm:t>
    </dgm:pt>
    <dgm:pt modelId="{46F431D6-1910-4377-B3F6-B8949C7CC8B4}" type="sibTrans" cxnId="{82DF2C39-2786-45F2-A8B9-D98C1CE8E380}">
      <dgm:prSet/>
      <dgm:spPr/>
      <dgm:t>
        <a:bodyPr/>
        <a:lstStyle/>
        <a:p>
          <a:endParaRPr lang="en-US"/>
        </a:p>
      </dgm:t>
    </dgm:pt>
    <dgm:pt modelId="{9470CC17-FDF3-402D-BCB7-2417E51AD18C}">
      <dgm:prSet phldrT="[Text]"/>
      <dgm:spPr>
        <a:ln w="38100">
          <a:solidFill>
            <a:srgbClr val="FFD100"/>
          </a:solidFill>
        </a:ln>
      </dgm:spPr>
      <dgm:t>
        <a:bodyPr/>
        <a:lstStyle/>
        <a:p>
          <a:endParaRPr lang="en-US" dirty="0"/>
        </a:p>
      </dgm:t>
    </dgm:pt>
    <dgm:pt modelId="{74CAB971-3741-4BA3-880D-9A53B3CC40E8}" type="parTrans" cxnId="{10104D39-8A0B-4804-9198-A8126494911A}">
      <dgm:prSet/>
      <dgm:spPr/>
      <dgm:t>
        <a:bodyPr/>
        <a:lstStyle/>
        <a:p>
          <a:endParaRPr lang="en-US"/>
        </a:p>
      </dgm:t>
    </dgm:pt>
    <dgm:pt modelId="{56A8A46F-EA85-4703-9D7E-BB0EEC9960DF}" type="sibTrans" cxnId="{10104D39-8A0B-4804-9198-A8126494911A}">
      <dgm:prSet/>
      <dgm:spPr/>
      <dgm:t>
        <a:bodyPr/>
        <a:lstStyle/>
        <a:p>
          <a:endParaRPr lang="en-US"/>
        </a:p>
      </dgm:t>
    </dgm:pt>
    <dgm:pt modelId="{42B73EA5-220F-4EE0-8979-C866059A0DAA}">
      <dgm:prSet phldrT="[Text]"/>
      <dgm:spPr>
        <a:solidFill>
          <a:srgbClr val="001970"/>
        </a:solidFill>
        <a:ln w="38100">
          <a:solidFill>
            <a:srgbClr val="FFD100"/>
          </a:solidFill>
        </a:ln>
      </dgm:spPr>
      <dgm:t>
        <a:bodyPr/>
        <a:lstStyle/>
        <a:p>
          <a:r>
            <a:rPr lang="en-US" dirty="0"/>
            <a:t>Technical assistance</a:t>
          </a:r>
        </a:p>
      </dgm:t>
    </dgm:pt>
    <dgm:pt modelId="{946883FF-30D8-4D74-9082-FC6F738515CE}" type="parTrans" cxnId="{5712FD71-5ABF-4C86-B794-013AD7614FF8}">
      <dgm:prSet/>
      <dgm:spPr/>
      <dgm:t>
        <a:bodyPr/>
        <a:lstStyle/>
        <a:p>
          <a:endParaRPr lang="en-US"/>
        </a:p>
      </dgm:t>
    </dgm:pt>
    <dgm:pt modelId="{47C0E2E3-F7FC-47FA-AA58-DA19D0F36954}" type="sibTrans" cxnId="{5712FD71-5ABF-4C86-B794-013AD7614FF8}">
      <dgm:prSet/>
      <dgm:spPr/>
      <dgm:t>
        <a:bodyPr/>
        <a:lstStyle/>
        <a:p>
          <a:endParaRPr lang="en-US"/>
        </a:p>
      </dgm:t>
    </dgm:pt>
    <dgm:pt modelId="{CDE2CFDD-C8C6-421A-8460-0EB6750DDE85}">
      <dgm:prSet phldrT="[Text]"/>
      <dgm:spPr>
        <a:solidFill>
          <a:srgbClr val="001970"/>
        </a:solidFill>
        <a:ln w="38100">
          <a:solidFill>
            <a:srgbClr val="FFD100"/>
          </a:solidFill>
        </a:ln>
      </dgm:spPr>
      <dgm:t>
        <a:bodyPr/>
        <a:lstStyle/>
        <a:p>
          <a:r>
            <a:rPr lang="en-US" dirty="0"/>
            <a:t>Revolving loan funds</a:t>
          </a:r>
        </a:p>
      </dgm:t>
    </dgm:pt>
    <dgm:pt modelId="{D759B375-1BF3-406E-9C33-3EED07BD723E}" type="parTrans" cxnId="{B423A069-7854-4CAA-8FBE-2A3AE450EB98}">
      <dgm:prSet/>
      <dgm:spPr/>
      <dgm:t>
        <a:bodyPr/>
        <a:lstStyle/>
        <a:p>
          <a:endParaRPr lang="en-US"/>
        </a:p>
      </dgm:t>
    </dgm:pt>
    <dgm:pt modelId="{F54A1E37-78F5-46A2-B289-82BA12A28B94}" type="sibTrans" cxnId="{B423A069-7854-4CAA-8FBE-2A3AE450EB98}">
      <dgm:prSet/>
      <dgm:spPr/>
      <dgm:t>
        <a:bodyPr/>
        <a:lstStyle/>
        <a:p>
          <a:endParaRPr lang="en-US"/>
        </a:p>
      </dgm:t>
    </dgm:pt>
    <dgm:pt modelId="{268D5164-FEC6-4E25-9011-CCD2C6732C6C}" type="pres">
      <dgm:prSet presAssocID="{AD10AD96-5513-4B00-8AD4-28AFF4F790A0}" presName="linearFlow" presStyleCnt="0">
        <dgm:presLayoutVars>
          <dgm:dir/>
          <dgm:animLvl val="lvl"/>
          <dgm:resizeHandles/>
        </dgm:presLayoutVars>
      </dgm:prSet>
      <dgm:spPr/>
    </dgm:pt>
    <dgm:pt modelId="{4E900F1B-DD0A-4ABD-9489-DA9FDB746231}" type="pres">
      <dgm:prSet presAssocID="{369BDF24-CC86-480C-BBF9-18991A311D15}" presName="compositeNode" presStyleCnt="0">
        <dgm:presLayoutVars>
          <dgm:bulletEnabled val="1"/>
        </dgm:presLayoutVars>
      </dgm:prSet>
      <dgm:spPr/>
    </dgm:pt>
    <dgm:pt modelId="{5E9D7468-4970-4A7B-BC1E-C3492AFDD635}" type="pres">
      <dgm:prSet presAssocID="{369BDF24-CC86-480C-BBF9-18991A311D15}" presName="image" presStyleLbl="fgImgPlace1" presStyleIdx="0" presStyleCnt="3" custScaleX="158598" custScaleY="158598"/>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9E3EA6B3-366D-40AC-88AC-40F9CA15CFB3}" type="pres">
      <dgm:prSet presAssocID="{369BDF24-CC86-480C-BBF9-18991A311D15}" presName="childNode" presStyleLbl="node1" presStyleIdx="0" presStyleCnt="3" custScaleY="75955">
        <dgm:presLayoutVars>
          <dgm:bulletEnabled val="1"/>
        </dgm:presLayoutVars>
      </dgm:prSet>
      <dgm:spPr/>
    </dgm:pt>
    <dgm:pt modelId="{609BFF9C-DE42-41E5-A47B-238468E43BFB}" type="pres">
      <dgm:prSet presAssocID="{369BDF24-CC86-480C-BBF9-18991A311D15}" presName="parentNode" presStyleLbl="revTx" presStyleIdx="0" presStyleCnt="3">
        <dgm:presLayoutVars>
          <dgm:chMax val="0"/>
          <dgm:bulletEnabled val="1"/>
        </dgm:presLayoutVars>
      </dgm:prSet>
      <dgm:spPr/>
    </dgm:pt>
    <dgm:pt modelId="{563BFDBD-73B3-4F06-A60D-490F71336D1F}" type="pres">
      <dgm:prSet presAssocID="{02DB745C-78D9-45E2-9CD9-588B827098E5}" presName="sibTrans" presStyleCnt="0"/>
      <dgm:spPr/>
    </dgm:pt>
    <dgm:pt modelId="{C7DEC91A-8D58-46DE-9240-FAEB1340713D}" type="pres">
      <dgm:prSet presAssocID="{D5AD029E-C9E7-4EFA-81DC-34DA507231EA}" presName="compositeNode" presStyleCnt="0">
        <dgm:presLayoutVars>
          <dgm:bulletEnabled val="1"/>
        </dgm:presLayoutVars>
      </dgm:prSet>
      <dgm:spPr/>
    </dgm:pt>
    <dgm:pt modelId="{5D7AA25D-DE27-40F8-B012-BA98967DE50E}" type="pres">
      <dgm:prSet presAssocID="{D5AD029E-C9E7-4EFA-81DC-34DA507231EA}" presName="image" presStyleLbl="fgImgPlace1" presStyleIdx="1" presStyleCnt="3" custScaleX="156332" custScaleY="15633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4BD27630-F409-43F2-B0EE-D9577D0DBA99}" type="pres">
      <dgm:prSet presAssocID="{D5AD029E-C9E7-4EFA-81DC-34DA507231EA}" presName="childNode" presStyleLbl="node1" presStyleIdx="1" presStyleCnt="3" custScaleY="75955">
        <dgm:presLayoutVars>
          <dgm:bulletEnabled val="1"/>
        </dgm:presLayoutVars>
      </dgm:prSet>
      <dgm:spPr/>
    </dgm:pt>
    <dgm:pt modelId="{A4DC688F-C72A-49D8-AAEB-74E006829046}" type="pres">
      <dgm:prSet presAssocID="{D5AD029E-C9E7-4EFA-81DC-34DA507231EA}" presName="parentNode" presStyleLbl="revTx" presStyleIdx="1" presStyleCnt="3">
        <dgm:presLayoutVars>
          <dgm:chMax val="0"/>
          <dgm:bulletEnabled val="1"/>
        </dgm:presLayoutVars>
      </dgm:prSet>
      <dgm:spPr/>
    </dgm:pt>
    <dgm:pt modelId="{58DD09CE-1C30-49B8-ACFB-894480B8DFD9}" type="pres">
      <dgm:prSet presAssocID="{0F06CD6D-338C-46AC-BD84-C5BE7FBC5D41}" presName="sibTrans" presStyleCnt="0"/>
      <dgm:spPr/>
    </dgm:pt>
    <dgm:pt modelId="{549241F6-3B81-4CA1-A2A1-23AC9C165150}" type="pres">
      <dgm:prSet presAssocID="{2F5DF603-B65E-427B-880D-F59B2624D76A}" presName="compositeNode" presStyleCnt="0">
        <dgm:presLayoutVars>
          <dgm:bulletEnabled val="1"/>
        </dgm:presLayoutVars>
      </dgm:prSet>
      <dgm:spPr/>
    </dgm:pt>
    <dgm:pt modelId="{EF99652F-2CD0-4F3A-B42E-1EC585892E1F}" type="pres">
      <dgm:prSet presAssocID="{2F5DF603-B65E-427B-880D-F59B2624D76A}" presName="image" presStyleLbl="fgImgPlace1" presStyleIdx="2" presStyleCnt="3" custScaleX="156581" custScaleY="156581"/>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F7705D17-3EFC-4204-A7CE-0A4EAAC1AB7F}" type="pres">
      <dgm:prSet presAssocID="{2F5DF603-B65E-427B-880D-F59B2624D76A}" presName="childNode" presStyleLbl="node1" presStyleIdx="2" presStyleCnt="3" custScaleY="75955">
        <dgm:presLayoutVars>
          <dgm:bulletEnabled val="1"/>
        </dgm:presLayoutVars>
      </dgm:prSet>
      <dgm:spPr/>
    </dgm:pt>
    <dgm:pt modelId="{AB482457-5EFA-4EB8-A76E-215C12F851CE}" type="pres">
      <dgm:prSet presAssocID="{2F5DF603-B65E-427B-880D-F59B2624D76A}" presName="parentNode" presStyleLbl="revTx" presStyleIdx="2" presStyleCnt="3">
        <dgm:presLayoutVars>
          <dgm:chMax val="0"/>
          <dgm:bulletEnabled val="1"/>
        </dgm:presLayoutVars>
      </dgm:prSet>
      <dgm:spPr/>
    </dgm:pt>
  </dgm:ptLst>
  <dgm:cxnLst>
    <dgm:cxn modelId="{2A0CA914-4435-4AA7-862B-7D70DBAB269E}" srcId="{AD10AD96-5513-4B00-8AD4-28AFF4F790A0}" destId="{2F5DF603-B65E-427B-880D-F59B2624D76A}" srcOrd="2" destOrd="0" parTransId="{CFC2DE6E-E581-49F4-8388-7B463EAAD7EB}" sibTransId="{667391B2-45C6-44A3-AD46-4B40D1D56D9B}"/>
    <dgm:cxn modelId="{034E861C-BC25-442F-9ADF-0C0BBA79E858}" type="presOf" srcId="{D02D00CD-C4AE-49F0-A547-E4ABFD7AF6F6}" destId="{9E3EA6B3-366D-40AC-88AC-40F9CA15CFB3}" srcOrd="0" destOrd="1" presId="urn:microsoft.com/office/officeart/2005/8/layout/hList2"/>
    <dgm:cxn modelId="{0FCBE827-AE4F-428B-B4B7-A627F6CFC210}" type="presOf" srcId="{AD10AD96-5513-4B00-8AD4-28AFF4F790A0}" destId="{268D5164-FEC6-4E25-9011-CCD2C6732C6C}" srcOrd="0" destOrd="0" presId="urn:microsoft.com/office/officeart/2005/8/layout/hList2"/>
    <dgm:cxn modelId="{95BC8129-2C0C-446A-A46C-EA43FB0B1BD5}" type="presOf" srcId="{9470CC17-FDF3-402D-BCB7-2417E51AD18C}" destId="{9E3EA6B3-366D-40AC-88AC-40F9CA15CFB3}" srcOrd="0" destOrd="3" presId="urn:microsoft.com/office/officeart/2005/8/layout/hList2"/>
    <dgm:cxn modelId="{72E1D229-AEA7-4110-AD9D-0383542E28D9}" srcId="{369BDF24-CC86-480C-BBF9-18991A311D15}" destId="{D02D00CD-C4AE-49F0-A547-E4ABFD7AF6F6}" srcOrd="1" destOrd="0" parTransId="{31F0EF3F-E7E1-45D5-9C76-87EE7E11EDE0}" sibTransId="{CE073261-20D1-4B9E-94EB-7063D94B8B17}"/>
    <dgm:cxn modelId="{82DF2C39-2786-45F2-A8B9-D98C1CE8E380}" srcId="{D5AD029E-C9E7-4EFA-81DC-34DA507231EA}" destId="{B05ECC03-6F0B-4A98-A618-01A835ED658D}" srcOrd="2" destOrd="0" parTransId="{14E135A6-1BEC-4E9F-AEEF-C79203148988}" sibTransId="{46F431D6-1910-4377-B3F6-B8949C7CC8B4}"/>
    <dgm:cxn modelId="{10104D39-8A0B-4804-9198-A8126494911A}" srcId="{369BDF24-CC86-480C-BBF9-18991A311D15}" destId="{9470CC17-FDF3-402D-BCB7-2417E51AD18C}" srcOrd="3" destOrd="0" parTransId="{74CAB971-3741-4BA3-880D-9A53B3CC40E8}" sibTransId="{56A8A46F-EA85-4703-9D7E-BB0EEC9960DF}"/>
    <dgm:cxn modelId="{BCAD1A3C-FCB5-4859-8408-A16B30BDB750}" type="presOf" srcId="{4E8BF25A-E215-4863-83B2-79917FEE8529}" destId="{F7705D17-3EFC-4204-A7CE-0A4EAAC1AB7F}" srcOrd="0" destOrd="0" presId="urn:microsoft.com/office/officeart/2005/8/layout/hList2"/>
    <dgm:cxn modelId="{14A78E3C-ED00-4869-B242-2FE4AEB113F1}" srcId="{369BDF24-CC86-480C-BBF9-18991A311D15}" destId="{D8DE60F7-AAF4-4135-8119-8401737AEAA4}" srcOrd="4" destOrd="0" parTransId="{3CCA58F7-AC37-4445-9D65-A4C4E2D4A54B}" sibTransId="{E55405DD-9246-431E-9C45-6BD8D7D75EE9}"/>
    <dgm:cxn modelId="{888AD13E-6F4F-4386-AB0A-EC2343EEC753}" type="presOf" srcId="{2A476C8C-8083-4B19-BED9-A57C89D32356}" destId="{4BD27630-F409-43F2-B0EE-D9577D0DBA99}" srcOrd="0" destOrd="1" presId="urn:microsoft.com/office/officeart/2005/8/layout/hList2"/>
    <dgm:cxn modelId="{430AFB3F-0651-4640-AF81-D94A9DDBDCD2}" srcId="{369BDF24-CC86-480C-BBF9-18991A311D15}" destId="{A7DFE910-15A0-46A4-92E2-26AF1598A822}" srcOrd="0" destOrd="0" parTransId="{5F20C557-2409-4D04-82DB-8DEA2B4BD8A0}" sibTransId="{AA7030DA-8A26-420E-9B29-94937201F653}"/>
    <dgm:cxn modelId="{C35D9F61-CE7F-4E9E-A410-5797959C755E}" type="presOf" srcId="{D8DE60F7-AAF4-4135-8119-8401737AEAA4}" destId="{9E3EA6B3-366D-40AC-88AC-40F9CA15CFB3}" srcOrd="0" destOrd="4" presId="urn:microsoft.com/office/officeart/2005/8/layout/hList2"/>
    <dgm:cxn modelId="{B423A069-7854-4CAA-8FBE-2A3AE450EB98}" srcId="{2F5DF603-B65E-427B-880D-F59B2624D76A}" destId="{CDE2CFDD-C8C6-421A-8460-0EB6750DDE85}" srcOrd="1" destOrd="0" parTransId="{D759B375-1BF3-406E-9C33-3EED07BD723E}" sibTransId="{F54A1E37-78F5-46A2-B289-82BA12A28B94}"/>
    <dgm:cxn modelId="{81F57B50-8EC3-488E-9AB7-92443570D446}" type="presOf" srcId="{A7DFE910-15A0-46A4-92E2-26AF1598A822}" destId="{9E3EA6B3-366D-40AC-88AC-40F9CA15CFB3}" srcOrd="0" destOrd="0" presId="urn:microsoft.com/office/officeart/2005/8/layout/hList2"/>
    <dgm:cxn modelId="{5712FD71-5ABF-4C86-B794-013AD7614FF8}" srcId="{2F5DF603-B65E-427B-880D-F59B2624D76A}" destId="{42B73EA5-220F-4EE0-8979-C866059A0DAA}" srcOrd="2" destOrd="0" parTransId="{946883FF-30D8-4D74-9082-FC6F738515CE}" sibTransId="{47C0E2E3-F7FC-47FA-AA58-DA19D0F36954}"/>
    <dgm:cxn modelId="{98CFE573-63C1-4C74-8BB2-F15D4DF4D494}" type="presOf" srcId="{B05ECC03-6F0B-4A98-A618-01A835ED658D}" destId="{4BD27630-F409-43F2-B0EE-D9577D0DBA99}" srcOrd="0" destOrd="2" presId="urn:microsoft.com/office/officeart/2005/8/layout/hList2"/>
    <dgm:cxn modelId="{52F13854-9C71-4A5C-9ABF-DD48C34E20FB}" type="presOf" srcId="{9C82E2CF-6C58-457E-8EFD-F6CB7A4A1EF0}" destId="{9E3EA6B3-366D-40AC-88AC-40F9CA15CFB3}" srcOrd="0" destOrd="2" presId="urn:microsoft.com/office/officeart/2005/8/layout/hList2"/>
    <dgm:cxn modelId="{80F62A87-AAC6-4F6F-9F47-25CEA0C65BFA}" type="presOf" srcId="{369BDF24-CC86-480C-BBF9-18991A311D15}" destId="{609BFF9C-DE42-41E5-A47B-238468E43BFB}" srcOrd="0" destOrd="0" presId="urn:microsoft.com/office/officeart/2005/8/layout/hList2"/>
    <dgm:cxn modelId="{3E0EAB89-4E2D-497E-B64F-9E75CC2C0646}" type="presOf" srcId="{4F3EBEC0-CADB-454E-BA1A-FFA36CB62ABB}" destId="{4BD27630-F409-43F2-B0EE-D9577D0DBA99}" srcOrd="0" destOrd="0" presId="urn:microsoft.com/office/officeart/2005/8/layout/hList2"/>
    <dgm:cxn modelId="{2DDBFB92-6272-451C-9306-0A9C079C92FD}" srcId="{D5AD029E-C9E7-4EFA-81DC-34DA507231EA}" destId="{4F3EBEC0-CADB-454E-BA1A-FFA36CB62ABB}" srcOrd="0" destOrd="0" parTransId="{FF441BBF-D604-4775-86D4-062443DD8E31}" sibTransId="{2DA95726-A2E6-4804-A44C-0986971CB3B0}"/>
    <dgm:cxn modelId="{0CF828B4-DF36-4B71-ACA0-D880107D38B3}" type="presOf" srcId="{CDE2CFDD-C8C6-421A-8460-0EB6750DDE85}" destId="{F7705D17-3EFC-4204-A7CE-0A4EAAC1AB7F}" srcOrd="0" destOrd="1" presId="urn:microsoft.com/office/officeart/2005/8/layout/hList2"/>
    <dgm:cxn modelId="{EFF098B7-B3E7-4C5D-AB1C-E7A241541BDD}" type="presOf" srcId="{D5AD029E-C9E7-4EFA-81DC-34DA507231EA}" destId="{A4DC688F-C72A-49D8-AAEB-74E006829046}" srcOrd="0" destOrd="0" presId="urn:microsoft.com/office/officeart/2005/8/layout/hList2"/>
    <dgm:cxn modelId="{214FCBBE-9EE8-485F-9E3B-81DAFD87A328}" srcId="{369BDF24-CC86-480C-BBF9-18991A311D15}" destId="{9C82E2CF-6C58-457E-8EFD-F6CB7A4A1EF0}" srcOrd="2" destOrd="0" parTransId="{40389CD4-1B78-43A6-A3B8-BAA85C06A18C}" sibTransId="{E3351376-8B11-4F10-9E8E-7F128142C401}"/>
    <dgm:cxn modelId="{DE7D68D4-71B5-44DA-B576-EAEEEB8BC7C7}" srcId="{2F5DF603-B65E-427B-880D-F59B2624D76A}" destId="{4E8BF25A-E215-4863-83B2-79917FEE8529}" srcOrd="0" destOrd="0" parTransId="{78645396-4352-4C54-9CDB-D64D867A3A40}" sibTransId="{81BFF889-9E45-49F0-94FC-EA4C8E3471AE}"/>
    <dgm:cxn modelId="{19835EDB-825E-473F-94B1-73B444E10C2B}" type="presOf" srcId="{42B73EA5-220F-4EE0-8979-C866059A0DAA}" destId="{F7705D17-3EFC-4204-A7CE-0A4EAAC1AB7F}" srcOrd="0" destOrd="2" presId="urn:microsoft.com/office/officeart/2005/8/layout/hList2"/>
    <dgm:cxn modelId="{67309EEA-FF83-4E17-95C5-732464BAA690}" srcId="{D5AD029E-C9E7-4EFA-81DC-34DA507231EA}" destId="{2A476C8C-8083-4B19-BED9-A57C89D32356}" srcOrd="1" destOrd="0" parTransId="{2A1810BB-3C42-4549-88F5-A0F46CB4F08F}" sibTransId="{2D760B9B-92B4-4000-BB78-2F531D69F13E}"/>
    <dgm:cxn modelId="{A86715EC-B9FA-41B1-8AEA-1E9F5457479F}" srcId="{AD10AD96-5513-4B00-8AD4-28AFF4F790A0}" destId="{369BDF24-CC86-480C-BBF9-18991A311D15}" srcOrd="0" destOrd="0" parTransId="{B5F9E8BD-E8BC-495D-B61F-6248BB5C41A8}" sibTransId="{02DB745C-78D9-45E2-9CD9-588B827098E5}"/>
    <dgm:cxn modelId="{C5195CEC-26B3-45BC-994B-BF77BD45DBC9}" srcId="{AD10AD96-5513-4B00-8AD4-28AFF4F790A0}" destId="{D5AD029E-C9E7-4EFA-81DC-34DA507231EA}" srcOrd="1" destOrd="0" parTransId="{452930D0-9BC0-4E9E-B875-3BD926384F96}" sibTransId="{0F06CD6D-338C-46AC-BD84-C5BE7FBC5D41}"/>
    <dgm:cxn modelId="{303D84FE-066B-4924-9546-EE9493E70578}" type="presOf" srcId="{2F5DF603-B65E-427B-880D-F59B2624D76A}" destId="{AB482457-5EFA-4EB8-A76E-215C12F851CE}" srcOrd="0" destOrd="0" presId="urn:microsoft.com/office/officeart/2005/8/layout/hList2"/>
    <dgm:cxn modelId="{1BA4A2D0-8336-4AC1-8C57-28B6F1B463CF}" type="presParOf" srcId="{268D5164-FEC6-4E25-9011-CCD2C6732C6C}" destId="{4E900F1B-DD0A-4ABD-9489-DA9FDB746231}" srcOrd="0" destOrd="0" presId="urn:microsoft.com/office/officeart/2005/8/layout/hList2"/>
    <dgm:cxn modelId="{FB8732F1-5732-4791-A187-262E21CFA26C}" type="presParOf" srcId="{4E900F1B-DD0A-4ABD-9489-DA9FDB746231}" destId="{5E9D7468-4970-4A7B-BC1E-C3492AFDD635}" srcOrd="0" destOrd="0" presId="urn:microsoft.com/office/officeart/2005/8/layout/hList2"/>
    <dgm:cxn modelId="{C8AAE43E-0DF7-44A6-8CEF-2DEBB4B555E1}" type="presParOf" srcId="{4E900F1B-DD0A-4ABD-9489-DA9FDB746231}" destId="{9E3EA6B3-366D-40AC-88AC-40F9CA15CFB3}" srcOrd="1" destOrd="0" presId="urn:microsoft.com/office/officeart/2005/8/layout/hList2"/>
    <dgm:cxn modelId="{2B15E23A-951B-4986-897C-81297F9E478E}" type="presParOf" srcId="{4E900F1B-DD0A-4ABD-9489-DA9FDB746231}" destId="{609BFF9C-DE42-41E5-A47B-238468E43BFB}" srcOrd="2" destOrd="0" presId="urn:microsoft.com/office/officeart/2005/8/layout/hList2"/>
    <dgm:cxn modelId="{AD888012-6C7D-48DC-B3D6-C375F502B9CC}" type="presParOf" srcId="{268D5164-FEC6-4E25-9011-CCD2C6732C6C}" destId="{563BFDBD-73B3-4F06-A60D-490F71336D1F}" srcOrd="1" destOrd="0" presId="urn:microsoft.com/office/officeart/2005/8/layout/hList2"/>
    <dgm:cxn modelId="{0F71B81B-B9BF-4418-A66C-32FB655A7987}" type="presParOf" srcId="{268D5164-FEC6-4E25-9011-CCD2C6732C6C}" destId="{C7DEC91A-8D58-46DE-9240-FAEB1340713D}" srcOrd="2" destOrd="0" presId="urn:microsoft.com/office/officeart/2005/8/layout/hList2"/>
    <dgm:cxn modelId="{865A8C15-1807-4451-9DA5-F7D96BF35E9F}" type="presParOf" srcId="{C7DEC91A-8D58-46DE-9240-FAEB1340713D}" destId="{5D7AA25D-DE27-40F8-B012-BA98967DE50E}" srcOrd="0" destOrd="0" presId="urn:microsoft.com/office/officeart/2005/8/layout/hList2"/>
    <dgm:cxn modelId="{1FF3B9BC-8F57-4B77-A9FE-796A10E3668A}" type="presParOf" srcId="{C7DEC91A-8D58-46DE-9240-FAEB1340713D}" destId="{4BD27630-F409-43F2-B0EE-D9577D0DBA99}" srcOrd="1" destOrd="0" presId="urn:microsoft.com/office/officeart/2005/8/layout/hList2"/>
    <dgm:cxn modelId="{8B666EEF-2F77-481C-87A8-3CD5C2A815E3}" type="presParOf" srcId="{C7DEC91A-8D58-46DE-9240-FAEB1340713D}" destId="{A4DC688F-C72A-49D8-AAEB-74E006829046}" srcOrd="2" destOrd="0" presId="urn:microsoft.com/office/officeart/2005/8/layout/hList2"/>
    <dgm:cxn modelId="{D24B2676-72AE-4752-B088-67B53C65E31F}" type="presParOf" srcId="{268D5164-FEC6-4E25-9011-CCD2C6732C6C}" destId="{58DD09CE-1C30-49B8-ACFB-894480B8DFD9}" srcOrd="3" destOrd="0" presId="urn:microsoft.com/office/officeart/2005/8/layout/hList2"/>
    <dgm:cxn modelId="{238A270C-9F51-444A-934F-166F95C02572}" type="presParOf" srcId="{268D5164-FEC6-4E25-9011-CCD2C6732C6C}" destId="{549241F6-3B81-4CA1-A2A1-23AC9C165150}" srcOrd="4" destOrd="0" presId="urn:microsoft.com/office/officeart/2005/8/layout/hList2"/>
    <dgm:cxn modelId="{CFDBE85A-1877-4948-96EC-219D5C3524CF}" type="presParOf" srcId="{549241F6-3B81-4CA1-A2A1-23AC9C165150}" destId="{EF99652F-2CD0-4F3A-B42E-1EC585892E1F}" srcOrd="0" destOrd="0" presId="urn:microsoft.com/office/officeart/2005/8/layout/hList2"/>
    <dgm:cxn modelId="{FCADD53E-1B70-4922-BA7F-01E40FCF072D}" type="presParOf" srcId="{549241F6-3B81-4CA1-A2A1-23AC9C165150}" destId="{F7705D17-3EFC-4204-A7CE-0A4EAAC1AB7F}" srcOrd="1" destOrd="0" presId="urn:microsoft.com/office/officeart/2005/8/layout/hList2"/>
    <dgm:cxn modelId="{06099241-6B2D-4CFF-917D-3368869A57EA}" type="presParOf" srcId="{549241F6-3B81-4CA1-A2A1-23AC9C165150}" destId="{AB482457-5EFA-4EB8-A76E-215C12F851C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012137-48F4-442F-B8BC-B6354F05DFE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193929-3780-47F6-AF56-BC5F966018C5}">
      <dgm:prSet phldrT="[Text]"/>
      <dgm:spPr>
        <a:solidFill>
          <a:srgbClr val="245D38"/>
        </a:solidFill>
        <a:ln w="38100">
          <a:solidFill>
            <a:srgbClr val="FFD100"/>
          </a:solidFill>
        </a:ln>
      </dgm:spPr>
      <dgm:t>
        <a:bodyPr/>
        <a:lstStyle/>
        <a:p>
          <a:r>
            <a:rPr lang="en-US" b="1" u="sng" dirty="0"/>
            <a:t>Capital</a:t>
          </a:r>
        </a:p>
      </dgm:t>
    </dgm:pt>
    <dgm:pt modelId="{44171AA9-E099-4113-A666-326B656F45C2}" type="parTrans" cxnId="{20D011EA-9591-43BE-88B0-6F0809D3B058}">
      <dgm:prSet/>
      <dgm:spPr/>
      <dgm:t>
        <a:bodyPr/>
        <a:lstStyle/>
        <a:p>
          <a:endParaRPr lang="en-US"/>
        </a:p>
      </dgm:t>
    </dgm:pt>
    <dgm:pt modelId="{9F4CB749-C8E1-4631-ABDD-6F89E8C895C2}" type="sibTrans" cxnId="{20D011EA-9591-43BE-88B0-6F0809D3B058}">
      <dgm:prSet/>
      <dgm:spPr/>
      <dgm:t>
        <a:bodyPr/>
        <a:lstStyle/>
        <a:p>
          <a:endParaRPr lang="en-US"/>
        </a:p>
      </dgm:t>
    </dgm:pt>
    <dgm:pt modelId="{EBD713ED-ADE8-492E-9A22-5FB5E4D2B896}">
      <dgm:prSet phldrT="[Text]"/>
      <dgm:spPr>
        <a:solidFill>
          <a:srgbClr val="00953A"/>
        </a:solidFill>
      </dgm:spPr>
      <dgm:t>
        <a:bodyPr/>
        <a:lstStyle/>
        <a:p>
          <a:r>
            <a:rPr lang="en-US" dirty="0"/>
            <a:t>Grants &amp; Loans</a:t>
          </a:r>
        </a:p>
      </dgm:t>
    </dgm:pt>
    <dgm:pt modelId="{86BCB16B-05FE-4BCD-B995-C49DECCD2C6A}" type="parTrans" cxnId="{B36C3F78-7E42-4C0B-A42E-85D0A1EB730D}">
      <dgm:prSet/>
      <dgm:spPr/>
      <dgm:t>
        <a:bodyPr/>
        <a:lstStyle/>
        <a:p>
          <a:endParaRPr lang="en-US"/>
        </a:p>
      </dgm:t>
    </dgm:pt>
    <dgm:pt modelId="{2DE9E245-F859-4712-A20E-D4A50C095987}" type="sibTrans" cxnId="{B36C3F78-7E42-4C0B-A42E-85D0A1EB730D}">
      <dgm:prSet/>
      <dgm:spPr/>
      <dgm:t>
        <a:bodyPr/>
        <a:lstStyle/>
        <a:p>
          <a:endParaRPr lang="en-US"/>
        </a:p>
      </dgm:t>
    </dgm:pt>
    <dgm:pt modelId="{5902064C-92A0-4B60-B8F7-A3A9F7AD8D99}">
      <dgm:prSet phldrT="[Text]"/>
      <dgm:spPr>
        <a:solidFill>
          <a:srgbClr val="00A433"/>
        </a:solidFill>
      </dgm:spPr>
      <dgm:t>
        <a:bodyPr/>
        <a:lstStyle/>
        <a:p>
          <a:r>
            <a:rPr lang="en-US" dirty="0"/>
            <a:t>Multifamily &amp; Single Family</a:t>
          </a:r>
        </a:p>
      </dgm:t>
    </dgm:pt>
    <dgm:pt modelId="{1D93F764-5D2F-403B-90BF-B75135748F42}" type="parTrans" cxnId="{7679B463-04BA-4B95-9477-37EB149F273C}">
      <dgm:prSet/>
      <dgm:spPr/>
      <dgm:t>
        <a:bodyPr/>
        <a:lstStyle/>
        <a:p>
          <a:endParaRPr lang="en-US"/>
        </a:p>
      </dgm:t>
    </dgm:pt>
    <dgm:pt modelId="{B243CC4F-000B-47BE-B4B9-AF200BCD493D}" type="sibTrans" cxnId="{7679B463-04BA-4B95-9477-37EB149F273C}">
      <dgm:prSet/>
      <dgm:spPr/>
      <dgm:t>
        <a:bodyPr/>
        <a:lstStyle/>
        <a:p>
          <a:endParaRPr lang="en-US"/>
        </a:p>
      </dgm:t>
    </dgm:pt>
    <dgm:pt modelId="{21FA2D52-7964-48A8-8EAD-8A2B3B509F23}">
      <dgm:prSet phldrT="[Text]"/>
      <dgm:spPr>
        <a:solidFill>
          <a:srgbClr val="00C43D"/>
        </a:solidFill>
      </dgm:spPr>
      <dgm:t>
        <a:bodyPr/>
        <a:lstStyle/>
        <a:p>
          <a:r>
            <a:rPr lang="en-US" dirty="0"/>
            <a:t>New Construction</a:t>
          </a:r>
        </a:p>
      </dgm:t>
    </dgm:pt>
    <dgm:pt modelId="{C7B0EC09-C7A1-4958-9137-E1AFA0B4623F}" type="parTrans" cxnId="{009DBA79-5FD5-4124-A315-15EE114615AC}">
      <dgm:prSet/>
      <dgm:spPr/>
      <dgm:t>
        <a:bodyPr/>
        <a:lstStyle/>
        <a:p>
          <a:endParaRPr lang="en-US"/>
        </a:p>
      </dgm:t>
    </dgm:pt>
    <dgm:pt modelId="{04685B2A-9994-4B6F-9FFD-A7A63C093EFD}" type="sibTrans" cxnId="{009DBA79-5FD5-4124-A315-15EE114615AC}">
      <dgm:prSet/>
      <dgm:spPr/>
      <dgm:t>
        <a:bodyPr/>
        <a:lstStyle/>
        <a:p>
          <a:endParaRPr lang="en-US"/>
        </a:p>
      </dgm:t>
    </dgm:pt>
    <dgm:pt modelId="{E31B9772-8608-4B89-8BDD-629EBFF6E33E}">
      <dgm:prSet phldrT="[Text]"/>
      <dgm:spPr>
        <a:solidFill>
          <a:srgbClr val="00C43D"/>
        </a:solidFill>
      </dgm:spPr>
      <dgm:t>
        <a:bodyPr/>
        <a:lstStyle/>
        <a:p>
          <a:r>
            <a:rPr lang="en-US" dirty="0"/>
            <a:t>Rehabilitation</a:t>
          </a:r>
        </a:p>
      </dgm:t>
    </dgm:pt>
    <dgm:pt modelId="{04253CB6-0390-45DF-B4FC-0088662BC997}" type="parTrans" cxnId="{BDDCFE49-8398-4A96-80EA-BDBC00A51A7D}">
      <dgm:prSet/>
      <dgm:spPr/>
      <dgm:t>
        <a:bodyPr/>
        <a:lstStyle/>
        <a:p>
          <a:endParaRPr lang="en-US"/>
        </a:p>
      </dgm:t>
    </dgm:pt>
    <dgm:pt modelId="{334A84E6-BDDE-457E-8220-32855F98720B}" type="sibTrans" cxnId="{BDDCFE49-8398-4A96-80EA-BDBC00A51A7D}">
      <dgm:prSet/>
      <dgm:spPr/>
      <dgm:t>
        <a:bodyPr/>
        <a:lstStyle/>
        <a:p>
          <a:endParaRPr lang="en-US"/>
        </a:p>
      </dgm:t>
    </dgm:pt>
    <dgm:pt modelId="{02561BEA-2E5D-4776-805A-763A8DC25DE4}">
      <dgm:prSet phldrT="[Text]"/>
      <dgm:spPr>
        <a:solidFill>
          <a:srgbClr val="00C43D"/>
        </a:solidFill>
      </dgm:spPr>
      <dgm:t>
        <a:bodyPr/>
        <a:lstStyle/>
        <a:p>
          <a:r>
            <a:rPr lang="en-US" dirty="0" err="1"/>
            <a:t>Acq</a:t>
          </a:r>
          <a:r>
            <a:rPr lang="en-US" dirty="0"/>
            <a:t>/Rehab</a:t>
          </a:r>
        </a:p>
      </dgm:t>
    </dgm:pt>
    <dgm:pt modelId="{814D2E8A-2AB4-45CC-8EB4-F601F7E149EA}" type="parTrans" cxnId="{324705F7-D9DD-490C-A61C-F7D121158851}">
      <dgm:prSet/>
      <dgm:spPr/>
      <dgm:t>
        <a:bodyPr/>
        <a:lstStyle/>
        <a:p>
          <a:endParaRPr lang="en-US"/>
        </a:p>
      </dgm:t>
    </dgm:pt>
    <dgm:pt modelId="{A2646EA5-8076-484D-89DA-6890ADD8AB42}" type="sibTrans" cxnId="{324705F7-D9DD-490C-A61C-F7D121158851}">
      <dgm:prSet/>
      <dgm:spPr/>
      <dgm:t>
        <a:bodyPr/>
        <a:lstStyle/>
        <a:p>
          <a:endParaRPr lang="en-US"/>
        </a:p>
      </dgm:t>
    </dgm:pt>
    <dgm:pt modelId="{F8364A01-5E3D-467D-A39D-5D1EB70AB027}">
      <dgm:prSet phldrT="[Text]"/>
      <dgm:spPr>
        <a:solidFill>
          <a:srgbClr val="00C43D"/>
        </a:solidFill>
      </dgm:spPr>
      <dgm:t>
        <a:bodyPr/>
        <a:lstStyle/>
        <a:p>
          <a:r>
            <a:rPr lang="en-US" dirty="0"/>
            <a:t>Land</a:t>
          </a:r>
        </a:p>
      </dgm:t>
    </dgm:pt>
    <dgm:pt modelId="{2FBE7081-72E4-4AC1-8E31-D992467D7F81}" type="parTrans" cxnId="{6BAC5931-47AD-46BA-A219-A45D7967AD56}">
      <dgm:prSet/>
      <dgm:spPr/>
      <dgm:t>
        <a:bodyPr/>
        <a:lstStyle/>
        <a:p>
          <a:endParaRPr lang="en-US"/>
        </a:p>
      </dgm:t>
    </dgm:pt>
    <dgm:pt modelId="{6863F5F2-3270-4F7A-93DF-70ADFC29C62D}" type="sibTrans" cxnId="{6BAC5931-47AD-46BA-A219-A45D7967AD56}">
      <dgm:prSet/>
      <dgm:spPr/>
      <dgm:t>
        <a:bodyPr/>
        <a:lstStyle/>
        <a:p>
          <a:endParaRPr lang="en-US"/>
        </a:p>
      </dgm:t>
    </dgm:pt>
    <dgm:pt modelId="{78182F47-45A1-4B71-9736-78E422E8ED65}">
      <dgm:prSet phldrT="[Text]"/>
      <dgm:spPr>
        <a:solidFill>
          <a:srgbClr val="00A433"/>
        </a:solidFill>
      </dgm:spPr>
      <dgm:t>
        <a:bodyPr/>
        <a:lstStyle/>
        <a:p>
          <a:r>
            <a:rPr lang="en-US" dirty="0"/>
            <a:t>Disaster Recovery</a:t>
          </a:r>
        </a:p>
      </dgm:t>
    </dgm:pt>
    <dgm:pt modelId="{CAF38EFF-053F-47F6-8B58-779847EEBC52}" type="parTrans" cxnId="{5A6D6280-1DAC-493A-9AAA-72CD86615EAE}">
      <dgm:prSet/>
      <dgm:spPr/>
      <dgm:t>
        <a:bodyPr/>
        <a:lstStyle/>
        <a:p>
          <a:endParaRPr lang="en-US"/>
        </a:p>
      </dgm:t>
    </dgm:pt>
    <dgm:pt modelId="{A56E3F02-5C15-43CA-824D-CB271D9C4882}" type="sibTrans" cxnId="{5A6D6280-1DAC-493A-9AAA-72CD86615EAE}">
      <dgm:prSet/>
      <dgm:spPr/>
      <dgm:t>
        <a:bodyPr/>
        <a:lstStyle/>
        <a:p>
          <a:endParaRPr lang="en-US"/>
        </a:p>
      </dgm:t>
    </dgm:pt>
    <dgm:pt modelId="{AF70B5B4-8584-4411-99ED-56927EE81EEA}" type="pres">
      <dgm:prSet presAssocID="{B1012137-48F4-442F-B8BC-B6354F05DFEC}" presName="diagram" presStyleCnt="0">
        <dgm:presLayoutVars>
          <dgm:chPref val="1"/>
          <dgm:dir/>
          <dgm:animOne val="branch"/>
          <dgm:animLvl val="lvl"/>
          <dgm:resizeHandles val="exact"/>
        </dgm:presLayoutVars>
      </dgm:prSet>
      <dgm:spPr/>
    </dgm:pt>
    <dgm:pt modelId="{854732BB-5948-4BA4-8655-6EF01C8C3B9A}" type="pres">
      <dgm:prSet presAssocID="{DA193929-3780-47F6-AF56-BC5F966018C5}" presName="root1" presStyleCnt="0"/>
      <dgm:spPr/>
    </dgm:pt>
    <dgm:pt modelId="{9C7B9A9E-2373-41D7-ABDE-4D706DAC6FF0}" type="pres">
      <dgm:prSet presAssocID="{DA193929-3780-47F6-AF56-BC5F966018C5}" presName="LevelOneTextNode" presStyleLbl="node0" presStyleIdx="0" presStyleCnt="1">
        <dgm:presLayoutVars>
          <dgm:chPref val="3"/>
        </dgm:presLayoutVars>
      </dgm:prSet>
      <dgm:spPr/>
    </dgm:pt>
    <dgm:pt modelId="{116E199D-7C53-4C86-81E9-3BCA92956C03}" type="pres">
      <dgm:prSet presAssocID="{DA193929-3780-47F6-AF56-BC5F966018C5}" presName="level2hierChild" presStyleCnt="0"/>
      <dgm:spPr/>
    </dgm:pt>
    <dgm:pt modelId="{AB431D1D-3B30-42E1-81ED-F9C1CB680924}" type="pres">
      <dgm:prSet presAssocID="{86BCB16B-05FE-4BCD-B995-C49DECCD2C6A}" presName="conn2-1" presStyleLbl="parChTrans1D2" presStyleIdx="0" presStyleCnt="1"/>
      <dgm:spPr/>
    </dgm:pt>
    <dgm:pt modelId="{E6CD450F-E593-4292-80DE-4909B61B0FB4}" type="pres">
      <dgm:prSet presAssocID="{86BCB16B-05FE-4BCD-B995-C49DECCD2C6A}" presName="connTx" presStyleLbl="parChTrans1D2" presStyleIdx="0" presStyleCnt="1"/>
      <dgm:spPr/>
    </dgm:pt>
    <dgm:pt modelId="{75AECBE1-0748-4184-B89C-BCF833CF79C6}" type="pres">
      <dgm:prSet presAssocID="{EBD713ED-ADE8-492E-9A22-5FB5E4D2B896}" presName="root2" presStyleCnt="0"/>
      <dgm:spPr/>
    </dgm:pt>
    <dgm:pt modelId="{A0591570-BC84-4F53-BD8B-1EC99B88D190}" type="pres">
      <dgm:prSet presAssocID="{EBD713ED-ADE8-492E-9A22-5FB5E4D2B896}" presName="LevelTwoTextNode" presStyleLbl="node2" presStyleIdx="0" presStyleCnt="1">
        <dgm:presLayoutVars>
          <dgm:chPref val="3"/>
        </dgm:presLayoutVars>
      </dgm:prSet>
      <dgm:spPr/>
    </dgm:pt>
    <dgm:pt modelId="{B5E01DA6-A195-42C4-BCE7-1B6A3A0BAA22}" type="pres">
      <dgm:prSet presAssocID="{EBD713ED-ADE8-492E-9A22-5FB5E4D2B896}" presName="level3hierChild" presStyleCnt="0"/>
      <dgm:spPr/>
    </dgm:pt>
    <dgm:pt modelId="{550265E3-9A7C-436C-B348-2CBFFDEB9907}" type="pres">
      <dgm:prSet presAssocID="{1D93F764-5D2F-403B-90BF-B75135748F42}" presName="conn2-1" presStyleLbl="parChTrans1D3" presStyleIdx="0" presStyleCnt="2"/>
      <dgm:spPr/>
    </dgm:pt>
    <dgm:pt modelId="{DBF4AB61-AA1B-4006-8EDB-78CCE21CD836}" type="pres">
      <dgm:prSet presAssocID="{1D93F764-5D2F-403B-90BF-B75135748F42}" presName="connTx" presStyleLbl="parChTrans1D3" presStyleIdx="0" presStyleCnt="2"/>
      <dgm:spPr/>
    </dgm:pt>
    <dgm:pt modelId="{F13764A7-52F2-46F6-B1B1-DE044626349F}" type="pres">
      <dgm:prSet presAssocID="{5902064C-92A0-4B60-B8F7-A3A9F7AD8D99}" presName="root2" presStyleCnt="0"/>
      <dgm:spPr/>
    </dgm:pt>
    <dgm:pt modelId="{25228440-743A-4842-8811-608993166AAA}" type="pres">
      <dgm:prSet presAssocID="{5902064C-92A0-4B60-B8F7-A3A9F7AD8D99}" presName="LevelTwoTextNode" presStyleLbl="node3" presStyleIdx="0" presStyleCnt="2">
        <dgm:presLayoutVars>
          <dgm:chPref val="3"/>
        </dgm:presLayoutVars>
      </dgm:prSet>
      <dgm:spPr/>
    </dgm:pt>
    <dgm:pt modelId="{59CC171A-8472-4B32-A1B0-17844C675FF1}" type="pres">
      <dgm:prSet presAssocID="{5902064C-92A0-4B60-B8F7-A3A9F7AD8D99}" presName="level3hierChild" presStyleCnt="0"/>
      <dgm:spPr/>
    </dgm:pt>
    <dgm:pt modelId="{9C9F55FD-C897-4173-85C9-15F49C3F2873}" type="pres">
      <dgm:prSet presAssocID="{C7B0EC09-C7A1-4958-9137-E1AFA0B4623F}" presName="conn2-1" presStyleLbl="parChTrans1D4" presStyleIdx="0" presStyleCnt="4"/>
      <dgm:spPr/>
    </dgm:pt>
    <dgm:pt modelId="{6BECC84D-7E14-4B51-8367-F815EBC52596}" type="pres">
      <dgm:prSet presAssocID="{C7B0EC09-C7A1-4958-9137-E1AFA0B4623F}" presName="connTx" presStyleLbl="parChTrans1D4" presStyleIdx="0" presStyleCnt="4"/>
      <dgm:spPr/>
    </dgm:pt>
    <dgm:pt modelId="{8DB0D661-160A-402E-BC2A-B2D1F62A9A33}" type="pres">
      <dgm:prSet presAssocID="{21FA2D52-7964-48A8-8EAD-8A2B3B509F23}" presName="root2" presStyleCnt="0"/>
      <dgm:spPr/>
    </dgm:pt>
    <dgm:pt modelId="{F5050C69-3183-4339-AF47-3728F68FD1DB}" type="pres">
      <dgm:prSet presAssocID="{21FA2D52-7964-48A8-8EAD-8A2B3B509F23}" presName="LevelTwoTextNode" presStyleLbl="node4" presStyleIdx="0" presStyleCnt="4">
        <dgm:presLayoutVars>
          <dgm:chPref val="3"/>
        </dgm:presLayoutVars>
      </dgm:prSet>
      <dgm:spPr/>
    </dgm:pt>
    <dgm:pt modelId="{28655487-77EB-436E-9A81-B656EF6A217A}" type="pres">
      <dgm:prSet presAssocID="{21FA2D52-7964-48A8-8EAD-8A2B3B509F23}" presName="level3hierChild" presStyleCnt="0"/>
      <dgm:spPr/>
    </dgm:pt>
    <dgm:pt modelId="{0A02555A-52A8-42A0-8C88-66E7F0A07FA1}" type="pres">
      <dgm:prSet presAssocID="{04253CB6-0390-45DF-B4FC-0088662BC997}" presName="conn2-1" presStyleLbl="parChTrans1D4" presStyleIdx="1" presStyleCnt="4"/>
      <dgm:spPr/>
    </dgm:pt>
    <dgm:pt modelId="{1F4F91C1-AD48-400E-B3C1-3C35BE1E2C70}" type="pres">
      <dgm:prSet presAssocID="{04253CB6-0390-45DF-B4FC-0088662BC997}" presName="connTx" presStyleLbl="parChTrans1D4" presStyleIdx="1" presStyleCnt="4"/>
      <dgm:spPr/>
    </dgm:pt>
    <dgm:pt modelId="{2FE5F51F-1AD3-41AC-9780-C44A663ACB87}" type="pres">
      <dgm:prSet presAssocID="{E31B9772-8608-4B89-8BDD-629EBFF6E33E}" presName="root2" presStyleCnt="0"/>
      <dgm:spPr/>
    </dgm:pt>
    <dgm:pt modelId="{D49BF0D2-A9D8-4DFD-BA04-5B749D3478CB}" type="pres">
      <dgm:prSet presAssocID="{E31B9772-8608-4B89-8BDD-629EBFF6E33E}" presName="LevelTwoTextNode" presStyleLbl="node4" presStyleIdx="1" presStyleCnt="4">
        <dgm:presLayoutVars>
          <dgm:chPref val="3"/>
        </dgm:presLayoutVars>
      </dgm:prSet>
      <dgm:spPr/>
    </dgm:pt>
    <dgm:pt modelId="{054B5D5B-73A6-40AC-AA54-D70D54043523}" type="pres">
      <dgm:prSet presAssocID="{E31B9772-8608-4B89-8BDD-629EBFF6E33E}" presName="level3hierChild" presStyleCnt="0"/>
      <dgm:spPr/>
    </dgm:pt>
    <dgm:pt modelId="{3AE81D8D-50B2-42F3-9012-A9767B9FFFD6}" type="pres">
      <dgm:prSet presAssocID="{814D2E8A-2AB4-45CC-8EB4-F601F7E149EA}" presName="conn2-1" presStyleLbl="parChTrans1D4" presStyleIdx="2" presStyleCnt="4"/>
      <dgm:spPr/>
    </dgm:pt>
    <dgm:pt modelId="{7A3092BE-38C1-4AF8-9D74-C08FA2943029}" type="pres">
      <dgm:prSet presAssocID="{814D2E8A-2AB4-45CC-8EB4-F601F7E149EA}" presName="connTx" presStyleLbl="parChTrans1D4" presStyleIdx="2" presStyleCnt="4"/>
      <dgm:spPr/>
    </dgm:pt>
    <dgm:pt modelId="{1C560C0D-4C7A-445F-B587-158EA9876403}" type="pres">
      <dgm:prSet presAssocID="{02561BEA-2E5D-4776-805A-763A8DC25DE4}" presName="root2" presStyleCnt="0"/>
      <dgm:spPr/>
    </dgm:pt>
    <dgm:pt modelId="{45E7236A-561A-474D-93B2-29DB2A19C87B}" type="pres">
      <dgm:prSet presAssocID="{02561BEA-2E5D-4776-805A-763A8DC25DE4}" presName="LevelTwoTextNode" presStyleLbl="node4" presStyleIdx="2" presStyleCnt="4">
        <dgm:presLayoutVars>
          <dgm:chPref val="3"/>
        </dgm:presLayoutVars>
      </dgm:prSet>
      <dgm:spPr/>
    </dgm:pt>
    <dgm:pt modelId="{A0747955-55D8-48EB-9C80-8021126FCE3D}" type="pres">
      <dgm:prSet presAssocID="{02561BEA-2E5D-4776-805A-763A8DC25DE4}" presName="level3hierChild" presStyleCnt="0"/>
      <dgm:spPr/>
    </dgm:pt>
    <dgm:pt modelId="{1F3EEE87-3FE0-4197-A16B-3F42A8831674}" type="pres">
      <dgm:prSet presAssocID="{2FBE7081-72E4-4AC1-8E31-D992467D7F81}" presName="conn2-1" presStyleLbl="parChTrans1D4" presStyleIdx="3" presStyleCnt="4"/>
      <dgm:spPr/>
    </dgm:pt>
    <dgm:pt modelId="{CFD4F1D2-4302-4AA9-AEAA-3F532B110C07}" type="pres">
      <dgm:prSet presAssocID="{2FBE7081-72E4-4AC1-8E31-D992467D7F81}" presName="connTx" presStyleLbl="parChTrans1D4" presStyleIdx="3" presStyleCnt="4"/>
      <dgm:spPr/>
    </dgm:pt>
    <dgm:pt modelId="{3B2EF42C-8B45-4987-B5F2-378AA75B51EB}" type="pres">
      <dgm:prSet presAssocID="{F8364A01-5E3D-467D-A39D-5D1EB70AB027}" presName="root2" presStyleCnt="0"/>
      <dgm:spPr/>
    </dgm:pt>
    <dgm:pt modelId="{E296FF9F-F67F-48B6-B7DF-76914CC66084}" type="pres">
      <dgm:prSet presAssocID="{F8364A01-5E3D-467D-A39D-5D1EB70AB027}" presName="LevelTwoTextNode" presStyleLbl="node4" presStyleIdx="3" presStyleCnt="4">
        <dgm:presLayoutVars>
          <dgm:chPref val="3"/>
        </dgm:presLayoutVars>
      </dgm:prSet>
      <dgm:spPr/>
    </dgm:pt>
    <dgm:pt modelId="{4EAD0014-531A-4AF1-9478-A93BACE5E59D}" type="pres">
      <dgm:prSet presAssocID="{F8364A01-5E3D-467D-A39D-5D1EB70AB027}" presName="level3hierChild" presStyleCnt="0"/>
      <dgm:spPr/>
    </dgm:pt>
    <dgm:pt modelId="{07EBF29D-B43C-4AA0-B745-11E876934C83}" type="pres">
      <dgm:prSet presAssocID="{CAF38EFF-053F-47F6-8B58-779847EEBC52}" presName="conn2-1" presStyleLbl="parChTrans1D3" presStyleIdx="1" presStyleCnt="2"/>
      <dgm:spPr/>
    </dgm:pt>
    <dgm:pt modelId="{2D3E3884-5C76-4D6E-B22D-320C418532CE}" type="pres">
      <dgm:prSet presAssocID="{CAF38EFF-053F-47F6-8B58-779847EEBC52}" presName="connTx" presStyleLbl="parChTrans1D3" presStyleIdx="1" presStyleCnt="2"/>
      <dgm:spPr/>
    </dgm:pt>
    <dgm:pt modelId="{1FE9599C-F70D-41A1-B4AC-1258A923CED4}" type="pres">
      <dgm:prSet presAssocID="{78182F47-45A1-4B71-9736-78E422E8ED65}" presName="root2" presStyleCnt="0"/>
      <dgm:spPr/>
    </dgm:pt>
    <dgm:pt modelId="{3775E0B2-AEBA-49BF-B604-985563E2721F}" type="pres">
      <dgm:prSet presAssocID="{78182F47-45A1-4B71-9736-78E422E8ED65}" presName="LevelTwoTextNode" presStyleLbl="node3" presStyleIdx="1" presStyleCnt="2">
        <dgm:presLayoutVars>
          <dgm:chPref val="3"/>
        </dgm:presLayoutVars>
      </dgm:prSet>
      <dgm:spPr/>
    </dgm:pt>
    <dgm:pt modelId="{E67FAE3A-04BB-4B5E-9CBC-4F91C51E3848}" type="pres">
      <dgm:prSet presAssocID="{78182F47-45A1-4B71-9736-78E422E8ED65}" presName="level3hierChild" presStyleCnt="0"/>
      <dgm:spPr/>
    </dgm:pt>
  </dgm:ptLst>
  <dgm:cxnLst>
    <dgm:cxn modelId="{AA0A9615-565F-47A5-B9A3-7EF37F3D1DD1}" type="presOf" srcId="{5902064C-92A0-4B60-B8F7-A3A9F7AD8D99}" destId="{25228440-743A-4842-8811-608993166AAA}" srcOrd="0" destOrd="0" presId="urn:microsoft.com/office/officeart/2005/8/layout/hierarchy2"/>
    <dgm:cxn modelId="{6BAC5931-47AD-46BA-A219-A45D7967AD56}" srcId="{5902064C-92A0-4B60-B8F7-A3A9F7AD8D99}" destId="{F8364A01-5E3D-467D-A39D-5D1EB70AB027}" srcOrd="3" destOrd="0" parTransId="{2FBE7081-72E4-4AC1-8E31-D992467D7F81}" sibTransId="{6863F5F2-3270-4F7A-93DF-70ADFC29C62D}"/>
    <dgm:cxn modelId="{214C393E-9CFB-4930-892F-83A018F9CA16}" type="presOf" srcId="{2FBE7081-72E4-4AC1-8E31-D992467D7F81}" destId="{1F3EEE87-3FE0-4197-A16B-3F42A8831674}" srcOrd="0" destOrd="0" presId="urn:microsoft.com/office/officeart/2005/8/layout/hierarchy2"/>
    <dgm:cxn modelId="{CE68415C-7B8C-408E-A872-68C7F9E89E2E}" type="presOf" srcId="{2FBE7081-72E4-4AC1-8E31-D992467D7F81}" destId="{CFD4F1D2-4302-4AA9-AEAA-3F532B110C07}" srcOrd="1" destOrd="0" presId="urn:microsoft.com/office/officeart/2005/8/layout/hierarchy2"/>
    <dgm:cxn modelId="{6B98375D-7C98-4FCF-A499-1BD06E924D8B}" type="presOf" srcId="{04253CB6-0390-45DF-B4FC-0088662BC997}" destId="{1F4F91C1-AD48-400E-B3C1-3C35BE1E2C70}" srcOrd="1" destOrd="0" presId="urn:microsoft.com/office/officeart/2005/8/layout/hierarchy2"/>
    <dgm:cxn modelId="{78D62B61-75AF-4AE5-A09A-9E884A959D9A}" type="presOf" srcId="{DA193929-3780-47F6-AF56-BC5F966018C5}" destId="{9C7B9A9E-2373-41D7-ABDE-4D706DAC6FF0}" srcOrd="0" destOrd="0" presId="urn:microsoft.com/office/officeart/2005/8/layout/hierarchy2"/>
    <dgm:cxn modelId="{A9B78E43-3281-4ABF-A1DD-F48887C6BD20}" type="presOf" srcId="{F8364A01-5E3D-467D-A39D-5D1EB70AB027}" destId="{E296FF9F-F67F-48B6-B7DF-76914CC66084}" srcOrd="0" destOrd="0" presId="urn:microsoft.com/office/officeart/2005/8/layout/hierarchy2"/>
    <dgm:cxn modelId="{7679B463-04BA-4B95-9477-37EB149F273C}" srcId="{EBD713ED-ADE8-492E-9A22-5FB5E4D2B896}" destId="{5902064C-92A0-4B60-B8F7-A3A9F7AD8D99}" srcOrd="0" destOrd="0" parTransId="{1D93F764-5D2F-403B-90BF-B75135748F42}" sibTransId="{B243CC4F-000B-47BE-B4B9-AF200BCD493D}"/>
    <dgm:cxn modelId="{A3F63266-1330-4C11-8453-BEC2D1FF7D09}" type="presOf" srcId="{C7B0EC09-C7A1-4958-9137-E1AFA0B4623F}" destId="{6BECC84D-7E14-4B51-8367-F815EBC52596}" srcOrd="1" destOrd="0" presId="urn:microsoft.com/office/officeart/2005/8/layout/hierarchy2"/>
    <dgm:cxn modelId="{DA6B0D68-A00E-4DD1-A7BA-9DA91FD2F548}" type="presOf" srcId="{78182F47-45A1-4B71-9736-78E422E8ED65}" destId="{3775E0B2-AEBA-49BF-B604-985563E2721F}" srcOrd="0" destOrd="0" presId="urn:microsoft.com/office/officeart/2005/8/layout/hierarchy2"/>
    <dgm:cxn modelId="{BDDCFE49-8398-4A96-80EA-BDBC00A51A7D}" srcId="{5902064C-92A0-4B60-B8F7-A3A9F7AD8D99}" destId="{E31B9772-8608-4B89-8BDD-629EBFF6E33E}" srcOrd="1" destOrd="0" parTransId="{04253CB6-0390-45DF-B4FC-0088662BC997}" sibTransId="{334A84E6-BDDE-457E-8220-32855F98720B}"/>
    <dgm:cxn modelId="{9B57A275-1AD3-4AB3-890C-CAD1026EB9F2}" type="presOf" srcId="{EBD713ED-ADE8-492E-9A22-5FB5E4D2B896}" destId="{A0591570-BC84-4F53-BD8B-1EC99B88D190}" srcOrd="0" destOrd="0" presId="urn:microsoft.com/office/officeart/2005/8/layout/hierarchy2"/>
    <dgm:cxn modelId="{B36C3F78-7E42-4C0B-A42E-85D0A1EB730D}" srcId="{DA193929-3780-47F6-AF56-BC5F966018C5}" destId="{EBD713ED-ADE8-492E-9A22-5FB5E4D2B896}" srcOrd="0" destOrd="0" parTransId="{86BCB16B-05FE-4BCD-B995-C49DECCD2C6A}" sibTransId="{2DE9E245-F859-4712-A20E-D4A50C095987}"/>
    <dgm:cxn modelId="{009DBA79-5FD5-4124-A315-15EE114615AC}" srcId="{5902064C-92A0-4B60-B8F7-A3A9F7AD8D99}" destId="{21FA2D52-7964-48A8-8EAD-8A2B3B509F23}" srcOrd="0" destOrd="0" parTransId="{C7B0EC09-C7A1-4958-9137-E1AFA0B4623F}" sibTransId="{04685B2A-9994-4B6F-9FFD-A7A63C093EFD}"/>
    <dgm:cxn modelId="{5A6D6280-1DAC-493A-9AAA-72CD86615EAE}" srcId="{EBD713ED-ADE8-492E-9A22-5FB5E4D2B896}" destId="{78182F47-45A1-4B71-9736-78E422E8ED65}" srcOrd="1" destOrd="0" parTransId="{CAF38EFF-053F-47F6-8B58-779847EEBC52}" sibTransId="{A56E3F02-5C15-43CA-824D-CB271D9C4882}"/>
    <dgm:cxn modelId="{5C858684-C882-4C31-892C-0DC58C921254}" type="presOf" srcId="{E31B9772-8608-4B89-8BDD-629EBFF6E33E}" destId="{D49BF0D2-A9D8-4DFD-BA04-5B749D3478CB}" srcOrd="0" destOrd="0" presId="urn:microsoft.com/office/officeart/2005/8/layout/hierarchy2"/>
    <dgm:cxn modelId="{EA4EA994-7664-4E7F-B509-75D9B654FC03}" type="presOf" srcId="{814D2E8A-2AB4-45CC-8EB4-F601F7E149EA}" destId="{7A3092BE-38C1-4AF8-9D74-C08FA2943029}" srcOrd="1" destOrd="0" presId="urn:microsoft.com/office/officeart/2005/8/layout/hierarchy2"/>
    <dgm:cxn modelId="{131BAAAA-038A-4099-B3AA-D40E73E9A616}" type="presOf" srcId="{1D93F764-5D2F-403B-90BF-B75135748F42}" destId="{550265E3-9A7C-436C-B348-2CBFFDEB9907}" srcOrd="0" destOrd="0" presId="urn:microsoft.com/office/officeart/2005/8/layout/hierarchy2"/>
    <dgm:cxn modelId="{7B89BCAA-4AC6-4747-9A1C-8B810351556D}" type="presOf" srcId="{21FA2D52-7964-48A8-8EAD-8A2B3B509F23}" destId="{F5050C69-3183-4339-AF47-3728F68FD1DB}" srcOrd="0" destOrd="0" presId="urn:microsoft.com/office/officeart/2005/8/layout/hierarchy2"/>
    <dgm:cxn modelId="{DDFFB1AF-A41A-49BA-A0A1-89209E034310}" type="presOf" srcId="{1D93F764-5D2F-403B-90BF-B75135748F42}" destId="{DBF4AB61-AA1B-4006-8EDB-78CCE21CD836}" srcOrd="1" destOrd="0" presId="urn:microsoft.com/office/officeart/2005/8/layout/hierarchy2"/>
    <dgm:cxn modelId="{E586A9B2-5B97-4E4D-9C73-310F9D1A8D40}" type="presOf" srcId="{02561BEA-2E5D-4776-805A-763A8DC25DE4}" destId="{45E7236A-561A-474D-93B2-29DB2A19C87B}" srcOrd="0" destOrd="0" presId="urn:microsoft.com/office/officeart/2005/8/layout/hierarchy2"/>
    <dgm:cxn modelId="{7B918DB8-2ED1-4E43-B992-8B69B36826B8}" type="presOf" srcId="{B1012137-48F4-442F-B8BC-B6354F05DFEC}" destId="{AF70B5B4-8584-4411-99ED-56927EE81EEA}" srcOrd="0" destOrd="0" presId="urn:microsoft.com/office/officeart/2005/8/layout/hierarchy2"/>
    <dgm:cxn modelId="{589A63C6-90C1-46A8-877A-DD7BD8AF064B}" type="presOf" srcId="{86BCB16B-05FE-4BCD-B995-C49DECCD2C6A}" destId="{AB431D1D-3B30-42E1-81ED-F9C1CB680924}" srcOrd="0" destOrd="0" presId="urn:microsoft.com/office/officeart/2005/8/layout/hierarchy2"/>
    <dgm:cxn modelId="{970B5BCF-23E1-43B6-8C2D-8CCD7039907E}" type="presOf" srcId="{CAF38EFF-053F-47F6-8B58-779847EEBC52}" destId="{07EBF29D-B43C-4AA0-B745-11E876934C83}" srcOrd="0" destOrd="0" presId="urn:microsoft.com/office/officeart/2005/8/layout/hierarchy2"/>
    <dgm:cxn modelId="{93C601DA-F48C-4DAE-AD04-6C235B0E57F4}" type="presOf" srcId="{04253CB6-0390-45DF-B4FC-0088662BC997}" destId="{0A02555A-52A8-42A0-8C88-66E7F0A07FA1}" srcOrd="0" destOrd="0" presId="urn:microsoft.com/office/officeart/2005/8/layout/hierarchy2"/>
    <dgm:cxn modelId="{2EEDEBE0-F78A-49E3-A900-32D8760BF172}" type="presOf" srcId="{C7B0EC09-C7A1-4958-9137-E1AFA0B4623F}" destId="{9C9F55FD-C897-4173-85C9-15F49C3F2873}" srcOrd="0" destOrd="0" presId="urn:microsoft.com/office/officeart/2005/8/layout/hierarchy2"/>
    <dgm:cxn modelId="{B3A9B0E9-A4DB-4662-AD3F-047EA7E644DD}" type="presOf" srcId="{CAF38EFF-053F-47F6-8B58-779847EEBC52}" destId="{2D3E3884-5C76-4D6E-B22D-320C418532CE}" srcOrd="1" destOrd="0" presId="urn:microsoft.com/office/officeart/2005/8/layout/hierarchy2"/>
    <dgm:cxn modelId="{2926D3E9-64F9-4CD6-A1BE-A7C370300D2F}" type="presOf" srcId="{86BCB16B-05FE-4BCD-B995-C49DECCD2C6A}" destId="{E6CD450F-E593-4292-80DE-4909B61B0FB4}" srcOrd="1" destOrd="0" presId="urn:microsoft.com/office/officeart/2005/8/layout/hierarchy2"/>
    <dgm:cxn modelId="{20D011EA-9591-43BE-88B0-6F0809D3B058}" srcId="{B1012137-48F4-442F-B8BC-B6354F05DFEC}" destId="{DA193929-3780-47F6-AF56-BC5F966018C5}" srcOrd="0" destOrd="0" parTransId="{44171AA9-E099-4113-A666-326B656F45C2}" sibTransId="{9F4CB749-C8E1-4631-ABDD-6F89E8C895C2}"/>
    <dgm:cxn modelId="{B59765F5-0E7D-41D2-8181-A85FF866E01D}" type="presOf" srcId="{814D2E8A-2AB4-45CC-8EB4-F601F7E149EA}" destId="{3AE81D8D-50B2-42F3-9012-A9767B9FFFD6}" srcOrd="0" destOrd="0" presId="urn:microsoft.com/office/officeart/2005/8/layout/hierarchy2"/>
    <dgm:cxn modelId="{324705F7-D9DD-490C-A61C-F7D121158851}" srcId="{5902064C-92A0-4B60-B8F7-A3A9F7AD8D99}" destId="{02561BEA-2E5D-4776-805A-763A8DC25DE4}" srcOrd="2" destOrd="0" parTransId="{814D2E8A-2AB4-45CC-8EB4-F601F7E149EA}" sibTransId="{A2646EA5-8076-484D-89DA-6890ADD8AB42}"/>
    <dgm:cxn modelId="{344E1B94-AF1C-4A73-B837-5376D22E66F7}" type="presParOf" srcId="{AF70B5B4-8584-4411-99ED-56927EE81EEA}" destId="{854732BB-5948-4BA4-8655-6EF01C8C3B9A}" srcOrd="0" destOrd="0" presId="urn:microsoft.com/office/officeart/2005/8/layout/hierarchy2"/>
    <dgm:cxn modelId="{DE7AB83A-16FB-4F8A-B6BE-F8721998E93A}" type="presParOf" srcId="{854732BB-5948-4BA4-8655-6EF01C8C3B9A}" destId="{9C7B9A9E-2373-41D7-ABDE-4D706DAC6FF0}" srcOrd="0" destOrd="0" presId="urn:microsoft.com/office/officeart/2005/8/layout/hierarchy2"/>
    <dgm:cxn modelId="{360ECFF2-03D2-4171-8C81-BB68E1BD373E}" type="presParOf" srcId="{854732BB-5948-4BA4-8655-6EF01C8C3B9A}" destId="{116E199D-7C53-4C86-81E9-3BCA92956C03}" srcOrd="1" destOrd="0" presId="urn:microsoft.com/office/officeart/2005/8/layout/hierarchy2"/>
    <dgm:cxn modelId="{68FEFF3C-1B96-41B0-A16B-2B92A2E8E1DE}" type="presParOf" srcId="{116E199D-7C53-4C86-81E9-3BCA92956C03}" destId="{AB431D1D-3B30-42E1-81ED-F9C1CB680924}" srcOrd="0" destOrd="0" presId="urn:microsoft.com/office/officeart/2005/8/layout/hierarchy2"/>
    <dgm:cxn modelId="{0C047EED-4486-484E-8EFD-9876921DB7F3}" type="presParOf" srcId="{AB431D1D-3B30-42E1-81ED-F9C1CB680924}" destId="{E6CD450F-E593-4292-80DE-4909B61B0FB4}" srcOrd="0" destOrd="0" presId="urn:microsoft.com/office/officeart/2005/8/layout/hierarchy2"/>
    <dgm:cxn modelId="{88449402-DD63-4C78-AC99-FB7BEC1DB1EC}" type="presParOf" srcId="{116E199D-7C53-4C86-81E9-3BCA92956C03}" destId="{75AECBE1-0748-4184-B89C-BCF833CF79C6}" srcOrd="1" destOrd="0" presId="urn:microsoft.com/office/officeart/2005/8/layout/hierarchy2"/>
    <dgm:cxn modelId="{00816241-F27F-4679-B007-0B31E9CA4985}" type="presParOf" srcId="{75AECBE1-0748-4184-B89C-BCF833CF79C6}" destId="{A0591570-BC84-4F53-BD8B-1EC99B88D190}" srcOrd="0" destOrd="0" presId="urn:microsoft.com/office/officeart/2005/8/layout/hierarchy2"/>
    <dgm:cxn modelId="{F3266B63-F4E1-474B-949F-B5BCE8FACD75}" type="presParOf" srcId="{75AECBE1-0748-4184-B89C-BCF833CF79C6}" destId="{B5E01DA6-A195-42C4-BCE7-1B6A3A0BAA22}" srcOrd="1" destOrd="0" presId="urn:microsoft.com/office/officeart/2005/8/layout/hierarchy2"/>
    <dgm:cxn modelId="{A828D46A-FC0B-41FC-981B-46D6CF53B9AB}" type="presParOf" srcId="{B5E01DA6-A195-42C4-BCE7-1B6A3A0BAA22}" destId="{550265E3-9A7C-436C-B348-2CBFFDEB9907}" srcOrd="0" destOrd="0" presId="urn:microsoft.com/office/officeart/2005/8/layout/hierarchy2"/>
    <dgm:cxn modelId="{661341D4-E500-4030-B864-2AA5E472BBFF}" type="presParOf" srcId="{550265E3-9A7C-436C-B348-2CBFFDEB9907}" destId="{DBF4AB61-AA1B-4006-8EDB-78CCE21CD836}" srcOrd="0" destOrd="0" presId="urn:microsoft.com/office/officeart/2005/8/layout/hierarchy2"/>
    <dgm:cxn modelId="{8407CB94-CF55-4890-9EFC-CC461C23BEEC}" type="presParOf" srcId="{B5E01DA6-A195-42C4-BCE7-1B6A3A0BAA22}" destId="{F13764A7-52F2-46F6-B1B1-DE044626349F}" srcOrd="1" destOrd="0" presId="urn:microsoft.com/office/officeart/2005/8/layout/hierarchy2"/>
    <dgm:cxn modelId="{4BDDF8F1-CC93-4265-A8B1-6C8E1497AD59}" type="presParOf" srcId="{F13764A7-52F2-46F6-B1B1-DE044626349F}" destId="{25228440-743A-4842-8811-608993166AAA}" srcOrd="0" destOrd="0" presId="urn:microsoft.com/office/officeart/2005/8/layout/hierarchy2"/>
    <dgm:cxn modelId="{795DCEBA-8225-410C-A7E1-A606DE1B887A}" type="presParOf" srcId="{F13764A7-52F2-46F6-B1B1-DE044626349F}" destId="{59CC171A-8472-4B32-A1B0-17844C675FF1}" srcOrd="1" destOrd="0" presId="urn:microsoft.com/office/officeart/2005/8/layout/hierarchy2"/>
    <dgm:cxn modelId="{7B743452-18B8-413B-AFDA-E47CD61CDE3B}" type="presParOf" srcId="{59CC171A-8472-4B32-A1B0-17844C675FF1}" destId="{9C9F55FD-C897-4173-85C9-15F49C3F2873}" srcOrd="0" destOrd="0" presId="urn:microsoft.com/office/officeart/2005/8/layout/hierarchy2"/>
    <dgm:cxn modelId="{587F2CD4-6771-4D56-8465-5874E239FCB7}" type="presParOf" srcId="{9C9F55FD-C897-4173-85C9-15F49C3F2873}" destId="{6BECC84D-7E14-4B51-8367-F815EBC52596}" srcOrd="0" destOrd="0" presId="urn:microsoft.com/office/officeart/2005/8/layout/hierarchy2"/>
    <dgm:cxn modelId="{34681B80-CCF5-4B44-BF84-E08A8ABA0C42}" type="presParOf" srcId="{59CC171A-8472-4B32-A1B0-17844C675FF1}" destId="{8DB0D661-160A-402E-BC2A-B2D1F62A9A33}" srcOrd="1" destOrd="0" presId="urn:microsoft.com/office/officeart/2005/8/layout/hierarchy2"/>
    <dgm:cxn modelId="{1B202551-5E76-45FD-AED0-8373E2514B65}" type="presParOf" srcId="{8DB0D661-160A-402E-BC2A-B2D1F62A9A33}" destId="{F5050C69-3183-4339-AF47-3728F68FD1DB}" srcOrd="0" destOrd="0" presId="urn:microsoft.com/office/officeart/2005/8/layout/hierarchy2"/>
    <dgm:cxn modelId="{0D5F663F-20EC-4A83-9593-4501E70447C7}" type="presParOf" srcId="{8DB0D661-160A-402E-BC2A-B2D1F62A9A33}" destId="{28655487-77EB-436E-9A81-B656EF6A217A}" srcOrd="1" destOrd="0" presId="urn:microsoft.com/office/officeart/2005/8/layout/hierarchy2"/>
    <dgm:cxn modelId="{8F0E20FE-2BAF-414F-B0D3-C05CB0DE17B5}" type="presParOf" srcId="{59CC171A-8472-4B32-A1B0-17844C675FF1}" destId="{0A02555A-52A8-42A0-8C88-66E7F0A07FA1}" srcOrd="2" destOrd="0" presId="urn:microsoft.com/office/officeart/2005/8/layout/hierarchy2"/>
    <dgm:cxn modelId="{2871AFC6-5B0C-4028-99DB-FE646266BDA9}" type="presParOf" srcId="{0A02555A-52A8-42A0-8C88-66E7F0A07FA1}" destId="{1F4F91C1-AD48-400E-B3C1-3C35BE1E2C70}" srcOrd="0" destOrd="0" presId="urn:microsoft.com/office/officeart/2005/8/layout/hierarchy2"/>
    <dgm:cxn modelId="{89EB717C-A749-45CC-B975-F482F6DB9470}" type="presParOf" srcId="{59CC171A-8472-4B32-A1B0-17844C675FF1}" destId="{2FE5F51F-1AD3-41AC-9780-C44A663ACB87}" srcOrd="3" destOrd="0" presId="urn:microsoft.com/office/officeart/2005/8/layout/hierarchy2"/>
    <dgm:cxn modelId="{FB2E8640-8845-4CD4-80DA-B432941C902E}" type="presParOf" srcId="{2FE5F51F-1AD3-41AC-9780-C44A663ACB87}" destId="{D49BF0D2-A9D8-4DFD-BA04-5B749D3478CB}" srcOrd="0" destOrd="0" presId="urn:microsoft.com/office/officeart/2005/8/layout/hierarchy2"/>
    <dgm:cxn modelId="{E5BB5EA4-BB45-4CBD-90F6-3F1F38AD4589}" type="presParOf" srcId="{2FE5F51F-1AD3-41AC-9780-C44A663ACB87}" destId="{054B5D5B-73A6-40AC-AA54-D70D54043523}" srcOrd="1" destOrd="0" presId="urn:microsoft.com/office/officeart/2005/8/layout/hierarchy2"/>
    <dgm:cxn modelId="{F474EFEC-92EA-4453-8FF6-0B7032D92219}" type="presParOf" srcId="{59CC171A-8472-4B32-A1B0-17844C675FF1}" destId="{3AE81D8D-50B2-42F3-9012-A9767B9FFFD6}" srcOrd="4" destOrd="0" presId="urn:microsoft.com/office/officeart/2005/8/layout/hierarchy2"/>
    <dgm:cxn modelId="{596E6BD7-AA19-4C77-BEC5-25628AE500A3}" type="presParOf" srcId="{3AE81D8D-50B2-42F3-9012-A9767B9FFFD6}" destId="{7A3092BE-38C1-4AF8-9D74-C08FA2943029}" srcOrd="0" destOrd="0" presId="urn:microsoft.com/office/officeart/2005/8/layout/hierarchy2"/>
    <dgm:cxn modelId="{E43F8BDD-099B-41DF-9055-FCCA1AF92ED6}" type="presParOf" srcId="{59CC171A-8472-4B32-A1B0-17844C675FF1}" destId="{1C560C0D-4C7A-445F-B587-158EA9876403}" srcOrd="5" destOrd="0" presId="urn:microsoft.com/office/officeart/2005/8/layout/hierarchy2"/>
    <dgm:cxn modelId="{B33C3509-B71B-4885-9D89-E66986373E1F}" type="presParOf" srcId="{1C560C0D-4C7A-445F-B587-158EA9876403}" destId="{45E7236A-561A-474D-93B2-29DB2A19C87B}" srcOrd="0" destOrd="0" presId="urn:microsoft.com/office/officeart/2005/8/layout/hierarchy2"/>
    <dgm:cxn modelId="{53EA115A-050E-4F7F-8366-9469CF1A203C}" type="presParOf" srcId="{1C560C0D-4C7A-445F-B587-158EA9876403}" destId="{A0747955-55D8-48EB-9C80-8021126FCE3D}" srcOrd="1" destOrd="0" presId="urn:microsoft.com/office/officeart/2005/8/layout/hierarchy2"/>
    <dgm:cxn modelId="{FD7232DF-EFFF-45D4-AD86-0193D1DFC1CF}" type="presParOf" srcId="{59CC171A-8472-4B32-A1B0-17844C675FF1}" destId="{1F3EEE87-3FE0-4197-A16B-3F42A8831674}" srcOrd="6" destOrd="0" presId="urn:microsoft.com/office/officeart/2005/8/layout/hierarchy2"/>
    <dgm:cxn modelId="{9E9FBE00-1F8A-46E0-A4A4-0278D38C345E}" type="presParOf" srcId="{1F3EEE87-3FE0-4197-A16B-3F42A8831674}" destId="{CFD4F1D2-4302-4AA9-AEAA-3F532B110C07}" srcOrd="0" destOrd="0" presId="urn:microsoft.com/office/officeart/2005/8/layout/hierarchy2"/>
    <dgm:cxn modelId="{ED307585-9729-4105-8CCC-B453B89083B7}" type="presParOf" srcId="{59CC171A-8472-4B32-A1B0-17844C675FF1}" destId="{3B2EF42C-8B45-4987-B5F2-378AA75B51EB}" srcOrd="7" destOrd="0" presId="urn:microsoft.com/office/officeart/2005/8/layout/hierarchy2"/>
    <dgm:cxn modelId="{203CDD8F-95B8-4BF0-84C4-2BC44F22ACF0}" type="presParOf" srcId="{3B2EF42C-8B45-4987-B5F2-378AA75B51EB}" destId="{E296FF9F-F67F-48B6-B7DF-76914CC66084}" srcOrd="0" destOrd="0" presId="urn:microsoft.com/office/officeart/2005/8/layout/hierarchy2"/>
    <dgm:cxn modelId="{CA653D76-A36D-4244-B6AA-D969E110F7DC}" type="presParOf" srcId="{3B2EF42C-8B45-4987-B5F2-378AA75B51EB}" destId="{4EAD0014-531A-4AF1-9478-A93BACE5E59D}" srcOrd="1" destOrd="0" presId="urn:microsoft.com/office/officeart/2005/8/layout/hierarchy2"/>
    <dgm:cxn modelId="{7473DB10-61F9-45CA-A014-1B0342A35D34}" type="presParOf" srcId="{B5E01DA6-A195-42C4-BCE7-1B6A3A0BAA22}" destId="{07EBF29D-B43C-4AA0-B745-11E876934C83}" srcOrd="2" destOrd="0" presId="urn:microsoft.com/office/officeart/2005/8/layout/hierarchy2"/>
    <dgm:cxn modelId="{206ED789-3672-4F02-8F3C-A2F68431361B}" type="presParOf" srcId="{07EBF29D-B43C-4AA0-B745-11E876934C83}" destId="{2D3E3884-5C76-4D6E-B22D-320C418532CE}" srcOrd="0" destOrd="0" presId="urn:microsoft.com/office/officeart/2005/8/layout/hierarchy2"/>
    <dgm:cxn modelId="{CD1656C8-B659-49C7-8F8D-95C240FE52D6}" type="presParOf" srcId="{B5E01DA6-A195-42C4-BCE7-1B6A3A0BAA22}" destId="{1FE9599C-F70D-41A1-B4AC-1258A923CED4}" srcOrd="3" destOrd="0" presId="urn:microsoft.com/office/officeart/2005/8/layout/hierarchy2"/>
    <dgm:cxn modelId="{14BB45E6-1717-43BC-8565-5B6B0692CE55}" type="presParOf" srcId="{1FE9599C-F70D-41A1-B4AC-1258A923CED4}" destId="{3775E0B2-AEBA-49BF-B604-985563E2721F}" srcOrd="0" destOrd="0" presId="urn:microsoft.com/office/officeart/2005/8/layout/hierarchy2"/>
    <dgm:cxn modelId="{9B2F85D4-6801-4AFF-A3DF-0AD3A723B673}" type="presParOf" srcId="{1FE9599C-F70D-41A1-B4AC-1258A923CED4}" destId="{E67FAE3A-04BB-4B5E-9CBC-4F91C51E384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012137-48F4-442F-B8BC-B6354F05DFE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193929-3780-47F6-AF56-BC5F966018C5}">
      <dgm:prSet phldrT="[Text]"/>
      <dgm:spPr>
        <a:solidFill>
          <a:srgbClr val="C00000"/>
        </a:solidFill>
        <a:ln w="38100">
          <a:solidFill>
            <a:srgbClr val="FFD100"/>
          </a:solidFill>
        </a:ln>
      </dgm:spPr>
      <dgm:t>
        <a:bodyPr/>
        <a:lstStyle/>
        <a:p>
          <a:r>
            <a:rPr lang="en-US" b="1" u="sng" dirty="0"/>
            <a:t>Rental Assistance</a:t>
          </a:r>
        </a:p>
      </dgm:t>
    </dgm:pt>
    <dgm:pt modelId="{44171AA9-E099-4113-A666-326B656F45C2}" type="parTrans" cxnId="{20D011EA-9591-43BE-88B0-6F0809D3B058}">
      <dgm:prSet/>
      <dgm:spPr/>
      <dgm:t>
        <a:bodyPr/>
        <a:lstStyle/>
        <a:p>
          <a:endParaRPr lang="en-US"/>
        </a:p>
      </dgm:t>
    </dgm:pt>
    <dgm:pt modelId="{9F4CB749-C8E1-4631-ABDD-6F89E8C895C2}" type="sibTrans" cxnId="{20D011EA-9591-43BE-88B0-6F0809D3B058}">
      <dgm:prSet/>
      <dgm:spPr/>
      <dgm:t>
        <a:bodyPr/>
        <a:lstStyle/>
        <a:p>
          <a:endParaRPr lang="en-US"/>
        </a:p>
      </dgm:t>
    </dgm:pt>
    <dgm:pt modelId="{F4FC1AEE-7F3B-4731-93B9-E1335331FBD7}">
      <dgm:prSet phldrT="[Text]"/>
      <dgm:spPr>
        <a:solidFill>
          <a:srgbClr val="DE0035"/>
        </a:solidFill>
      </dgm:spPr>
      <dgm:t>
        <a:bodyPr/>
        <a:lstStyle/>
        <a:p>
          <a:r>
            <a:rPr lang="en-US" dirty="0"/>
            <a:t>Vouchers</a:t>
          </a:r>
        </a:p>
      </dgm:t>
    </dgm:pt>
    <dgm:pt modelId="{5EF0924C-ABC3-49BF-A3CC-8BCE0128E93F}" type="parTrans" cxnId="{7D922093-1905-4F4A-B569-AB84E38A7A95}">
      <dgm:prSet/>
      <dgm:spPr/>
      <dgm:t>
        <a:bodyPr/>
        <a:lstStyle/>
        <a:p>
          <a:endParaRPr lang="en-US"/>
        </a:p>
      </dgm:t>
    </dgm:pt>
    <dgm:pt modelId="{ED41CEE6-3BD5-4C10-9CC3-688ACAC4CBAB}" type="sibTrans" cxnId="{7D922093-1905-4F4A-B569-AB84E38A7A95}">
      <dgm:prSet/>
      <dgm:spPr/>
      <dgm:t>
        <a:bodyPr/>
        <a:lstStyle/>
        <a:p>
          <a:endParaRPr lang="en-US"/>
        </a:p>
      </dgm:t>
    </dgm:pt>
    <dgm:pt modelId="{DA328E0B-1C48-4F5C-BB2E-2D480048365C}">
      <dgm:prSet phldrT="[Text]"/>
      <dgm:spPr>
        <a:solidFill>
          <a:srgbClr val="F2003A"/>
        </a:solidFill>
      </dgm:spPr>
      <dgm:t>
        <a:bodyPr/>
        <a:lstStyle/>
        <a:p>
          <a:r>
            <a:rPr lang="en-US" dirty="0"/>
            <a:t>Tenant Based</a:t>
          </a:r>
        </a:p>
      </dgm:t>
    </dgm:pt>
    <dgm:pt modelId="{3C112B9E-7475-42C9-9397-4C446683A621}" type="parTrans" cxnId="{386C5EB1-1797-44B6-980D-F3D01E38D8A7}">
      <dgm:prSet/>
      <dgm:spPr/>
      <dgm:t>
        <a:bodyPr/>
        <a:lstStyle/>
        <a:p>
          <a:endParaRPr lang="en-US"/>
        </a:p>
      </dgm:t>
    </dgm:pt>
    <dgm:pt modelId="{2ABAB8D3-6226-4CCF-9BE1-26376FCB22BD}" type="sibTrans" cxnId="{386C5EB1-1797-44B6-980D-F3D01E38D8A7}">
      <dgm:prSet/>
      <dgm:spPr/>
      <dgm:t>
        <a:bodyPr/>
        <a:lstStyle/>
        <a:p>
          <a:endParaRPr lang="en-US"/>
        </a:p>
      </dgm:t>
    </dgm:pt>
    <dgm:pt modelId="{4C02B5C9-DD76-431E-9D78-FA3635CCD417}">
      <dgm:prSet phldrT="[Text]"/>
      <dgm:spPr>
        <a:solidFill>
          <a:srgbClr val="F2003A"/>
        </a:solidFill>
      </dgm:spPr>
      <dgm:t>
        <a:bodyPr/>
        <a:lstStyle/>
        <a:p>
          <a:r>
            <a:rPr lang="en-US" dirty="0"/>
            <a:t>Project Based</a:t>
          </a:r>
        </a:p>
      </dgm:t>
    </dgm:pt>
    <dgm:pt modelId="{CB277533-40DC-4134-82B1-DE65BDD4E5E9}" type="parTrans" cxnId="{72480A20-BEAA-45E0-8F9B-8E9B4EC0376A}">
      <dgm:prSet/>
      <dgm:spPr/>
      <dgm:t>
        <a:bodyPr/>
        <a:lstStyle/>
        <a:p>
          <a:endParaRPr lang="en-US"/>
        </a:p>
      </dgm:t>
    </dgm:pt>
    <dgm:pt modelId="{C3F6F0EF-6D54-48AC-8761-C4D01283E63C}" type="sibTrans" cxnId="{72480A20-BEAA-45E0-8F9B-8E9B4EC0376A}">
      <dgm:prSet/>
      <dgm:spPr/>
      <dgm:t>
        <a:bodyPr/>
        <a:lstStyle/>
        <a:p>
          <a:endParaRPr lang="en-US"/>
        </a:p>
      </dgm:t>
    </dgm:pt>
    <dgm:pt modelId="{33DB1D0D-6232-4A29-B620-F8DC67820BEE}">
      <dgm:prSet phldrT="[Text]"/>
      <dgm:spPr>
        <a:solidFill>
          <a:srgbClr val="DE0035"/>
        </a:solidFill>
      </dgm:spPr>
      <dgm:t>
        <a:bodyPr/>
        <a:lstStyle/>
        <a:p>
          <a:r>
            <a:rPr lang="en-US" dirty="0"/>
            <a:t>Tenant Based Rental Assistance</a:t>
          </a:r>
        </a:p>
      </dgm:t>
    </dgm:pt>
    <dgm:pt modelId="{F82BBC51-AA22-425E-B8F1-3C04CCD0857E}" type="parTrans" cxnId="{A67D989E-4C94-49B7-A4B0-BDE6547DC339}">
      <dgm:prSet/>
      <dgm:spPr/>
      <dgm:t>
        <a:bodyPr/>
        <a:lstStyle/>
        <a:p>
          <a:endParaRPr lang="en-US"/>
        </a:p>
      </dgm:t>
    </dgm:pt>
    <dgm:pt modelId="{F6DF5C86-5841-4C45-9F42-A38982C69722}" type="sibTrans" cxnId="{A67D989E-4C94-49B7-A4B0-BDE6547DC339}">
      <dgm:prSet/>
      <dgm:spPr/>
      <dgm:t>
        <a:bodyPr/>
        <a:lstStyle/>
        <a:p>
          <a:endParaRPr lang="en-US"/>
        </a:p>
      </dgm:t>
    </dgm:pt>
    <dgm:pt modelId="{60193D29-0B26-46EF-A92F-EB6E1E44B16E}">
      <dgm:prSet phldrT="[Text]"/>
      <dgm:spPr>
        <a:solidFill>
          <a:srgbClr val="F2003A"/>
        </a:solidFill>
      </dgm:spPr>
      <dgm:t>
        <a:bodyPr/>
        <a:lstStyle/>
        <a:p>
          <a:r>
            <a:rPr lang="en-US" dirty="0"/>
            <a:t>Rapid-Rehousing</a:t>
          </a:r>
        </a:p>
      </dgm:t>
    </dgm:pt>
    <dgm:pt modelId="{65EFFA56-B577-47A2-B357-AB42B50CA7F7}" type="parTrans" cxnId="{77DCED03-2C63-4D81-A087-8808AF6102EE}">
      <dgm:prSet/>
      <dgm:spPr/>
      <dgm:t>
        <a:bodyPr/>
        <a:lstStyle/>
        <a:p>
          <a:endParaRPr lang="en-US"/>
        </a:p>
      </dgm:t>
    </dgm:pt>
    <dgm:pt modelId="{AB1BB519-467F-4650-956C-6385EE985FEB}" type="sibTrans" cxnId="{77DCED03-2C63-4D81-A087-8808AF6102EE}">
      <dgm:prSet/>
      <dgm:spPr/>
      <dgm:t>
        <a:bodyPr/>
        <a:lstStyle/>
        <a:p>
          <a:endParaRPr lang="en-US"/>
        </a:p>
      </dgm:t>
    </dgm:pt>
    <dgm:pt modelId="{EAA0C197-E598-4568-A7EE-EF27233E9714}">
      <dgm:prSet phldrT="[Text]"/>
      <dgm:spPr>
        <a:solidFill>
          <a:srgbClr val="F2003A"/>
        </a:solidFill>
      </dgm:spPr>
      <dgm:t>
        <a:bodyPr/>
        <a:lstStyle/>
        <a:p>
          <a:r>
            <a:rPr lang="en-US" dirty="0"/>
            <a:t>TBRA</a:t>
          </a:r>
        </a:p>
      </dgm:t>
    </dgm:pt>
    <dgm:pt modelId="{F46A73B8-A880-4369-8F02-3A8A69A50668}" type="parTrans" cxnId="{A6C94D9B-D0D5-4F39-91E5-049E4C381BBA}">
      <dgm:prSet/>
      <dgm:spPr/>
      <dgm:t>
        <a:bodyPr/>
        <a:lstStyle/>
        <a:p>
          <a:endParaRPr lang="en-US"/>
        </a:p>
      </dgm:t>
    </dgm:pt>
    <dgm:pt modelId="{62B4AD01-E884-4C69-B047-9872749F90F8}" type="sibTrans" cxnId="{A6C94D9B-D0D5-4F39-91E5-049E4C381BBA}">
      <dgm:prSet/>
      <dgm:spPr/>
      <dgm:t>
        <a:bodyPr/>
        <a:lstStyle/>
        <a:p>
          <a:endParaRPr lang="en-US"/>
        </a:p>
      </dgm:t>
    </dgm:pt>
    <dgm:pt modelId="{AF70B5B4-8584-4411-99ED-56927EE81EEA}" type="pres">
      <dgm:prSet presAssocID="{B1012137-48F4-442F-B8BC-B6354F05DFEC}" presName="diagram" presStyleCnt="0">
        <dgm:presLayoutVars>
          <dgm:chPref val="1"/>
          <dgm:dir/>
          <dgm:animOne val="branch"/>
          <dgm:animLvl val="lvl"/>
          <dgm:resizeHandles val="exact"/>
        </dgm:presLayoutVars>
      </dgm:prSet>
      <dgm:spPr/>
    </dgm:pt>
    <dgm:pt modelId="{854732BB-5948-4BA4-8655-6EF01C8C3B9A}" type="pres">
      <dgm:prSet presAssocID="{DA193929-3780-47F6-AF56-BC5F966018C5}" presName="root1" presStyleCnt="0"/>
      <dgm:spPr/>
    </dgm:pt>
    <dgm:pt modelId="{9C7B9A9E-2373-41D7-ABDE-4D706DAC6FF0}" type="pres">
      <dgm:prSet presAssocID="{DA193929-3780-47F6-AF56-BC5F966018C5}" presName="LevelOneTextNode" presStyleLbl="node0" presStyleIdx="0" presStyleCnt="1">
        <dgm:presLayoutVars>
          <dgm:chPref val="3"/>
        </dgm:presLayoutVars>
      </dgm:prSet>
      <dgm:spPr/>
    </dgm:pt>
    <dgm:pt modelId="{116E199D-7C53-4C86-81E9-3BCA92956C03}" type="pres">
      <dgm:prSet presAssocID="{DA193929-3780-47F6-AF56-BC5F966018C5}" presName="level2hierChild" presStyleCnt="0"/>
      <dgm:spPr/>
    </dgm:pt>
    <dgm:pt modelId="{02D4DD63-93D2-4BDB-8548-509FCDD08A5A}" type="pres">
      <dgm:prSet presAssocID="{5EF0924C-ABC3-49BF-A3CC-8BCE0128E93F}" presName="conn2-1" presStyleLbl="parChTrans1D2" presStyleIdx="0" presStyleCnt="2"/>
      <dgm:spPr/>
    </dgm:pt>
    <dgm:pt modelId="{59DB4695-3115-4A6D-9182-2D2B767B9966}" type="pres">
      <dgm:prSet presAssocID="{5EF0924C-ABC3-49BF-A3CC-8BCE0128E93F}" presName="connTx" presStyleLbl="parChTrans1D2" presStyleIdx="0" presStyleCnt="2"/>
      <dgm:spPr/>
    </dgm:pt>
    <dgm:pt modelId="{299D6D1A-5518-4A4E-BE18-3E52F93D15CB}" type="pres">
      <dgm:prSet presAssocID="{F4FC1AEE-7F3B-4731-93B9-E1335331FBD7}" presName="root2" presStyleCnt="0"/>
      <dgm:spPr/>
    </dgm:pt>
    <dgm:pt modelId="{FD7F904C-4BBE-48E4-B348-7CA3981AA527}" type="pres">
      <dgm:prSet presAssocID="{F4FC1AEE-7F3B-4731-93B9-E1335331FBD7}" presName="LevelTwoTextNode" presStyleLbl="node2" presStyleIdx="0" presStyleCnt="2">
        <dgm:presLayoutVars>
          <dgm:chPref val="3"/>
        </dgm:presLayoutVars>
      </dgm:prSet>
      <dgm:spPr/>
    </dgm:pt>
    <dgm:pt modelId="{BAD6A3BB-45B7-4013-AA46-FBAAC21EA695}" type="pres">
      <dgm:prSet presAssocID="{F4FC1AEE-7F3B-4731-93B9-E1335331FBD7}" presName="level3hierChild" presStyleCnt="0"/>
      <dgm:spPr/>
    </dgm:pt>
    <dgm:pt modelId="{BBA148DD-CEBC-4FD4-B51F-5A5C5E10CBB0}" type="pres">
      <dgm:prSet presAssocID="{3C112B9E-7475-42C9-9397-4C446683A621}" presName="conn2-1" presStyleLbl="parChTrans1D3" presStyleIdx="0" presStyleCnt="4"/>
      <dgm:spPr/>
    </dgm:pt>
    <dgm:pt modelId="{6CE8D464-F438-4C08-836C-A475DC991090}" type="pres">
      <dgm:prSet presAssocID="{3C112B9E-7475-42C9-9397-4C446683A621}" presName="connTx" presStyleLbl="parChTrans1D3" presStyleIdx="0" presStyleCnt="4"/>
      <dgm:spPr/>
    </dgm:pt>
    <dgm:pt modelId="{45A6205F-E29C-4CD8-9C81-37E88FA1A0D1}" type="pres">
      <dgm:prSet presAssocID="{DA328E0B-1C48-4F5C-BB2E-2D480048365C}" presName="root2" presStyleCnt="0"/>
      <dgm:spPr/>
    </dgm:pt>
    <dgm:pt modelId="{438442D0-92C4-42DB-B1C8-24054EA61C51}" type="pres">
      <dgm:prSet presAssocID="{DA328E0B-1C48-4F5C-BB2E-2D480048365C}" presName="LevelTwoTextNode" presStyleLbl="node3" presStyleIdx="0" presStyleCnt="4">
        <dgm:presLayoutVars>
          <dgm:chPref val="3"/>
        </dgm:presLayoutVars>
      </dgm:prSet>
      <dgm:spPr/>
    </dgm:pt>
    <dgm:pt modelId="{D8C9A467-3BBA-4C11-99E7-7B7EFF54D367}" type="pres">
      <dgm:prSet presAssocID="{DA328E0B-1C48-4F5C-BB2E-2D480048365C}" presName="level3hierChild" presStyleCnt="0"/>
      <dgm:spPr/>
    </dgm:pt>
    <dgm:pt modelId="{AE4E74C3-AAA5-472A-8CC4-D3051A6294A0}" type="pres">
      <dgm:prSet presAssocID="{CB277533-40DC-4134-82B1-DE65BDD4E5E9}" presName="conn2-1" presStyleLbl="parChTrans1D3" presStyleIdx="1" presStyleCnt="4"/>
      <dgm:spPr/>
    </dgm:pt>
    <dgm:pt modelId="{60A057B6-798C-407B-95F0-E7CD001EE118}" type="pres">
      <dgm:prSet presAssocID="{CB277533-40DC-4134-82B1-DE65BDD4E5E9}" presName="connTx" presStyleLbl="parChTrans1D3" presStyleIdx="1" presStyleCnt="4"/>
      <dgm:spPr/>
    </dgm:pt>
    <dgm:pt modelId="{1C4F4878-7BA9-42AA-A5A6-3A1CB29191B9}" type="pres">
      <dgm:prSet presAssocID="{4C02B5C9-DD76-431E-9D78-FA3635CCD417}" presName="root2" presStyleCnt="0"/>
      <dgm:spPr/>
    </dgm:pt>
    <dgm:pt modelId="{923A9D50-26D9-40FE-A6BE-83D2A7699C1F}" type="pres">
      <dgm:prSet presAssocID="{4C02B5C9-DD76-431E-9D78-FA3635CCD417}" presName="LevelTwoTextNode" presStyleLbl="node3" presStyleIdx="1" presStyleCnt="4">
        <dgm:presLayoutVars>
          <dgm:chPref val="3"/>
        </dgm:presLayoutVars>
      </dgm:prSet>
      <dgm:spPr/>
    </dgm:pt>
    <dgm:pt modelId="{C8DE9692-6189-489E-99AB-816A418CB668}" type="pres">
      <dgm:prSet presAssocID="{4C02B5C9-DD76-431E-9D78-FA3635CCD417}" presName="level3hierChild" presStyleCnt="0"/>
      <dgm:spPr/>
    </dgm:pt>
    <dgm:pt modelId="{EAB4A6EF-2FA9-4AC6-A570-62ECEB10FA32}" type="pres">
      <dgm:prSet presAssocID="{F82BBC51-AA22-425E-B8F1-3C04CCD0857E}" presName="conn2-1" presStyleLbl="parChTrans1D2" presStyleIdx="1" presStyleCnt="2"/>
      <dgm:spPr/>
    </dgm:pt>
    <dgm:pt modelId="{CAB96603-DE24-47BB-8172-9AD6D3095022}" type="pres">
      <dgm:prSet presAssocID="{F82BBC51-AA22-425E-B8F1-3C04CCD0857E}" presName="connTx" presStyleLbl="parChTrans1D2" presStyleIdx="1" presStyleCnt="2"/>
      <dgm:spPr/>
    </dgm:pt>
    <dgm:pt modelId="{BFEB0E66-45C2-47BF-ABFB-17F0970A0094}" type="pres">
      <dgm:prSet presAssocID="{33DB1D0D-6232-4A29-B620-F8DC67820BEE}" presName="root2" presStyleCnt="0"/>
      <dgm:spPr/>
    </dgm:pt>
    <dgm:pt modelId="{141C3918-B063-4B00-B562-FE6FBC99BC50}" type="pres">
      <dgm:prSet presAssocID="{33DB1D0D-6232-4A29-B620-F8DC67820BEE}" presName="LevelTwoTextNode" presStyleLbl="node2" presStyleIdx="1" presStyleCnt="2">
        <dgm:presLayoutVars>
          <dgm:chPref val="3"/>
        </dgm:presLayoutVars>
      </dgm:prSet>
      <dgm:spPr/>
    </dgm:pt>
    <dgm:pt modelId="{9CE47687-73D2-466A-BF0D-C16CC9965A18}" type="pres">
      <dgm:prSet presAssocID="{33DB1D0D-6232-4A29-B620-F8DC67820BEE}" presName="level3hierChild" presStyleCnt="0"/>
      <dgm:spPr/>
    </dgm:pt>
    <dgm:pt modelId="{EFF4F8F9-8577-4A07-B14F-0940850EBA26}" type="pres">
      <dgm:prSet presAssocID="{65EFFA56-B577-47A2-B357-AB42B50CA7F7}" presName="conn2-1" presStyleLbl="parChTrans1D3" presStyleIdx="2" presStyleCnt="4"/>
      <dgm:spPr/>
    </dgm:pt>
    <dgm:pt modelId="{0B4A5EA0-F7DB-4FF9-A2A1-93DB797B3AE5}" type="pres">
      <dgm:prSet presAssocID="{65EFFA56-B577-47A2-B357-AB42B50CA7F7}" presName="connTx" presStyleLbl="parChTrans1D3" presStyleIdx="2" presStyleCnt="4"/>
      <dgm:spPr/>
    </dgm:pt>
    <dgm:pt modelId="{81D0336F-4921-4DA8-9555-F8152A54C8BD}" type="pres">
      <dgm:prSet presAssocID="{60193D29-0B26-46EF-A92F-EB6E1E44B16E}" presName="root2" presStyleCnt="0"/>
      <dgm:spPr/>
    </dgm:pt>
    <dgm:pt modelId="{6E6DB559-6900-4EE1-B81C-FA4826C4D92B}" type="pres">
      <dgm:prSet presAssocID="{60193D29-0B26-46EF-A92F-EB6E1E44B16E}" presName="LevelTwoTextNode" presStyleLbl="node3" presStyleIdx="2" presStyleCnt="4">
        <dgm:presLayoutVars>
          <dgm:chPref val="3"/>
        </dgm:presLayoutVars>
      </dgm:prSet>
      <dgm:spPr/>
    </dgm:pt>
    <dgm:pt modelId="{B8D667A3-4D84-4A11-AB49-BD02236232D9}" type="pres">
      <dgm:prSet presAssocID="{60193D29-0B26-46EF-A92F-EB6E1E44B16E}" presName="level3hierChild" presStyleCnt="0"/>
      <dgm:spPr/>
    </dgm:pt>
    <dgm:pt modelId="{B210BF35-037D-4FFD-9D52-D955C1D27FA3}" type="pres">
      <dgm:prSet presAssocID="{F46A73B8-A880-4369-8F02-3A8A69A50668}" presName="conn2-1" presStyleLbl="parChTrans1D3" presStyleIdx="3" presStyleCnt="4"/>
      <dgm:spPr/>
    </dgm:pt>
    <dgm:pt modelId="{A0EAC60D-7DE4-44D2-8BF8-28984FC048BE}" type="pres">
      <dgm:prSet presAssocID="{F46A73B8-A880-4369-8F02-3A8A69A50668}" presName="connTx" presStyleLbl="parChTrans1D3" presStyleIdx="3" presStyleCnt="4"/>
      <dgm:spPr/>
    </dgm:pt>
    <dgm:pt modelId="{E52B48EE-3E65-42E3-A1BB-A0AA36068576}" type="pres">
      <dgm:prSet presAssocID="{EAA0C197-E598-4568-A7EE-EF27233E9714}" presName="root2" presStyleCnt="0"/>
      <dgm:spPr/>
    </dgm:pt>
    <dgm:pt modelId="{8808E72F-54DD-4B36-9482-5FFFE361CEEF}" type="pres">
      <dgm:prSet presAssocID="{EAA0C197-E598-4568-A7EE-EF27233E9714}" presName="LevelTwoTextNode" presStyleLbl="node3" presStyleIdx="3" presStyleCnt="4">
        <dgm:presLayoutVars>
          <dgm:chPref val="3"/>
        </dgm:presLayoutVars>
      </dgm:prSet>
      <dgm:spPr/>
    </dgm:pt>
    <dgm:pt modelId="{31F95693-62A5-4800-B915-9E53BC41E805}" type="pres">
      <dgm:prSet presAssocID="{EAA0C197-E598-4568-A7EE-EF27233E9714}" presName="level3hierChild" presStyleCnt="0"/>
      <dgm:spPr/>
    </dgm:pt>
  </dgm:ptLst>
  <dgm:cxnLst>
    <dgm:cxn modelId="{77DCED03-2C63-4D81-A087-8808AF6102EE}" srcId="{33DB1D0D-6232-4A29-B620-F8DC67820BEE}" destId="{60193D29-0B26-46EF-A92F-EB6E1E44B16E}" srcOrd="0" destOrd="0" parTransId="{65EFFA56-B577-47A2-B357-AB42B50CA7F7}" sibTransId="{AB1BB519-467F-4650-956C-6385EE985FEB}"/>
    <dgm:cxn modelId="{06C17209-E928-4420-87D5-F5EC73414C8A}" type="presOf" srcId="{F46A73B8-A880-4369-8F02-3A8A69A50668}" destId="{B210BF35-037D-4FFD-9D52-D955C1D27FA3}" srcOrd="0" destOrd="0" presId="urn:microsoft.com/office/officeart/2005/8/layout/hierarchy2"/>
    <dgm:cxn modelId="{F9E3E909-C4FD-46B0-A48E-8403CD26C11D}" type="presOf" srcId="{F46A73B8-A880-4369-8F02-3A8A69A50668}" destId="{A0EAC60D-7DE4-44D2-8BF8-28984FC048BE}" srcOrd="1" destOrd="0" presId="urn:microsoft.com/office/officeart/2005/8/layout/hierarchy2"/>
    <dgm:cxn modelId="{72480A20-BEAA-45E0-8F9B-8E9B4EC0376A}" srcId="{F4FC1AEE-7F3B-4731-93B9-E1335331FBD7}" destId="{4C02B5C9-DD76-431E-9D78-FA3635CCD417}" srcOrd="1" destOrd="0" parTransId="{CB277533-40DC-4134-82B1-DE65BDD4E5E9}" sibTransId="{C3F6F0EF-6D54-48AC-8761-C4D01283E63C}"/>
    <dgm:cxn modelId="{33C8F12E-3FB9-43E6-8724-559CC6B1D2C8}" type="presOf" srcId="{4C02B5C9-DD76-431E-9D78-FA3635CCD417}" destId="{923A9D50-26D9-40FE-A6BE-83D2A7699C1F}" srcOrd="0" destOrd="0" presId="urn:microsoft.com/office/officeart/2005/8/layout/hierarchy2"/>
    <dgm:cxn modelId="{B2E3F731-19A7-4D1B-B744-DD651375198A}" type="presOf" srcId="{3C112B9E-7475-42C9-9397-4C446683A621}" destId="{6CE8D464-F438-4C08-836C-A475DC991090}" srcOrd="1" destOrd="0" presId="urn:microsoft.com/office/officeart/2005/8/layout/hierarchy2"/>
    <dgm:cxn modelId="{78D62B61-75AF-4AE5-A09A-9E884A959D9A}" type="presOf" srcId="{DA193929-3780-47F6-AF56-BC5F966018C5}" destId="{9C7B9A9E-2373-41D7-ABDE-4D706DAC6FF0}" srcOrd="0" destOrd="0" presId="urn:microsoft.com/office/officeart/2005/8/layout/hierarchy2"/>
    <dgm:cxn modelId="{437C2F44-F1DA-4D19-9986-2E984CA2038F}" type="presOf" srcId="{65EFFA56-B577-47A2-B357-AB42B50CA7F7}" destId="{0B4A5EA0-F7DB-4FF9-A2A1-93DB797B3AE5}" srcOrd="1" destOrd="0" presId="urn:microsoft.com/office/officeart/2005/8/layout/hierarchy2"/>
    <dgm:cxn modelId="{7F081F4A-A982-4393-A7DF-4BC991065CCD}" type="presOf" srcId="{DA328E0B-1C48-4F5C-BB2E-2D480048365C}" destId="{438442D0-92C4-42DB-B1C8-24054EA61C51}" srcOrd="0" destOrd="0" presId="urn:microsoft.com/office/officeart/2005/8/layout/hierarchy2"/>
    <dgm:cxn modelId="{4F53704A-73FB-427B-94CE-645CC7375842}" type="presOf" srcId="{F82BBC51-AA22-425E-B8F1-3C04CCD0857E}" destId="{CAB96603-DE24-47BB-8172-9AD6D3095022}" srcOrd="1" destOrd="0" presId="urn:microsoft.com/office/officeart/2005/8/layout/hierarchy2"/>
    <dgm:cxn modelId="{7BCDBD6C-B87E-4997-B9FD-5CFA53865952}" type="presOf" srcId="{CB277533-40DC-4134-82B1-DE65BDD4E5E9}" destId="{60A057B6-798C-407B-95F0-E7CD001EE118}" srcOrd="1" destOrd="0" presId="urn:microsoft.com/office/officeart/2005/8/layout/hierarchy2"/>
    <dgm:cxn modelId="{2444A972-54B6-4FE6-A43E-DE39B98D2195}" type="presOf" srcId="{F4FC1AEE-7F3B-4731-93B9-E1335331FBD7}" destId="{FD7F904C-4BBE-48E4-B348-7CA3981AA527}" srcOrd="0" destOrd="0" presId="urn:microsoft.com/office/officeart/2005/8/layout/hierarchy2"/>
    <dgm:cxn modelId="{E6D5AB79-493E-4915-8ADE-A6951BE40D2B}" type="presOf" srcId="{33DB1D0D-6232-4A29-B620-F8DC67820BEE}" destId="{141C3918-B063-4B00-B562-FE6FBC99BC50}" srcOrd="0" destOrd="0" presId="urn:microsoft.com/office/officeart/2005/8/layout/hierarchy2"/>
    <dgm:cxn modelId="{E4DB0D7E-CD63-4AAF-BFB7-F34BE8C8A36D}" type="presOf" srcId="{65EFFA56-B577-47A2-B357-AB42B50CA7F7}" destId="{EFF4F8F9-8577-4A07-B14F-0940850EBA26}" srcOrd="0" destOrd="0" presId="urn:microsoft.com/office/officeart/2005/8/layout/hierarchy2"/>
    <dgm:cxn modelId="{7D922093-1905-4F4A-B569-AB84E38A7A95}" srcId="{DA193929-3780-47F6-AF56-BC5F966018C5}" destId="{F4FC1AEE-7F3B-4731-93B9-E1335331FBD7}" srcOrd="0" destOrd="0" parTransId="{5EF0924C-ABC3-49BF-A3CC-8BCE0128E93F}" sibTransId="{ED41CEE6-3BD5-4C10-9CC3-688ACAC4CBAB}"/>
    <dgm:cxn modelId="{A6C94D9B-D0D5-4F39-91E5-049E4C381BBA}" srcId="{33DB1D0D-6232-4A29-B620-F8DC67820BEE}" destId="{EAA0C197-E598-4568-A7EE-EF27233E9714}" srcOrd="1" destOrd="0" parTransId="{F46A73B8-A880-4369-8F02-3A8A69A50668}" sibTransId="{62B4AD01-E884-4C69-B047-9872749F90F8}"/>
    <dgm:cxn modelId="{AEE4C19C-8479-483C-B1DE-117001A93A48}" type="presOf" srcId="{5EF0924C-ABC3-49BF-A3CC-8BCE0128E93F}" destId="{59DB4695-3115-4A6D-9182-2D2B767B9966}" srcOrd="1" destOrd="0" presId="urn:microsoft.com/office/officeart/2005/8/layout/hierarchy2"/>
    <dgm:cxn modelId="{A67D989E-4C94-49B7-A4B0-BDE6547DC339}" srcId="{DA193929-3780-47F6-AF56-BC5F966018C5}" destId="{33DB1D0D-6232-4A29-B620-F8DC67820BEE}" srcOrd="1" destOrd="0" parTransId="{F82BBC51-AA22-425E-B8F1-3C04CCD0857E}" sibTransId="{F6DF5C86-5841-4C45-9F42-A38982C69722}"/>
    <dgm:cxn modelId="{386C5EB1-1797-44B6-980D-F3D01E38D8A7}" srcId="{F4FC1AEE-7F3B-4731-93B9-E1335331FBD7}" destId="{DA328E0B-1C48-4F5C-BB2E-2D480048365C}" srcOrd="0" destOrd="0" parTransId="{3C112B9E-7475-42C9-9397-4C446683A621}" sibTransId="{2ABAB8D3-6226-4CCF-9BE1-26376FCB22BD}"/>
    <dgm:cxn modelId="{7B918DB8-2ED1-4E43-B992-8B69B36826B8}" type="presOf" srcId="{B1012137-48F4-442F-B8BC-B6354F05DFEC}" destId="{AF70B5B4-8584-4411-99ED-56927EE81EEA}" srcOrd="0" destOrd="0" presId="urn:microsoft.com/office/officeart/2005/8/layout/hierarchy2"/>
    <dgm:cxn modelId="{883780BE-0AB2-41DA-95DC-5EE54EDB7CFA}" type="presOf" srcId="{EAA0C197-E598-4568-A7EE-EF27233E9714}" destId="{8808E72F-54DD-4B36-9482-5FFFE361CEEF}" srcOrd="0" destOrd="0" presId="urn:microsoft.com/office/officeart/2005/8/layout/hierarchy2"/>
    <dgm:cxn modelId="{4D6B6AC7-48AC-4D48-BE88-905A470566AD}" type="presOf" srcId="{3C112B9E-7475-42C9-9397-4C446683A621}" destId="{BBA148DD-CEBC-4FD4-B51F-5A5C5E10CBB0}" srcOrd="0" destOrd="0" presId="urn:microsoft.com/office/officeart/2005/8/layout/hierarchy2"/>
    <dgm:cxn modelId="{E75653CC-0210-4003-AF3B-4B2BB5D81D39}" type="presOf" srcId="{CB277533-40DC-4134-82B1-DE65BDD4E5E9}" destId="{AE4E74C3-AAA5-472A-8CC4-D3051A6294A0}" srcOrd="0" destOrd="0" presId="urn:microsoft.com/office/officeart/2005/8/layout/hierarchy2"/>
    <dgm:cxn modelId="{20D011EA-9591-43BE-88B0-6F0809D3B058}" srcId="{B1012137-48F4-442F-B8BC-B6354F05DFEC}" destId="{DA193929-3780-47F6-AF56-BC5F966018C5}" srcOrd="0" destOrd="0" parTransId="{44171AA9-E099-4113-A666-326B656F45C2}" sibTransId="{9F4CB749-C8E1-4631-ABDD-6F89E8C895C2}"/>
    <dgm:cxn modelId="{1D7737F5-2DE7-4303-80D6-79C4D67CDDF4}" type="presOf" srcId="{5EF0924C-ABC3-49BF-A3CC-8BCE0128E93F}" destId="{02D4DD63-93D2-4BDB-8548-509FCDD08A5A}" srcOrd="0" destOrd="0" presId="urn:microsoft.com/office/officeart/2005/8/layout/hierarchy2"/>
    <dgm:cxn modelId="{A0B320F7-3FBF-4AF1-AE02-2F9F8C9FAC81}" type="presOf" srcId="{F82BBC51-AA22-425E-B8F1-3C04CCD0857E}" destId="{EAB4A6EF-2FA9-4AC6-A570-62ECEB10FA32}" srcOrd="0" destOrd="0" presId="urn:microsoft.com/office/officeart/2005/8/layout/hierarchy2"/>
    <dgm:cxn modelId="{AF95C3F9-ABA6-4B55-A7E7-66057A6220BA}" type="presOf" srcId="{60193D29-0B26-46EF-A92F-EB6E1E44B16E}" destId="{6E6DB559-6900-4EE1-B81C-FA4826C4D92B}" srcOrd="0" destOrd="0" presId="urn:microsoft.com/office/officeart/2005/8/layout/hierarchy2"/>
    <dgm:cxn modelId="{344E1B94-AF1C-4A73-B837-5376D22E66F7}" type="presParOf" srcId="{AF70B5B4-8584-4411-99ED-56927EE81EEA}" destId="{854732BB-5948-4BA4-8655-6EF01C8C3B9A}" srcOrd="0" destOrd="0" presId="urn:microsoft.com/office/officeart/2005/8/layout/hierarchy2"/>
    <dgm:cxn modelId="{DE7AB83A-16FB-4F8A-B6BE-F8721998E93A}" type="presParOf" srcId="{854732BB-5948-4BA4-8655-6EF01C8C3B9A}" destId="{9C7B9A9E-2373-41D7-ABDE-4D706DAC6FF0}" srcOrd="0" destOrd="0" presId="urn:microsoft.com/office/officeart/2005/8/layout/hierarchy2"/>
    <dgm:cxn modelId="{360ECFF2-03D2-4171-8C81-BB68E1BD373E}" type="presParOf" srcId="{854732BB-5948-4BA4-8655-6EF01C8C3B9A}" destId="{116E199D-7C53-4C86-81E9-3BCA92956C03}" srcOrd="1" destOrd="0" presId="urn:microsoft.com/office/officeart/2005/8/layout/hierarchy2"/>
    <dgm:cxn modelId="{F3D14A95-4220-4A12-B61E-432D05414402}" type="presParOf" srcId="{116E199D-7C53-4C86-81E9-3BCA92956C03}" destId="{02D4DD63-93D2-4BDB-8548-509FCDD08A5A}" srcOrd="0" destOrd="0" presId="urn:microsoft.com/office/officeart/2005/8/layout/hierarchy2"/>
    <dgm:cxn modelId="{1A8C59C2-FE34-4429-ABDA-206E2C216332}" type="presParOf" srcId="{02D4DD63-93D2-4BDB-8548-509FCDD08A5A}" destId="{59DB4695-3115-4A6D-9182-2D2B767B9966}" srcOrd="0" destOrd="0" presId="urn:microsoft.com/office/officeart/2005/8/layout/hierarchy2"/>
    <dgm:cxn modelId="{34DF8F1D-4CD2-487B-8556-F8519745031F}" type="presParOf" srcId="{116E199D-7C53-4C86-81E9-3BCA92956C03}" destId="{299D6D1A-5518-4A4E-BE18-3E52F93D15CB}" srcOrd="1" destOrd="0" presId="urn:microsoft.com/office/officeart/2005/8/layout/hierarchy2"/>
    <dgm:cxn modelId="{D4DEDA11-1170-4007-9A9D-B599860D35CD}" type="presParOf" srcId="{299D6D1A-5518-4A4E-BE18-3E52F93D15CB}" destId="{FD7F904C-4BBE-48E4-B348-7CA3981AA527}" srcOrd="0" destOrd="0" presId="urn:microsoft.com/office/officeart/2005/8/layout/hierarchy2"/>
    <dgm:cxn modelId="{C22942CF-AC2F-4636-942C-592B8B08F92F}" type="presParOf" srcId="{299D6D1A-5518-4A4E-BE18-3E52F93D15CB}" destId="{BAD6A3BB-45B7-4013-AA46-FBAAC21EA695}" srcOrd="1" destOrd="0" presId="urn:microsoft.com/office/officeart/2005/8/layout/hierarchy2"/>
    <dgm:cxn modelId="{AFB6AA29-0363-4DA2-8E85-B723B9A73480}" type="presParOf" srcId="{BAD6A3BB-45B7-4013-AA46-FBAAC21EA695}" destId="{BBA148DD-CEBC-4FD4-B51F-5A5C5E10CBB0}" srcOrd="0" destOrd="0" presId="urn:microsoft.com/office/officeart/2005/8/layout/hierarchy2"/>
    <dgm:cxn modelId="{DF854A14-C588-4695-9B15-97AA06BC7BF6}" type="presParOf" srcId="{BBA148DD-CEBC-4FD4-B51F-5A5C5E10CBB0}" destId="{6CE8D464-F438-4C08-836C-A475DC991090}" srcOrd="0" destOrd="0" presId="urn:microsoft.com/office/officeart/2005/8/layout/hierarchy2"/>
    <dgm:cxn modelId="{8C089894-6D50-4B50-92B3-E76654EF08A7}" type="presParOf" srcId="{BAD6A3BB-45B7-4013-AA46-FBAAC21EA695}" destId="{45A6205F-E29C-4CD8-9C81-37E88FA1A0D1}" srcOrd="1" destOrd="0" presId="urn:microsoft.com/office/officeart/2005/8/layout/hierarchy2"/>
    <dgm:cxn modelId="{AC8D9E26-B602-4C14-AFC3-3B684A9277AC}" type="presParOf" srcId="{45A6205F-E29C-4CD8-9C81-37E88FA1A0D1}" destId="{438442D0-92C4-42DB-B1C8-24054EA61C51}" srcOrd="0" destOrd="0" presId="urn:microsoft.com/office/officeart/2005/8/layout/hierarchy2"/>
    <dgm:cxn modelId="{C14FC275-B375-430C-B090-B7F4FA758C69}" type="presParOf" srcId="{45A6205F-E29C-4CD8-9C81-37E88FA1A0D1}" destId="{D8C9A467-3BBA-4C11-99E7-7B7EFF54D367}" srcOrd="1" destOrd="0" presId="urn:microsoft.com/office/officeart/2005/8/layout/hierarchy2"/>
    <dgm:cxn modelId="{1D064981-7056-408F-BEAE-B96632494A6E}" type="presParOf" srcId="{BAD6A3BB-45B7-4013-AA46-FBAAC21EA695}" destId="{AE4E74C3-AAA5-472A-8CC4-D3051A6294A0}" srcOrd="2" destOrd="0" presId="urn:microsoft.com/office/officeart/2005/8/layout/hierarchy2"/>
    <dgm:cxn modelId="{D329C20C-FF92-4862-B127-3798A171EB4C}" type="presParOf" srcId="{AE4E74C3-AAA5-472A-8CC4-D3051A6294A0}" destId="{60A057B6-798C-407B-95F0-E7CD001EE118}" srcOrd="0" destOrd="0" presId="urn:microsoft.com/office/officeart/2005/8/layout/hierarchy2"/>
    <dgm:cxn modelId="{D58C3CEF-1F64-42E6-9053-AE86532299EF}" type="presParOf" srcId="{BAD6A3BB-45B7-4013-AA46-FBAAC21EA695}" destId="{1C4F4878-7BA9-42AA-A5A6-3A1CB29191B9}" srcOrd="3" destOrd="0" presId="urn:microsoft.com/office/officeart/2005/8/layout/hierarchy2"/>
    <dgm:cxn modelId="{707369F1-FF2A-4E38-A73B-DF424A8FDD16}" type="presParOf" srcId="{1C4F4878-7BA9-42AA-A5A6-3A1CB29191B9}" destId="{923A9D50-26D9-40FE-A6BE-83D2A7699C1F}" srcOrd="0" destOrd="0" presId="urn:microsoft.com/office/officeart/2005/8/layout/hierarchy2"/>
    <dgm:cxn modelId="{BE1D901C-B63E-490B-B3AD-3FD9CB4F0B4A}" type="presParOf" srcId="{1C4F4878-7BA9-42AA-A5A6-3A1CB29191B9}" destId="{C8DE9692-6189-489E-99AB-816A418CB668}" srcOrd="1" destOrd="0" presId="urn:microsoft.com/office/officeart/2005/8/layout/hierarchy2"/>
    <dgm:cxn modelId="{6D093A33-E621-4C4A-9E12-66E1CED96A34}" type="presParOf" srcId="{116E199D-7C53-4C86-81E9-3BCA92956C03}" destId="{EAB4A6EF-2FA9-4AC6-A570-62ECEB10FA32}" srcOrd="2" destOrd="0" presId="urn:microsoft.com/office/officeart/2005/8/layout/hierarchy2"/>
    <dgm:cxn modelId="{D622579E-B203-4AFB-8F3A-378F601D848D}" type="presParOf" srcId="{EAB4A6EF-2FA9-4AC6-A570-62ECEB10FA32}" destId="{CAB96603-DE24-47BB-8172-9AD6D3095022}" srcOrd="0" destOrd="0" presId="urn:microsoft.com/office/officeart/2005/8/layout/hierarchy2"/>
    <dgm:cxn modelId="{489E7224-CA8A-4852-96A1-DB221324A44C}" type="presParOf" srcId="{116E199D-7C53-4C86-81E9-3BCA92956C03}" destId="{BFEB0E66-45C2-47BF-ABFB-17F0970A0094}" srcOrd="3" destOrd="0" presId="urn:microsoft.com/office/officeart/2005/8/layout/hierarchy2"/>
    <dgm:cxn modelId="{5752AFE4-C4A7-493C-BCA7-178446A96BB6}" type="presParOf" srcId="{BFEB0E66-45C2-47BF-ABFB-17F0970A0094}" destId="{141C3918-B063-4B00-B562-FE6FBC99BC50}" srcOrd="0" destOrd="0" presId="urn:microsoft.com/office/officeart/2005/8/layout/hierarchy2"/>
    <dgm:cxn modelId="{15DF013E-FDA4-4C79-AD69-7BED611DC048}" type="presParOf" srcId="{BFEB0E66-45C2-47BF-ABFB-17F0970A0094}" destId="{9CE47687-73D2-466A-BF0D-C16CC9965A18}" srcOrd="1" destOrd="0" presId="urn:microsoft.com/office/officeart/2005/8/layout/hierarchy2"/>
    <dgm:cxn modelId="{7625A55F-5A6C-40BE-ACCF-24725299D319}" type="presParOf" srcId="{9CE47687-73D2-466A-BF0D-C16CC9965A18}" destId="{EFF4F8F9-8577-4A07-B14F-0940850EBA26}" srcOrd="0" destOrd="0" presId="urn:microsoft.com/office/officeart/2005/8/layout/hierarchy2"/>
    <dgm:cxn modelId="{43898CBC-F73C-4E5F-951C-E71A78A54EF8}" type="presParOf" srcId="{EFF4F8F9-8577-4A07-B14F-0940850EBA26}" destId="{0B4A5EA0-F7DB-4FF9-A2A1-93DB797B3AE5}" srcOrd="0" destOrd="0" presId="urn:microsoft.com/office/officeart/2005/8/layout/hierarchy2"/>
    <dgm:cxn modelId="{B9EA5652-87DC-4F09-B3C6-620A6DA99B2F}" type="presParOf" srcId="{9CE47687-73D2-466A-BF0D-C16CC9965A18}" destId="{81D0336F-4921-4DA8-9555-F8152A54C8BD}" srcOrd="1" destOrd="0" presId="urn:microsoft.com/office/officeart/2005/8/layout/hierarchy2"/>
    <dgm:cxn modelId="{0CEBD674-8C56-430B-B415-6E930E438426}" type="presParOf" srcId="{81D0336F-4921-4DA8-9555-F8152A54C8BD}" destId="{6E6DB559-6900-4EE1-B81C-FA4826C4D92B}" srcOrd="0" destOrd="0" presId="urn:microsoft.com/office/officeart/2005/8/layout/hierarchy2"/>
    <dgm:cxn modelId="{10E5E0CC-2BAA-4654-B303-5FC3D5B1AFDD}" type="presParOf" srcId="{81D0336F-4921-4DA8-9555-F8152A54C8BD}" destId="{B8D667A3-4D84-4A11-AB49-BD02236232D9}" srcOrd="1" destOrd="0" presId="urn:microsoft.com/office/officeart/2005/8/layout/hierarchy2"/>
    <dgm:cxn modelId="{70E24B74-AAB3-466A-B06E-FBC64931BB71}" type="presParOf" srcId="{9CE47687-73D2-466A-BF0D-C16CC9965A18}" destId="{B210BF35-037D-4FFD-9D52-D955C1D27FA3}" srcOrd="2" destOrd="0" presId="urn:microsoft.com/office/officeart/2005/8/layout/hierarchy2"/>
    <dgm:cxn modelId="{EABC2533-99FA-4329-9767-48E65F3C44A6}" type="presParOf" srcId="{B210BF35-037D-4FFD-9D52-D955C1D27FA3}" destId="{A0EAC60D-7DE4-44D2-8BF8-28984FC048BE}" srcOrd="0" destOrd="0" presId="urn:microsoft.com/office/officeart/2005/8/layout/hierarchy2"/>
    <dgm:cxn modelId="{263FE9C9-E1E5-4225-9656-3EA1A344C5BB}" type="presParOf" srcId="{9CE47687-73D2-466A-BF0D-C16CC9965A18}" destId="{E52B48EE-3E65-42E3-A1BB-A0AA36068576}" srcOrd="3" destOrd="0" presId="urn:microsoft.com/office/officeart/2005/8/layout/hierarchy2"/>
    <dgm:cxn modelId="{5BF18B1B-C853-44A3-9B0C-559707F78C0F}" type="presParOf" srcId="{E52B48EE-3E65-42E3-A1BB-A0AA36068576}" destId="{8808E72F-54DD-4B36-9482-5FFFE361CEEF}" srcOrd="0" destOrd="0" presId="urn:microsoft.com/office/officeart/2005/8/layout/hierarchy2"/>
    <dgm:cxn modelId="{74759874-BA4B-4F04-BFD1-70539F40B4C0}" type="presParOf" srcId="{E52B48EE-3E65-42E3-A1BB-A0AA36068576}" destId="{31F95693-62A5-4800-B915-9E53BC41E80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012137-48F4-442F-B8BC-B6354F05DFE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193929-3780-47F6-AF56-BC5F966018C5}">
      <dgm:prSet phldrT="[Text]"/>
      <dgm:spPr>
        <a:solidFill>
          <a:srgbClr val="001970"/>
        </a:solidFill>
        <a:ln w="38100">
          <a:solidFill>
            <a:srgbClr val="FFD100"/>
          </a:solidFill>
        </a:ln>
      </dgm:spPr>
      <dgm:t>
        <a:bodyPr/>
        <a:lstStyle/>
        <a:p>
          <a:r>
            <a:rPr lang="en-US" b="1" u="sng" dirty="0"/>
            <a:t>Programs</a:t>
          </a:r>
        </a:p>
      </dgm:t>
    </dgm:pt>
    <dgm:pt modelId="{44171AA9-E099-4113-A666-326B656F45C2}" type="parTrans" cxnId="{20D011EA-9591-43BE-88B0-6F0809D3B058}">
      <dgm:prSet/>
      <dgm:spPr/>
      <dgm:t>
        <a:bodyPr/>
        <a:lstStyle/>
        <a:p>
          <a:endParaRPr lang="en-US"/>
        </a:p>
      </dgm:t>
    </dgm:pt>
    <dgm:pt modelId="{9F4CB749-C8E1-4631-ABDD-6F89E8C895C2}" type="sibTrans" cxnId="{20D011EA-9591-43BE-88B0-6F0809D3B058}">
      <dgm:prSet/>
      <dgm:spPr/>
      <dgm:t>
        <a:bodyPr/>
        <a:lstStyle/>
        <a:p>
          <a:endParaRPr lang="en-US"/>
        </a:p>
      </dgm:t>
    </dgm:pt>
    <dgm:pt modelId="{F4FC1AEE-7F3B-4731-93B9-E1335331FBD7}">
      <dgm:prSet phldrT="[Text]"/>
      <dgm:spPr>
        <a:solidFill>
          <a:srgbClr val="0023A2"/>
        </a:solidFill>
      </dgm:spPr>
      <dgm:t>
        <a:bodyPr/>
        <a:lstStyle/>
        <a:p>
          <a:r>
            <a:rPr lang="en-US" dirty="0"/>
            <a:t>Homelessness</a:t>
          </a:r>
        </a:p>
      </dgm:t>
    </dgm:pt>
    <dgm:pt modelId="{5EF0924C-ABC3-49BF-A3CC-8BCE0128E93F}" type="parTrans" cxnId="{7D922093-1905-4F4A-B569-AB84E38A7A95}">
      <dgm:prSet/>
      <dgm:spPr/>
      <dgm:t>
        <a:bodyPr/>
        <a:lstStyle/>
        <a:p>
          <a:endParaRPr lang="en-US"/>
        </a:p>
      </dgm:t>
    </dgm:pt>
    <dgm:pt modelId="{ED41CEE6-3BD5-4C10-9CC3-688ACAC4CBAB}" type="sibTrans" cxnId="{7D922093-1905-4F4A-B569-AB84E38A7A95}">
      <dgm:prSet/>
      <dgm:spPr/>
      <dgm:t>
        <a:bodyPr/>
        <a:lstStyle/>
        <a:p>
          <a:endParaRPr lang="en-US"/>
        </a:p>
      </dgm:t>
    </dgm:pt>
    <dgm:pt modelId="{DA328E0B-1C48-4F5C-BB2E-2D480048365C}">
      <dgm:prSet phldrT="[Text]"/>
      <dgm:spPr>
        <a:solidFill>
          <a:srgbClr val="0030DE"/>
        </a:solidFill>
      </dgm:spPr>
      <dgm:t>
        <a:bodyPr/>
        <a:lstStyle/>
        <a:p>
          <a:r>
            <a:rPr lang="en-US" dirty="0"/>
            <a:t>Shelters</a:t>
          </a:r>
        </a:p>
      </dgm:t>
    </dgm:pt>
    <dgm:pt modelId="{3C112B9E-7475-42C9-9397-4C446683A621}" type="parTrans" cxnId="{386C5EB1-1797-44B6-980D-F3D01E38D8A7}">
      <dgm:prSet/>
      <dgm:spPr/>
      <dgm:t>
        <a:bodyPr/>
        <a:lstStyle/>
        <a:p>
          <a:endParaRPr lang="en-US"/>
        </a:p>
      </dgm:t>
    </dgm:pt>
    <dgm:pt modelId="{2ABAB8D3-6226-4CCF-9BE1-26376FCB22BD}" type="sibTrans" cxnId="{386C5EB1-1797-44B6-980D-F3D01E38D8A7}">
      <dgm:prSet/>
      <dgm:spPr/>
      <dgm:t>
        <a:bodyPr/>
        <a:lstStyle/>
        <a:p>
          <a:endParaRPr lang="en-US"/>
        </a:p>
      </dgm:t>
    </dgm:pt>
    <dgm:pt modelId="{4C02B5C9-DD76-431E-9D78-FA3635CCD417}">
      <dgm:prSet phldrT="[Text]"/>
      <dgm:spPr>
        <a:solidFill>
          <a:srgbClr val="0030DE"/>
        </a:solidFill>
      </dgm:spPr>
      <dgm:t>
        <a:bodyPr/>
        <a:lstStyle/>
        <a:p>
          <a:r>
            <a:rPr lang="en-US" dirty="0"/>
            <a:t>Prevention</a:t>
          </a:r>
        </a:p>
      </dgm:t>
    </dgm:pt>
    <dgm:pt modelId="{CB277533-40DC-4134-82B1-DE65BDD4E5E9}" type="parTrans" cxnId="{72480A20-BEAA-45E0-8F9B-8E9B4EC0376A}">
      <dgm:prSet/>
      <dgm:spPr/>
      <dgm:t>
        <a:bodyPr/>
        <a:lstStyle/>
        <a:p>
          <a:endParaRPr lang="en-US"/>
        </a:p>
      </dgm:t>
    </dgm:pt>
    <dgm:pt modelId="{C3F6F0EF-6D54-48AC-8761-C4D01283E63C}" type="sibTrans" cxnId="{72480A20-BEAA-45E0-8F9B-8E9B4EC0376A}">
      <dgm:prSet/>
      <dgm:spPr/>
      <dgm:t>
        <a:bodyPr/>
        <a:lstStyle/>
        <a:p>
          <a:endParaRPr lang="en-US"/>
        </a:p>
      </dgm:t>
    </dgm:pt>
    <dgm:pt modelId="{33DB1D0D-6232-4A29-B620-F8DC67820BEE}">
      <dgm:prSet phldrT="[Text]"/>
      <dgm:spPr>
        <a:solidFill>
          <a:srgbClr val="0023A2"/>
        </a:solidFill>
      </dgm:spPr>
      <dgm:t>
        <a:bodyPr/>
        <a:lstStyle/>
        <a:p>
          <a:r>
            <a:rPr lang="en-US" dirty="0"/>
            <a:t>Revolving Loan Funds</a:t>
          </a:r>
        </a:p>
      </dgm:t>
    </dgm:pt>
    <dgm:pt modelId="{F82BBC51-AA22-425E-B8F1-3C04CCD0857E}" type="parTrans" cxnId="{A67D989E-4C94-49B7-A4B0-BDE6547DC339}">
      <dgm:prSet/>
      <dgm:spPr/>
      <dgm:t>
        <a:bodyPr/>
        <a:lstStyle/>
        <a:p>
          <a:endParaRPr lang="en-US"/>
        </a:p>
      </dgm:t>
    </dgm:pt>
    <dgm:pt modelId="{F6DF5C86-5841-4C45-9F42-A38982C69722}" type="sibTrans" cxnId="{A67D989E-4C94-49B7-A4B0-BDE6547DC339}">
      <dgm:prSet/>
      <dgm:spPr/>
      <dgm:t>
        <a:bodyPr/>
        <a:lstStyle/>
        <a:p>
          <a:endParaRPr lang="en-US"/>
        </a:p>
      </dgm:t>
    </dgm:pt>
    <dgm:pt modelId="{60193D29-0B26-46EF-A92F-EB6E1E44B16E}">
      <dgm:prSet phldrT="[Text]"/>
      <dgm:spPr>
        <a:solidFill>
          <a:srgbClr val="0030DE"/>
        </a:solidFill>
      </dgm:spPr>
      <dgm:t>
        <a:bodyPr/>
        <a:lstStyle/>
        <a:p>
          <a:r>
            <a:rPr lang="en-US" dirty="0"/>
            <a:t>Down Payment Assistance</a:t>
          </a:r>
        </a:p>
      </dgm:t>
    </dgm:pt>
    <dgm:pt modelId="{65EFFA56-B577-47A2-B357-AB42B50CA7F7}" type="parTrans" cxnId="{77DCED03-2C63-4D81-A087-8808AF6102EE}">
      <dgm:prSet/>
      <dgm:spPr/>
      <dgm:t>
        <a:bodyPr/>
        <a:lstStyle/>
        <a:p>
          <a:endParaRPr lang="en-US"/>
        </a:p>
      </dgm:t>
    </dgm:pt>
    <dgm:pt modelId="{AB1BB519-467F-4650-956C-6385EE985FEB}" type="sibTrans" cxnId="{77DCED03-2C63-4D81-A087-8808AF6102EE}">
      <dgm:prSet/>
      <dgm:spPr/>
      <dgm:t>
        <a:bodyPr/>
        <a:lstStyle/>
        <a:p>
          <a:endParaRPr lang="en-US"/>
        </a:p>
      </dgm:t>
    </dgm:pt>
    <dgm:pt modelId="{EAA0C197-E598-4568-A7EE-EF27233E9714}">
      <dgm:prSet phldrT="[Text]"/>
      <dgm:spPr>
        <a:solidFill>
          <a:srgbClr val="0030DE"/>
        </a:solidFill>
      </dgm:spPr>
      <dgm:t>
        <a:bodyPr/>
        <a:lstStyle/>
        <a:p>
          <a:r>
            <a:rPr lang="en-US" dirty="0"/>
            <a:t>Single Family Owner Occupied Rehab</a:t>
          </a:r>
        </a:p>
      </dgm:t>
    </dgm:pt>
    <dgm:pt modelId="{F46A73B8-A880-4369-8F02-3A8A69A50668}" type="parTrans" cxnId="{A6C94D9B-D0D5-4F39-91E5-049E4C381BBA}">
      <dgm:prSet/>
      <dgm:spPr/>
      <dgm:t>
        <a:bodyPr/>
        <a:lstStyle/>
        <a:p>
          <a:endParaRPr lang="en-US"/>
        </a:p>
      </dgm:t>
    </dgm:pt>
    <dgm:pt modelId="{62B4AD01-E884-4C69-B047-9872749F90F8}" type="sibTrans" cxnId="{A6C94D9B-D0D5-4F39-91E5-049E4C381BBA}">
      <dgm:prSet/>
      <dgm:spPr/>
      <dgm:t>
        <a:bodyPr/>
        <a:lstStyle/>
        <a:p>
          <a:endParaRPr lang="en-US"/>
        </a:p>
      </dgm:t>
    </dgm:pt>
    <dgm:pt modelId="{9FE6142D-CE69-480F-A856-600314493365}">
      <dgm:prSet phldrT="[Text]"/>
      <dgm:spPr>
        <a:solidFill>
          <a:srgbClr val="0023A2"/>
        </a:solidFill>
      </dgm:spPr>
      <dgm:t>
        <a:bodyPr/>
        <a:lstStyle/>
        <a:p>
          <a:r>
            <a:rPr lang="en-US" dirty="0"/>
            <a:t>Technical Assistance</a:t>
          </a:r>
        </a:p>
      </dgm:t>
    </dgm:pt>
    <dgm:pt modelId="{9E5B3E22-B93F-45E1-AC05-C2E59D91870A}" type="parTrans" cxnId="{FEF8B35E-80A0-4D03-AED1-74BF66886F40}">
      <dgm:prSet/>
      <dgm:spPr/>
      <dgm:t>
        <a:bodyPr/>
        <a:lstStyle/>
        <a:p>
          <a:endParaRPr lang="en-US"/>
        </a:p>
      </dgm:t>
    </dgm:pt>
    <dgm:pt modelId="{70EECFF0-AE04-4279-BB69-4A4A93181E98}" type="sibTrans" cxnId="{FEF8B35E-80A0-4D03-AED1-74BF66886F40}">
      <dgm:prSet/>
      <dgm:spPr/>
      <dgm:t>
        <a:bodyPr/>
        <a:lstStyle/>
        <a:p>
          <a:endParaRPr lang="en-US"/>
        </a:p>
      </dgm:t>
    </dgm:pt>
    <dgm:pt modelId="{77964BD1-171B-409C-B42E-CF7EDE932AFD}">
      <dgm:prSet phldrT="[Text]"/>
      <dgm:spPr>
        <a:solidFill>
          <a:srgbClr val="0030DE"/>
        </a:solidFill>
      </dgm:spPr>
      <dgm:t>
        <a:bodyPr/>
        <a:lstStyle/>
        <a:p>
          <a:r>
            <a:rPr lang="en-US" dirty="0"/>
            <a:t>Services</a:t>
          </a:r>
        </a:p>
      </dgm:t>
    </dgm:pt>
    <dgm:pt modelId="{903CC469-24F6-46F7-89F4-4725BE76204B}" type="parTrans" cxnId="{0EA17EDE-69EC-4EE7-BC37-0850BC153866}">
      <dgm:prSet/>
      <dgm:spPr/>
      <dgm:t>
        <a:bodyPr/>
        <a:lstStyle/>
        <a:p>
          <a:endParaRPr lang="en-US"/>
        </a:p>
      </dgm:t>
    </dgm:pt>
    <dgm:pt modelId="{A21EF5DF-687B-47D4-90E9-E440D7F96F83}" type="sibTrans" cxnId="{0EA17EDE-69EC-4EE7-BC37-0850BC153866}">
      <dgm:prSet/>
      <dgm:spPr/>
      <dgm:t>
        <a:bodyPr/>
        <a:lstStyle/>
        <a:p>
          <a:endParaRPr lang="en-US"/>
        </a:p>
      </dgm:t>
    </dgm:pt>
    <dgm:pt modelId="{AF70B5B4-8584-4411-99ED-56927EE81EEA}" type="pres">
      <dgm:prSet presAssocID="{B1012137-48F4-442F-B8BC-B6354F05DFEC}" presName="diagram" presStyleCnt="0">
        <dgm:presLayoutVars>
          <dgm:chPref val="1"/>
          <dgm:dir/>
          <dgm:animOne val="branch"/>
          <dgm:animLvl val="lvl"/>
          <dgm:resizeHandles val="exact"/>
        </dgm:presLayoutVars>
      </dgm:prSet>
      <dgm:spPr/>
    </dgm:pt>
    <dgm:pt modelId="{854732BB-5948-4BA4-8655-6EF01C8C3B9A}" type="pres">
      <dgm:prSet presAssocID="{DA193929-3780-47F6-AF56-BC5F966018C5}" presName="root1" presStyleCnt="0"/>
      <dgm:spPr/>
    </dgm:pt>
    <dgm:pt modelId="{9C7B9A9E-2373-41D7-ABDE-4D706DAC6FF0}" type="pres">
      <dgm:prSet presAssocID="{DA193929-3780-47F6-AF56-BC5F966018C5}" presName="LevelOneTextNode" presStyleLbl="node0" presStyleIdx="0" presStyleCnt="1">
        <dgm:presLayoutVars>
          <dgm:chPref val="3"/>
        </dgm:presLayoutVars>
      </dgm:prSet>
      <dgm:spPr/>
    </dgm:pt>
    <dgm:pt modelId="{116E199D-7C53-4C86-81E9-3BCA92956C03}" type="pres">
      <dgm:prSet presAssocID="{DA193929-3780-47F6-AF56-BC5F966018C5}" presName="level2hierChild" presStyleCnt="0"/>
      <dgm:spPr/>
    </dgm:pt>
    <dgm:pt modelId="{02D4DD63-93D2-4BDB-8548-509FCDD08A5A}" type="pres">
      <dgm:prSet presAssocID="{5EF0924C-ABC3-49BF-A3CC-8BCE0128E93F}" presName="conn2-1" presStyleLbl="parChTrans1D2" presStyleIdx="0" presStyleCnt="3"/>
      <dgm:spPr/>
    </dgm:pt>
    <dgm:pt modelId="{59DB4695-3115-4A6D-9182-2D2B767B9966}" type="pres">
      <dgm:prSet presAssocID="{5EF0924C-ABC3-49BF-A3CC-8BCE0128E93F}" presName="connTx" presStyleLbl="parChTrans1D2" presStyleIdx="0" presStyleCnt="3"/>
      <dgm:spPr/>
    </dgm:pt>
    <dgm:pt modelId="{299D6D1A-5518-4A4E-BE18-3E52F93D15CB}" type="pres">
      <dgm:prSet presAssocID="{F4FC1AEE-7F3B-4731-93B9-E1335331FBD7}" presName="root2" presStyleCnt="0"/>
      <dgm:spPr/>
    </dgm:pt>
    <dgm:pt modelId="{FD7F904C-4BBE-48E4-B348-7CA3981AA527}" type="pres">
      <dgm:prSet presAssocID="{F4FC1AEE-7F3B-4731-93B9-E1335331FBD7}" presName="LevelTwoTextNode" presStyleLbl="node2" presStyleIdx="0" presStyleCnt="3">
        <dgm:presLayoutVars>
          <dgm:chPref val="3"/>
        </dgm:presLayoutVars>
      </dgm:prSet>
      <dgm:spPr/>
    </dgm:pt>
    <dgm:pt modelId="{BAD6A3BB-45B7-4013-AA46-FBAAC21EA695}" type="pres">
      <dgm:prSet presAssocID="{F4FC1AEE-7F3B-4731-93B9-E1335331FBD7}" presName="level3hierChild" presStyleCnt="0"/>
      <dgm:spPr/>
    </dgm:pt>
    <dgm:pt modelId="{BBA148DD-CEBC-4FD4-B51F-5A5C5E10CBB0}" type="pres">
      <dgm:prSet presAssocID="{3C112B9E-7475-42C9-9397-4C446683A621}" presName="conn2-1" presStyleLbl="parChTrans1D3" presStyleIdx="0" presStyleCnt="5"/>
      <dgm:spPr/>
    </dgm:pt>
    <dgm:pt modelId="{6CE8D464-F438-4C08-836C-A475DC991090}" type="pres">
      <dgm:prSet presAssocID="{3C112B9E-7475-42C9-9397-4C446683A621}" presName="connTx" presStyleLbl="parChTrans1D3" presStyleIdx="0" presStyleCnt="5"/>
      <dgm:spPr/>
    </dgm:pt>
    <dgm:pt modelId="{45A6205F-E29C-4CD8-9C81-37E88FA1A0D1}" type="pres">
      <dgm:prSet presAssocID="{DA328E0B-1C48-4F5C-BB2E-2D480048365C}" presName="root2" presStyleCnt="0"/>
      <dgm:spPr/>
    </dgm:pt>
    <dgm:pt modelId="{438442D0-92C4-42DB-B1C8-24054EA61C51}" type="pres">
      <dgm:prSet presAssocID="{DA328E0B-1C48-4F5C-BB2E-2D480048365C}" presName="LevelTwoTextNode" presStyleLbl="node3" presStyleIdx="0" presStyleCnt="5">
        <dgm:presLayoutVars>
          <dgm:chPref val="3"/>
        </dgm:presLayoutVars>
      </dgm:prSet>
      <dgm:spPr/>
    </dgm:pt>
    <dgm:pt modelId="{D8C9A467-3BBA-4C11-99E7-7B7EFF54D367}" type="pres">
      <dgm:prSet presAssocID="{DA328E0B-1C48-4F5C-BB2E-2D480048365C}" presName="level3hierChild" presStyleCnt="0"/>
      <dgm:spPr/>
    </dgm:pt>
    <dgm:pt modelId="{AE4E74C3-AAA5-472A-8CC4-D3051A6294A0}" type="pres">
      <dgm:prSet presAssocID="{CB277533-40DC-4134-82B1-DE65BDD4E5E9}" presName="conn2-1" presStyleLbl="parChTrans1D3" presStyleIdx="1" presStyleCnt="5"/>
      <dgm:spPr/>
    </dgm:pt>
    <dgm:pt modelId="{60A057B6-798C-407B-95F0-E7CD001EE118}" type="pres">
      <dgm:prSet presAssocID="{CB277533-40DC-4134-82B1-DE65BDD4E5E9}" presName="connTx" presStyleLbl="parChTrans1D3" presStyleIdx="1" presStyleCnt="5"/>
      <dgm:spPr/>
    </dgm:pt>
    <dgm:pt modelId="{1C4F4878-7BA9-42AA-A5A6-3A1CB29191B9}" type="pres">
      <dgm:prSet presAssocID="{4C02B5C9-DD76-431E-9D78-FA3635CCD417}" presName="root2" presStyleCnt="0"/>
      <dgm:spPr/>
    </dgm:pt>
    <dgm:pt modelId="{923A9D50-26D9-40FE-A6BE-83D2A7699C1F}" type="pres">
      <dgm:prSet presAssocID="{4C02B5C9-DD76-431E-9D78-FA3635CCD417}" presName="LevelTwoTextNode" presStyleLbl="node3" presStyleIdx="1" presStyleCnt="5">
        <dgm:presLayoutVars>
          <dgm:chPref val="3"/>
        </dgm:presLayoutVars>
      </dgm:prSet>
      <dgm:spPr/>
    </dgm:pt>
    <dgm:pt modelId="{C8DE9692-6189-489E-99AB-816A418CB668}" type="pres">
      <dgm:prSet presAssocID="{4C02B5C9-DD76-431E-9D78-FA3635CCD417}" presName="level3hierChild" presStyleCnt="0"/>
      <dgm:spPr/>
    </dgm:pt>
    <dgm:pt modelId="{EFECD6AE-5276-4194-9CEE-E52EFE313679}" type="pres">
      <dgm:prSet presAssocID="{903CC469-24F6-46F7-89F4-4725BE76204B}" presName="conn2-1" presStyleLbl="parChTrans1D3" presStyleIdx="2" presStyleCnt="5"/>
      <dgm:spPr/>
    </dgm:pt>
    <dgm:pt modelId="{A4BD00BE-11C5-4AE2-93E9-6A167D1556D1}" type="pres">
      <dgm:prSet presAssocID="{903CC469-24F6-46F7-89F4-4725BE76204B}" presName="connTx" presStyleLbl="parChTrans1D3" presStyleIdx="2" presStyleCnt="5"/>
      <dgm:spPr/>
    </dgm:pt>
    <dgm:pt modelId="{435F01BD-D1BB-4E2F-AF0A-B61FD8E7D55E}" type="pres">
      <dgm:prSet presAssocID="{77964BD1-171B-409C-B42E-CF7EDE932AFD}" presName="root2" presStyleCnt="0"/>
      <dgm:spPr/>
    </dgm:pt>
    <dgm:pt modelId="{ECE1C470-BD38-43DA-B164-1557C041F713}" type="pres">
      <dgm:prSet presAssocID="{77964BD1-171B-409C-B42E-CF7EDE932AFD}" presName="LevelTwoTextNode" presStyleLbl="node3" presStyleIdx="2" presStyleCnt="5">
        <dgm:presLayoutVars>
          <dgm:chPref val="3"/>
        </dgm:presLayoutVars>
      </dgm:prSet>
      <dgm:spPr/>
    </dgm:pt>
    <dgm:pt modelId="{32AFDA64-6C43-45FE-A284-B4FDA459C306}" type="pres">
      <dgm:prSet presAssocID="{77964BD1-171B-409C-B42E-CF7EDE932AFD}" presName="level3hierChild" presStyleCnt="0"/>
      <dgm:spPr/>
    </dgm:pt>
    <dgm:pt modelId="{EAB4A6EF-2FA9-4AC6-A570-62ECEB10FA32}" type="pres">
      <dgm:prSet presAssocID="{F82BBC51-AA22-425E-B8F1-3C04CCD0857E}" presName="conn2-1" presStyleLbl="parChTrans1D2" presStyleIdx="1" presStyleCnt="3"/>
      <dgm:spPr/>
    </dgm:pt>
    <dgm:pt modelId="{CAB96603-DE24-47BB-8172-9AD6D3095022}" type="pres">
      <dgm:prSet presAssocID="{F82BBC51-AA22-425E-B8F1-3C04CCD0857E}" presName="connTx" presStyleLbl="parChTrans1D2" presStyleIdx="1" presStyleCnt="3"/>
      <dgm:spPr/>
    </dgm:pt>
    <dgm:pt modelId="{BFEB0E66-45C2-47BF-ABFB-17F0970A0094}" type="pres">
      <dgm:prSet presAssocID="{33DB1D0D-6232-4A29-B620-F8DC67820BEE}" presName="root2" presStyleCnt="0"/>
      <dgm:spPr/>
    </dgm:pt>
    <dgm:pt modelId="{141C3918-B063-4B00-B562-FE6FBC99BC50}" type="pres">
      <dgm:prSet presAssocID="{33DB1D0D-6232-4A29-B620-F8DC67820BEE}" presName="LevelTwoTextNode" presStyleLbl="node2" presStyleIdx="1" presStyleCnt="3">
        <dgm:presLayoutVars>
          <dgm:chPref val="3"/>
        </dgm:presLayoutVars>
      </dgm:prSet>
      <dgm:spPr/>
    </dgm:pt>
    <dgm:pt modelId="{9CE47687-73D2-466A-BF0D-C16CC9965A18}" type="pres">
      <dgm:prSet presAssocID="{33DB1D0D-6232-4A29-B620-F8DC67820BEE}" presName="level3hierChild" presStyleCnt="0"/>
      <dgm:spPr/>
    </dgm:pt>
    <dgm:pt modelId="{EFF4F8F9-8577-4A07-B14F-0940850EBA26}" type="pres">
      <dgm:prSet presAssocID="{65EFFA56-B577-47A2-B357-AB42B50CA7F7}" presName="conn2-1" presStyleLbl="parChTrans1D3" presStyleIdx="3" presStyleCnt="5"/>
      <dgm:spPr/>
    </dgm:pt>
    <dgm:pt modelId="{0B4A5EA0-F7DB-4FF9-A2A1-93DB797B3AE5}" type="pres">
      <dgm:prSet presAssocID="{65EFFA56-B577-47A2-B357-AB42B50CA7F7}" presName="connTx" presStyleLbl="parChTrans1D3" presStyleIdx="3" presStyleCnt="5"/>
      <dgm:spPr/>
    </dgm:pt>
    <dgm:pt modelId="{81D0336F-4921-4DA8-9555-F8152A54C8BD}" type="pres">
      <dgm:prSet presAssocID="{60193D29-0B26-46EF-A92F-EB6E1E44B16E}" presName="root2" presStyleCnt="0"/>
      <dgm:spPr/>
    </dgm:pt>
    <dgm:pt modelId="{6E6DB559-6900-4EE1-B81C-FA4826C4D92B}" type="pres">
      <dgm:prSet presAssocID="{60193D29-0B26-46EF-A92F-EB6E1E44B16E}" presName="LevelTwoTextNode" presStyleLbl="node3" presStyleIdx="3" presStyleCnt="5">
        <dgm:presLayoutVars>
          <dgm:chPref val="3"/>
        </dgm:presLayoutVars>
      </dgm:prSet>
      <dgm:spPr/>
    </dgm:pt>
    <dgm:pt modelId="{B8D667A3-4D84-4A11-AB49-BD02236232D9}" type="pres">
      <dgm:prSet presAssocID="{60193D29-0B26-46EF-A92F-EB6E1E44B16E}" presName="level3hierChild" presStyleCnt="0"/>
      <dgm:spPr/>
    </dgm:pt>
    <dgm:pt modelId="{B210BF35-037D-4FFD-9D52-D955C1D27FA3}" type="pres">
      <dgm:prSet presAssocID="{F46A73B8-A880-4369-8F02-3A8A69A50668}" presName="conn2-1" presStyleLbl="parChTrans1D3" presStyleIdx="4" presStyleCnt="5"/>
      <dgm:spPr/>
    </dgm:pt>
    <dgm:pt modelId="{A0EAC60D-7DE4-44D2-8BF8-28984FC048BE}" type="pres">
      <dgm:prSet presAssocID="{F46A73B8-A880-4369-8F02-3A8A69A50668}" presName="connTx" presStyleLbl="parChTrans1D3" presStyleIdx="4" presStyleCnt="5"/>
      <dgm:spPr/>
    </dgm:pt>
    <dgm:pt modelId="{E52B48EE-3E65-42E3-A1BB-A0AA36068576}" type="pres">
      <dgm:prSet presAssocID="{EAA0C197-E598-4568-A7EE-EF27233E9714}" presName="root2" presStyleCnt="0"/>
      <dgm:spPr/>
    </dgm:pt>
    <dgm:pt modelId="{8808E72F-54DD-4B36-9482-5FFFE361CEEF}" type="pres">
      <dgm:prSet presAssocID="{EAA0C197-E598-4568-A7EE-EF27233E9714}" presName="LevelTwoTextNode" presStyleLbl="node3" presStyleIdx="4" presStyleCnt="5">
        <dgm:presLayoutVars>
          <dgm:chPref val="3"/>
        </dgm:presLayoutVars>
      </dgm:prSet>
      <dgm:spPr/>
    </dgm:pt>
    <dgm:pt modelId="{31F95693-62A5-4800-B915-9E53BC41E805}" type="pres">
      <dgm:prSet presAssocID="{EAA0C197-E598-4568-A7EE-EF27233E9714}" presName="level3hierChild" presStyleCnt="0"/>
      <dgm:spPr/>
    </dgm:pt>
    <dgm:pt modelId="{238E506A-79E7-4A34-B98D-25271EF0C82D}" type="pres">
      <dgm:prSet presAssocID="{9E5B3E22-B93F-45E1-AC05-C2E59D91870A}" presName="conn2-1" presStyleLbl="parChTrans1D2" presStyleIdx="2" presStyleCnt="3"/>
      <dgm:spPr/>
    </dgm:pt>
    <dgm:pt modelId="{314A74C2-2C97-4925-A1EA-56C66EFD7996}" type="pres">
      <dgm:prSet presAssocID="{9E5B3E22-B93F-45E1-AC05-C2E59D91870A}" presName="connTx" presStyleLbl="parChTrans1D2" presStyleIdx="2" presStyleCnt="3"/>
      <dgm:spPr/>
    </dgm:pt>
    <dgm:pt modelId="{5333E3C1-A10F-4E62-9E38-6FFFBDA09951}" type="pres">
      <dgm:prSet presAssocID="{9FE6142D-CE69-480F-A856-600314493365}" presName="root2" presStyleCnt="0"/>
      <dgm:spPr/>
    </dgm:pt>
    <dgm:pt modelId="{E35F9AB5-7B94-4D75-BB1A-155A96FCF4BB}" type="pres">
      <dgm:prSet presAssocID="{9FE6142D-CE69-480F-A856-600314493365}" presName="LevelTwoTextNode" presStyleLbl="node2" presStyleIdx="2" presStyleCnt="3">
        <dgm:presLayoutVars>
          <dgm:chPref val="3"/>
        </dgm:presLayoutVars>
      </dgm:prSet>
      <dgm:spPr/>
    </dgm:pt>
    <dgm:pt modelId="{3AF84A48-46C0-4F60-9DF2-4E97D9BCA8E5}" type="pres">
      <dgm:prSet presAssocID="{9FE6142D-CE69-480F-A856-600314493365}" presName="level3hierChild" presStyleCnt="0"/>
      <dgm:spPr/>
    </dgm:pt>
  </dgm:ptLst>
  <dgm:cxnLst>
    <dgm:cxn modelId="{77DCED03-2C63-4D81-A087-8808AF6102EE}" srcId="{33DB1D0D-6232-4A29-B620-F8DC67820BEE}" destId="{60193D29-0B26-46EF-A92F-EB6E1E44B16E}" srcOrd="0" destOrd="0" parTransId="{65EFFA56-B577-47A2-B357-AB42B50CA7F7}" sibTransId="{AB1BB519-467F-4650-956C-6385EE985FEB}"/>
    <dgm:cxn modelId="{06C17209-E928-4420-87D5-F5EC73414C8A}" type="presOf" srcId="{F46A73B8-A880-4369-8F02-3A8A69A50668}" destId="{B210BF35-037D-4FFD-9D52-D955C1D27FA3}" srcOrd="0" destOrd="0" presId="urn:microsoft.com/office/officeart/2005/8/layout/hierarchy2"/>
    <dgm:cxn modelId="{F9E3E909-C4FD-46B0-A48E-8403CD26C11D}" type="presOf" srcId="{F46A73B8-A880-4369-8F02-3A8A69A50668}" destId="{A0EAC60D-7DE4-44D2-8BF8-28984FC048BE}" srcOrd="1" destOrd="0" presId="urn:microsoft.com/office/officeart/2005/8/layout/hierarchy2"/>
    <dgm:cxn modelId="{72480A20-BEAA-45E0-8F9B-8E9B4EC0376A}" srcId="{F4FC1AEE-7F3B-4731-93B9-E1335331FBD7}" destId="{4C02B5C9-DD76-431E-9D78-FA3635CCD417}" srcOrd="1" destOrd="0" parTransId="{CB277533-40DC-4134-82B1-DE65BDD4E5E9}" sibTransId="{C3F6F0EF-6D54-48AC-8761-C4D01283E63C}"/>
    <dgm:cxn modelId="{33C8F12E-3FB9-43E6-8724-559CC6B1D2C8}" type="presOf" srcId="{4C02B5C9-DD76-431E-9D78-FA3635CCD417}" destId="{923A9D50-26D9-40FE-A6BE-83D2A7699C1F}" srcOrd="0" destOrd="0" presId="urn:microsoft.com/office/officeart/2005/8/layout/hierarchy2"/>
    <dgm:cxn modelId="{B2E3F731-19A7-4D1B-B744-DD651375198A}" type="presOf" srcId="{3C112B9E-7475-42C9-9397-4C446683A621}" destId="{6CE8D464-F438-4C08-836C-A475DC991090}" srcOrd="1" destOrd="0" presId="urn:microsoft.com/office/officeart/2005/8/layout/hierarchy2"/>
    <dgm:cxn modelId="{FEF8B35E-80A0-4D03-AED1-74BF66886F40}" srcId="{DA193929-3780-47F6-AF56-BC5F966018C5}" destId="{9FE6142D-CE69-480F-A856-600314493365}" srcOrd="2" destOrd="0" parTransId="{9E5B3E22-B93F-45E1-AC05-C2E59D91870A}" sibTransId="{70EECFF0-AE04-4279-BB69-4A4A93181E98}"/>
    <dgm:cxn modelId="{78D62B61-75AF-4AE5-A09A-9E884A959D9A}" type="presOf" srcId="{DA193929-3780-47F6-AF56-BC5F966018C5}" destId="{9C7B9A9E-2373-41D7-ABDE-4D706DAC6FF0}" srcOrd="0" destOrd="0" presId="urn:microsoft.com/office/officeart/2005/8/layout/hierarchy2"/>
    <dgm:cxn modelId="{EEE2C142-11C3-47F4-82AE-67A6FF33B3B6}" type="presOf" srcId="{77964BD1-171B-409C-B42E-CF7EDE932AFD}" destId="{ECE1C470-BD38-43DA-B164-1557C041F713}" srcOrd="0" destOrd="0" presId="urn:microsoft.com/office/officeart/2005/8/layout/hierarchy2"/>
    <dgm:cxn modelId="{437C2F44-F1DA-4D19-9986-2E984CA2038F}" type="presOf" srcId="{65EFFA56-B577-47A2-B357-AB42B50CA7F7}" destId="{0B4A5EA0-F7DB-4FF9-A2A1-93DB797B3AE5}" srcOrd="1" destOrd="0" presId="urn:microsoft.com/office/officeart/2005/8/layout/hierarchy2"/>
    <dgm:cxn modelId="{7F081F4A-A982-4393-A7DF-4BC991065CCD}" type="presOf" srcId="{DA328E0B-1C48-4F5C-BB2E-2D480048365C}" destId="{438442D0-92C4-42DB-B1C8-24054EA61C51}" srcOrd="0" destOrd="0" presId="urn:microsoft.com/office/officeart/2005/8/layout/hierarchy2"/>
    <dgm:cxn modelId="{4F53704A-73FB-427B-94CE-645CC7375842}" type="presOf" srcId="{F82BBC51-AA22-425E-B8F1-3C04CCD0857E}" destId="{CAB96603-DE24-47BB-8172-9AD6D3095022}" srcOrd="1" destOrd="0" presId="urn:microsoft.com/office/officeart/2005/8/layout/hierarchy2"/>
    <dgm:cxn modelId="{DC88F44A-7558-4AA7-8DE7-492927F01BED}" type="presOf" srcId="{9FE6142D-CE69-480F-A856-600314493365}" destId="{E35F9AB5-7B94-4D75-BB1A-155A96FCF4BB}" srcOrd="0" destOrd="0" presId="urn:microsoft.com/office/officeart/2005/8/layout/hierarchy2"/>
    <dgm:cxn modelId="{DF2C2F4C-440A-41F6-BC40-675471096817}" type="presOf" srcId="{903CC469-24F6-46F7-89F4-4725BE76204B}" destId="{EFECD6AE-5276-4194-9CEE-E52EFE313679}" srcOrd="0" destOrd="0" presId="urn:microsoft.com/office/officeart/2005/8/layout/hierarchy2"/>
    <dgm:cxn modelId="{7BCDBD6C-B87E-4997-B9FD-5CFA53865952}" type="presOf" srcId="{CB277533-40DC-4134-82B1-DE65BDD4E5E9}" destId="{60A057B6-798C-407B-95F0-E7CD001EE118}" srcOrd="1" destOrd="0" presId="urn:microsoft.com/office/officeart/2005/8/layout/hierarchy2"/>
    <dgm:cxn modelId="{2444A972-54B6-4FE6-A43E-DE39B98D2195}" type="presOf" srcId="{F4FC1AEE-7F3B-4731-93B9-E1335331FBD7}" destId="{FD7F904C-4BBE-48E4-B348-7CA3981AA527}" srcOrd="0" destOrd="0" presId="urn:microsoft.com/office/officeart/2005/8/layout/hierarchy2"/>
    <dgm:cxn modelId="{E6D5AB79-493E-4915-8ADE-A6951BE40D2B}" type="presOf" srcId="{33DB1D0D-6232-4A29-B620-F8DC67820BEE}" destId="{141C3918-B063-4B00-B562-FE6FBC99BC50}" srcOrd="0" destOrd="0" presId="urn:microsoft.com/office/officeart/2005/8/layout/hierarchy2"/>
    <dgm:cxn modelId="{E4DB0D7E-CD63-4AAF-BFB7-F34BE8C8A36D}" type="presOf" srcId="{65EFFA56-B577-47A2-B357-AB42B50CA7F7}" destId="{EFF4F8F9-8577-4A07-B14F-0940850EBA26}" srcOrd="0" destOrd="0" presId="urn:microsoft.com/office/officeart/2005/8/layout/hierarchy2"/>
    <dgm:cxn modelId="{F7282C91-7F6A-4C30-9C3D-ECBEC0D0676E}" type="presOf" srcId="{9E5B3E22-B93F-45E1-AC05-C2E59D91870A}" destId="{238E506A-79E7-4A34-B98D-25271EF0C82D}" srcOrd="0" destOrd="0" presId="urn:microsoft.com/office/officeart/2005/8/layout/hierarchy2"/>
    <dgm:cxn modelId="{7D922093-1905-4F4A-B569-AB84E38A7A95}" srcId="{DA193929-3780-47F6-AF56-BC5F966018C5}" destId="{F4FC1AEE-7F3B-4731-93B9-E1335331FBD7}" srcOrd="0" destOrd="0" parTransId="{5EF0924C-ABC3-49BF-A3CC-8BCE0128E93F}" sibTransId="{ED41CEE6-3BD5-4C10-9CC3-688ACAC4CBAB}"/>
    <dgm:cxn modelId="{A6C94D9B-D0D5-4F39-91E5-049E4C381BBA}" srcId="{33DB1D0D-6232-4A29-B620-F8DC67820BEE}" destId="{EAA0C197-E598-4568-A7EE-EF27233E9714}" srcOrd="1" destOrd="0" parTransId="{F46A73B8-A880-4369-8F02-3A8A69A50668}" sibTransId="{62B4AD01-E884-4C69-B047-9872749F90F8}"/>
    <dgm:cxn modelId="{AEE4C19C-8479-483C-B1DE-117001A93A48}" type="presOf" srcId="{5EF0924C-ABC3-49BF-A3CC-8BCE0128E93F}" destId="{59DB4695-3115-4A6D-9182-2D2B767B9966}" srcOrd="1" destOrd="0" presId="urn:microsoft.com/office/officeart/2005/8/layout/hierarchy2"/>
    <dgm:cxn modelId="{A67D989E-4C94-49B7-A4B0-BDE6547DC339}" srcId="{DA193929-3780-47F6-AF56-BC5F966018C5}" destId="{33DB1D0D-6232-4A29-B620-F8DC67820BEE}" srcOrd="1" destOrd="0" parTransId="{F82BBC51-AA22-425E-B8F1-3C04CCD0857E}" sibTransId="{F6DF5C86-5841-4C45-9F42-A38982C69722}"/>
    <dgm:cxn modelId="{386C5EB1-1797-44B6-980D-F3D01E38D8A7}" srcId="{F4FC1AEE-7F3B-4731-93B9-E1335331FBD7}" destId="{DA328E0B-1C48-4F5C-BB2E-2D480048365C}" srcOrd="0" destOrd="0" parTransId="{3C112B9E-7475-42C9-9397-4C446683A621}" sibTransId="{2ABAB8D3-6226-4CCF-9BE1-26376FCB22BD}"/>
    <dgm:cxn modelId="{7B918DB8-2ED1-4E43-B992-8B69B36826B8}" type="presOf" srcId="{B1012137-48F4-442F-B8BC-B6354F05DFEC}" destId="{AF70B5B4-8584-4411-99ED-56927EE81EEA}" srcOrd="0" destOrd="0" presId="urn:microsoft.com/office/officeart/2005/8/layout/hierarchy2"/>
    <dgm:cxn modelId="{883780BE-0AB2-41DA-95DC-5EE54EDB7CFA}" type="presOf" srcId="{EAA0C197-E598-4568-A7EE-EF27233E9714}" destId="{8808E72F-54DD-4B36-9482-5FFFE361CEEF}" srcOrd="0" destOrd="0" presId="urn:microsoft.com/office/officeart/2005/8/layout/hierarchy2"/>
    <dgm:cxn modelId="{62DA9CC0-D016-4A44-A64B-A341D1D0F276}" type="presOf" srcId="{9E5B3E22-B93F-45E1-AC05-C2E59D91870A}" destId="{314A74C2-2C97-4925-A1EA-56C66EFD7996}" srcOrd="1" destOrd="0" presId="urn:microsoft.com/office/officeart/2005/8/layout/hierarchy2"/>
    <dgm:cxn modelId="{4D6B6AC7-48AC-4D48-BE88-905A470566AD}" type="presOf" srcId="{3C112B9E-7475-42C9-9397-4C446683A621}" destId="{BBA148DD-CEBC-4FD4-B51F-5A5C5E10CBB0}" srcOrd="0" destOrd="0" presId="urn:microsoft.com/office/officeart/2005/8/layout/hierarchy2"/>
    <dgm:cxn modelId="{E75653CC-0210-4003-AF3B-4B2BB5D81D39}" type="presOf" srcId="{CB277533-40DC-4134-82B1-DE65BDD4E5E9}" destId="{AE4E74C3-AAA5-472A-8CC4-D3051A6294A0}" srcOrd="0" destOrd="0" presId="urn:microsoft.com/office/officeart/2005/8/layout/hierarchy2"/>
    <dgm:cxn modelId="{EF1DC5DB-C9B7-4A1F-943D-AF831639B17E}" type="presOf" srcId="{903CC469-24F6-46F7-89F4-4725BE76204B}" destId="{A4BD00BE-11C5-4AE2-93E9-6A167D1556D1}" srcOrd="1" destOrd="0" presId="urn:microsoft.com/office/officeart/2005/8/layout/hierarchy2"/>
    <dgm:cxn modelId="{0EA17EDE-69EC-4EE7-BC37-0850BC153866}" srcId="{F4FC1AEE-7F3B-4731-93B9-E1335331FBD7}" destId="{77964BD1-171B-409C-B42E-CF7EDE932AFD}" srcOrd="2" destOrd="0" parTransId="{903CC469-24F6-46F7-89F4-4725BE76204B}" sibTransId="{A21EF5DF-687B-47D4-90E9-E440D7F96F83}"/>
    <dgm:cxn modelId="{20D011EA-9591-43BE-88B0-6F0809D3B058}" srcId="{B1012137-48F4-442F-B8BC-B6354F05DFEC}" destId="{DA193929-3780-47F6-AF56-BC5F966018C5}" srcOrd="0" destOrd="0" parTransId="{44171AA9-E099-4113-A666-326B656F45C2}" sibTransId="{9F4CB749-C8E1-4631-ABDD-6F89E8C895C2}"/>
    <dgm:cxn modelId="{1D7737F5-2DE7-4303-80D6-79C4D67CDDF4}" type="presOf" srcId="{5EF0924C-ABC3-49BF-A3CC-8BCE0128E93F}" destId="{02D4DD63-93D2-4BDB-8548-509FCDD08A5A}" srcOrd="0" destOrd="0" presId="urn:microsoft.com/office/officeart/2005/8/layout/hierarchy2"/>
    <dgm:cxn modelId="{A0B320F7-3FBF-4AF1-AE02-2F9F8C9FAC81}" type="presOf" srcId="{F82BBC51-AA22-425E-B8F1-3C04CCD0857E}" destId="{EAB4A6EF-2FA9-4AC6-A570-62ECEB10FA32}" srcOrd="0" destOrd="0" presId="urn:microsoft.com/office/officeart/2005/8/layout/hierarchy2"/>
    <dgm:cxn modelId="{AF95C3F9-ABA6-4B55-A7E7-66057A6220BA}" type="presOf" srcId="{60193D29-0B26-46EF-A92F-EB6E1E44B16E}" destId="{6E6DB559-6900-4EE1-B81C-FA4826C4D92B}" srcOrd="0" destOrd="0" presId="urn:microsoft.com/office/officeart/2005/8/layout/hierarchy2"/>
    <dgm:cxn modelId="{344E1B94-AF1C-4A73-B837-5376D22E66F7}" type="presParOf" srcId="{AF70B5B4-8584-4411-99ED-56927EE81EEA}" destId="{854732BB-5948-4BA4-8655-6EF01C8C3B9A}" srcOrd="0" destOrd="0" presId="urn:microsoft.com/office/officeart/2005/8/layout/hierarchy2"/>
    <dgm:cxn modelId="{DE7AB83A-16FB-4F8A-B6BE-F8721998E93A}" type="presParOf" srcId="{854732BB-5948-4BA4-8655-6EF01C8C3B9A}" destId="{9C7B9A9E-2373-41D7-ABDE-4D706DAC6FF0}" srcOrd="0" destOrd="0" presId="urn:microsoft.com/office/officeart/2005/8/layout/hierarchy2"/>
    <dgm:cxn modelId="{360ECFF2-03D2-4171-8C81-BB68E1BD373E}" type="presParOf" srcId="{854732BB-5948-4BA4-8655-6EF01C8C3B9A}" destId="{116E199D-7C53-4C86-81E9-3BCA92956C03}" srcOrd="1" destOrd="0" presId="urn:microsoft.com/office/officeart/2005/8/layout/hierarchy2"/>
    <dgm:cxn modelId="{F3D14A95-4220-4A12-B61E-432D05414402}" type="presParOf" srcId="{116E199D-7C53-4C86-81E9-3BCA92956C03}" destId="{02D4DD63-93D2-4BDB-8548-509FCDD08A5A}" srcOrd="0" destOrd="0" presId="urn:microsoft.com/office/officeart/2005/8/layout/hierarchy2"/>
    <dgm:cxn modelId="{1A8C59C2-FE34-4429-ABDA-206E2C216332}" type="presParOf" srcId="{02D4DD63-93D2-4BDB-8548-509FCDD08A5A}" destId="{59DB4695-3115-4A6D-9182-2D2B767B9966}" srcOrd="0" destOrd="0" presId="urn:microsoft.com/office/officeart/2005/8/layout/hierarchy2"/>
    <dgm:cxn modelId="{34DF8F1D-4CD2-487B-8556-F8519745031F}" type="presParOf" srcId="{116E199D-7C53-4C86-81E9-3BCA92956C03}" destId="{299D6D1A-5518-4A4E-BE18-3E52F93D15CB}" srcOrd="1" destOrd="0" presId="urn:microsoft.com/office/officeart/2005/8/layout/hierarchy2"/>
    <dgm:cxn modelId="{D4DEDA11-1170-4007-9A9D-B599860D35CD}" type="presParOf" srcId="{299D6D1A-5518-4A4E-BE18-3E52F93D15CB}" destId="{FD7F904C-4BBE-48E4-B348-7CA3981AA527}" srcOrd="0" destOrd="0" presId="urn:microsoft.com/office/officeart/2005/8/layout/hierarchy2"/>
    <dgm:cxn modelId="{C22942CF-AC2F-4636-942C-592B8B08F92F}" type="presParOf" srcId="{299D6D1A-5518-4A4E-BE18-3E52F93D15CB}" destId="{BAD6A3BB-45B7-4013-AA46-FBAAC21EA695}" srcOrd="1" destOrd="0" presId="urn:microsoft.com/office/officeart/2005/8/layout/hierarchy2"/>
    <dgm:cxn modelId="{AFB6AA29-0363-4DA2-8E85-B723B9A73480}" type="presParOf" srcId="{BAD6A3BB-45B7-4013-AA46-FBAAC21EA695}" destId="{BBA148DD-CEBC-4FD4-B51F-5A5C5E10CBB0}" srcOrd="0" destOrd="0" presId="urn:microsoft.com/office/officeart/2005/8/layout/hierarchy2"/>
    <dgm:cxn modelId="{DF854A14-C588-4695-9B15-97AA06BC7BF6}" type="presParOf" srcId="{BBA148DD-CEBC-4FD4-B51F-5A5C5E10CBB0}" destId="{6CE8D464-F438-4C08-836C-A475DC991090}" srcOrd="0" destOrd="0" presId="urn:microsoft.com/office/officeart/2005/8/layout/hierarchy2"/>
    <dgm:cxn modelId="{8C089894-6D50-4B50-92B3-E76654EF08A7}" type="presParOf" srcId="{BAD6A3BB-45B7-4013-AA46-FBAAC21EA695}" destId="{45A6205F-E29C-4CD8-9C81-37E88FA1A0D1}" srcOrd="1" destOrd="0" presId="urn:microsoft.com/office/officeart/2005/8/layout/hierarchy2"/>
    <dgm:cxn modelId="{AC8D9E26-B602-4C14-AFC3-3B684A9277AC}" type="presParOf" srcId="{45A6205F-E29C-4CD8-9C81-37E88FA1A0D1}" destId="{438442D0-92C4-42DB-B1C8-24054EA61C51}" srcOrd="0" destOrd="0" presId="urn:microsoft.com/office/officeart/2005/8/layout/hierarchy2"/>
    <dgm:cxn modelId="{C14FC275-B375-430C-B090-B7F4FA758C69}" type="presParOf" srcId="{45A6205F-E29C-4CD8-9C81-37E88FA1A0D1}" destId="{D8C9A467-3BBA-4C11-99E7-7B7EFF54D367}" srcOrd="1" destOrd="0" presId="urn:microsoft.com/office/officeart/2005/8/layout/hierarchy2"/>
    <dgm:cxn modelId="{1D064981-7056-408F-BEAE-B96632494A6E}" type="presParOf" srcId="{BAD6A3BB-45B7-4013-AA46-FBAAC21EA695}" destId="{AE4E74C3-AAA5-472A-8CC4-D3051A6294A0}" srcOrd="2" destOrd="0" presId="urn:microsoft.com/office/officeart/2005/8/layout/hierarchy2"/>
    <dgm:cxn modelId="{D329C20C-FF92-4862-B127-3798A171EB4C}" type="presParOf" srcId="{AE4E74C3-AAA5-472A-8CC4-D3051A6294A0}" destId="{60A057B6-798C-407B-95F0-E7CD001EE118}" srcOrd="0" destOrd="0" presId="urn:microsoft.com/office/officeart/2005/8/layout/hierarchy2"/>
    <dgm:cxn modelId="{D58C3CEF-1F64-42E6-9053-AE86532299EF}" type="presParOf" srcId="{BAD6A3BB-45B7-4013-AA46-FBAAC21EA695}" destId="{1C4F4878-7BA9-42AA-A5A6-3A1CB29191B9}" srcOrd="3" destOrd="0" presId="urn:microsoft.com/office/officeart/2005/8/layout/hierarchy2"/>
    <dgm:cxn modelId="{707369F1-FF2A-4E38-A73B-DF424A8FDD16}" type="presParOf" srcId="{1C4F4878-7BA9-42AA-A5A6-3A1CB29191B9}" destId="{923A9D50-26D9-40FE-A6BE-83D2A7699C1F}" srcOrd="0" destOrd="0" presId="urn:microsoft.com/office/officeart/2005/8/layout/hierarchy2"/>
    <dgm:cxn modelId="{BE1D901C-B63E-490B-B3AD-3FD9CB4F0B4A}" type="presParOf" srcId="{1C4F4878-7BA9-42AA-A5A6-3A1CB29191B9}" destId="{C8DE9692-6189-489E-99AB-816A418CB668}" srcOrd="1" destOrd="0" presId="urn:microsoft.com/office/officeart/2005/8/layout/hierarchy2"/>
    <dgm:cxn modelId="{DF5F058D-1943-419D-9789-67CCB9243F2E}" type="presParOf" srcId="{BAD6A3BB-45B7-4013-AA46-FBAAC21EA695}" destId="{EFECD6AE-5276-4194-9CEE-E52EFE313679}" srcOrd="4" destOrd="0" presId="urn:microsoft.com/office/officeart/2005/8/layout/hierarchy2"/>
    <dgm:cxn modelId="{ABE3B5DE-04B1-49F9-BAFF-5B1B7C10EF90}" type="presParOf" srcId="{EFECD6AE-5276-4194-9CEE-E52EFE313679}" destId="{A4BD00BE-11C5-4AE2-93E9-6A167D1556D1}" srcOrd="0" destOrd="0" presId="urn:microsoft.com/office/officeart/2005/8/layout/hierarchy2"/>
    <dgm:cxn modelId="{F7766701-9AE6-40CD-B9E0-069648A57142}" type="presParOf" srcId="{BAD6A3BB-45B7-4013-AA46-FBAAC21EA695}" destId="{435F01BD-D1BB-4E2F-AF0A-B61FD8E7D55E}" srcOrd="5" destOrd="0" presId="urn:microsoft.com/office/officeart/2005/8/layout/hierarchy2"/>
    <dgm:cxn modelId="{E1325F2F-FFC3-47CB-8F3C-C30C596F8CAA}" type="presParOf" srcId="{435F01BD-D1BB-4E2F-AF0A-B61FD8E7D55E}" destId="{ECE1C470-BD38-43DA-B164-1557C041F713}" srcOrd="0" destOrd="0" presId="urn:microsoft.com/office/officeart/2005/8/layout/hierarchy2"/>
    <dgm:cxn modelId="{3B7EE411-3E95-4E5B-9A18-F5B9C2BE4F34}" type="presParOf" srcId="{435F01BD-D1BB-4E2F-AF0A-B61FD8E7D55E}" destId="{32AFDA64-6C43-45FE-A284-B4FDA459C306}" srcOrd="1" destOrd="0" presId="urn:microsoft.com/office/officeart/2005/8/layout/hierarchy2"/>
    <dgm:cxn modelId="{6D093A33-E621-4C4A-9E12-66E1CED96A34}" type="presParOf" srcId="{116E199D-7C53-4C86-81E9-3BCA92956C03}" destId="{EAB4A6EF-2FA9-4AC6-A570-62ECEB10FA32}" srcOrd="2" destOrd="0" presId="urn:microsoft.com/office/officeart/2005/8/layout/hierarchy2"/>
    <dgm:cxn modelId="{D622579E-B203-4AFB-8F3A-378F601D848D}" type="presParOf" srcId="{EAB4A6EF-2FA9-4AC6-A570-62ECEB10FA32}" destId="{CAB96603-DE24-47BB-8172-9AD6D3095022}" srcOrd="0" destOrd="0" presId="urn:microsoft.com/office/officeart/2005/8/layout/hierarchy2"/>
    <dgm:cxn modelId="{489E7224-CA8A-4852-96A1-DB221324A44C}" type="presParOf" srcId="{116E199D-7C53-4C86-81E9-3BCA92956C03}" destId="{BFEB0E66-45C2-47BF-ABFB-17F0970A0094}" srcOrd="3" destOrd="0" presId="urn:microsoft.com/office/officeart/2005/8/layout/hierarchy2"/>
    <dgm:cxn modelId="{5752AFE4-C4A7-493C-BCA7-178446A96BB6}" type="presParOf" srcId="{BFEB0E66-45C2-47BF-ABFB-17F0970A0094}" destId="{141C3918-B063-4B00-B562-FE6FBC99BC50}" srcOrd="0" destOrd="0" presId="urn:microsoft.com/office/officeart/2005/8/layout/hierarchy2"/>
    <dgm:cxn modelId="{15DF013E-FDA4-4C79-AD69-7BED611DC048}" type="presParOf" srcId="{BFEB0E66-45C2-47BF-ABFB-17F0970A0094}" destId="{9CE47687-73D2-466A-BF0D-C16CC9965A18}" srcOrd="1" destOrd="0" presId="urn:microsoft.com/office/officeart/2005/8/layout/hierarchy2"/>
    <dgm:cxn modelId="{7625A55F-5A6C-40BE-ACCF-24725299D319}" type="presParOf" srcId="{9CE47687-73D2-466A-BF0D-C16CC9965A18}" destId="{EFF4F8F9-8577-4A07-B14F-0940850EBA26}" srcOrd="0" destOrd="0" presId="urn:microsoft.com/office/officeart/2005/8/layout/hierarchy2"/>
    <dgm:cxn modelId="{43898CBC-F73C-4E5F-951C-E71A78A54EF8}" type="presParOf" srcId="{EFF4F8F9-8577-4A07-B14F-0940850EBA26}" destId="{0B4A5EA0-F7DB-4FF9-A2A1-93DB797B3AE5}" srcOrd="0" destOrd="0" presId="urn:microsoft.com/office/officeart/2005/8/layout/hierarchy2"/>
    <dgm:cxn modelId="{B9EA5652-87DC-4F09-B3C6-620A6DA99B2F}" type="presParOf" srcId="{9CE47687-73D2-466A-BF0D-C16CC9965A18}" destId="{81D0336F-4921-4DA8-9555-F8152A54C8BD}" srcOrd="1" destOrd="0" presId="urn:microsoft.com/office/officeart/2005/8/layout/hierarchy2"/>
    <dgm:cxn modelId="{0CEBD674-8C56-430B-B415-6E930E438426}" type="presParOf" srcId="{81D0336F-4921-4DA8-9555-F8152A54C8BD}" destId="{6E6DB559-6900-4EE1-B81C-FA4826C4D92B}" srcOrd="0" destOrd="0" presId="urn:microsoft.com/office/officeart/2005/8/layout/hierarchy2"/>
    <dgm:cxn modelId="{10E5E0CC-2BAA-4654-B303-5FC3D5B1AFDD}" type="presParOf" srcId="{81D0336F-4921-4DA8-9555-F8152A54C8BD}" destId="{B8D667A3-4D84-4A11-AB49-BD02236232D9}" srcOrd="1" destOrd="0" presId="urn:microsoft.com/office/officeart/2005/8/layout/hierarchy2"/>
    <dgm:cxn modelId="{70E24B74-AAB3-466A-B06E-FBC64931BB71}" type="presParOf" srcId="{9CE47687-73D2-466A-BF0D-C16CC9965A18}" destId="{B210BF35-037D-4FFD-9D52-D955C1D27FA3}" srcOrd="2" destOrd="0" presId="urn:microsoft.com/office/officeart/2005/8/layout/hierarchy2"/>
    <dgm:cxn modelId="{EABC2533-99FA-4329-9767-48E65F3C44A6}" type="presParOf" srcId="{B210BF35-037D-4FFD-9D52-D955C1D27FA3}" destId="{A0EAC60D-7DE4-44D2-8BF8-28984FC048BE}" srcOrd="0" destOrd="0" presId="urn:microsoft.com/office/officeart/2005/8/layout/hierarchy2"/>
    <dgm:cxn modelId="{263FE9C9-E1E5-4225-9656-3EA1A344C5BB}" type="presParOf" srcId="{9CE47687-73D2-466A-BF0D-C16CC9965A18}" destId="{E52B48EE-3E65-42E3-A1BB-A0AA36068576}" srcOrd="3" destOrd="0" presId="urn:microsoft.com/office/officeart/2005/8/layout/hierarchy2"/>
    <dgm:cxn modelId="{5BF18B1B-C853-44A3-9B0C-559707F78C0F}" type="presParOf" srcId="{E52B48EE-3E65-42E3-A1BB-A0AA36068576}" destId="{8808E72F-54DD-4B36-9482-5FFFE361CEEF}" srcOrd="0" destOrd="0" presId="urn:microsoft.com/office/officeart/2005/8/layout/hierarchy2"/>
    <dgm:cxn modelId="{74759874-BA4B-4F04-BFD1-70539F40B4C0}" type="presParOf" srcId="{E52B48EE-3E65-42E3-A1BB-A0AA36068576}" destId="{31F95693-62A5-4800-B915-9E53BC41E805}" srcOrd="1" destOrd="0" presId="urn:microsoft.com/office/officeart/2005/8/layout/hierarchy2"/>
    <dgm:cxn modelId="{4F618A2A-5CAE-4C4A-A65E-C1D671DB89FE}" type="presParOf" srcId="{116E199D-7C53-4C86-81E9-3BCA92956C03}" destId="{238E506A-79E7-4A34-B98D-25271EF0C82D}" srcOrd="4" destOrd="0" presId="urn:microsoft.com/office/officeart/2005/8/layout/hierarchy2"/>
    <dgm:cxn modelId="{9254C79B-3E36-42E8-9D16-17BDEB283870}" type="presParOf" srcId="{238E506A-79E7-4A34-B98D-25271EF0C82D}" destId="{314A74C2-2C97-4925-A1EA-56C66EFD7996}" srcOrd="0" destOrd="0" presId="urn:microsoft.com/office/officeart/2005/8/layout/hierarchy2"/>
    <dgm:cxn modelId="{543E21F4-2F5F-4E0F-8934-05F5EE689128}" type="presParOf" srcId="{116E199D-7C53-4C86-81E9-3BCA92956C03}" destId="{5333E3C1-A10F-4E62-9E38-6FFFBDA09951}" srcOrd="5" destOrd="0" presId="urn:microsoft.com/office/officeart/2005/8/layout/hierarchy2"/>
    <dgm:cxn modelId="{D81F10F2-C037-4B8D-B684-80739562671E}" type="presParOf" srcId="{5333E3C1-A10F-4E62-9E38-6FFFBDA09951}" destId="{E35F9AB5-7B94-4D75-BB1A-155A96FCF4BB}" srcOrd="0" destOrd="0" presId="urn:microsoft.com/office/officeart/2005/8/layout/hierarchy2"/>
    <dgm:cxn modelId="{88530860-A481-4684-975F-E853EF14FFD8}" type="presParOf" srcId="{5333E3C1-A10F-4E62-9E38-6FFFBDA09951}" destId="{3AF84A48-46C0-4F60-9DF2-4E97D9BCA8E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140297-EDC0-4CAC-91BE-507E60DE8EB0}"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0AF94DE-0070-4C49-A4AB-13BCE3C1B3BD}" type="pres">
      <dgm:prSet presAssocID="{CB140297-EDC0-4CAC-91BE-507E60DE8EB0}" presName="theList" presStyleCnt="0">
        <dgm:presLayoutVars>
          <dgm:dir/>
          <dgm:animLvl val="lvl"/>
          <dgm:resizeHandles val="exact"/>
        </dgm:presLayoutVars>
      </dgm:prSet>
      <dgm:spPr/>
    </dgm:pt>
  </dgm:ptLst>
  <dgm:cxnLst>
    <dgm:cxn modelId="{C648ABF5-BDAD-4D38-BF41-2993BF56D888}" type="presOf" srcId="{CB140297-EDC0-4CAC-91BE-507E60DE8EB0}" destId="{30AF94DE-0070-4C49-A4AB-13BCE3C1B3BD}"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BFF9C-DE42-41E5-A47B-238468E43BFB}">
      <dsp:nvSpPr>
        <dsp:cNvPr id="0" name=""/>
        <dsp:cNvSpPr/>
      </dsp:nvSpPr>
      <dsp:spPr>
        <a:xfrm rot="16200000">
          <a:off x="-1970280" y="3381587"/>
          <a:ext cx="4873752" cy="568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1117" bIns="0" numCol="1" spcCol="1270" anchor="t" anchorCtr="0">
          <a:noAutofit/>
        </a:bodyPr>
        <a:lstStyle/>
        <a:p>
          <a:pPr marL="0" lvl="0" indent="0" algn="r" defTabSz="1866900">
            <a:lnSpc>
              <a:spcPct val="90000"/>
            </a:lnSpc>
            <a:spcBef>
              <a:spcPct val="0"/>
            </a:spcBef>
            <a:spcAft>
              <a:spcPct val="35000"/>
            </a:spcAft>
            <a:buNone/>
          </a:pPr>
          <a:endParaRPr lang="en-US" sz="4200" kern="1200"/>
        </a:p>
      </dsp:txBody>
      <dsp:txXfrm>
        <a:off x="-1970280" y="3381587"/>
        <a:ext cx="4873752" cy="568196"/>
      </dsp:txXfrm>
    </dsp:sp>
    <dsp:sp modelId="{9E3EA6B3-366D-40AC-88AC-40F9CA15CFB3}">
      <dsp:nvSpPr>
        <dsp:cNvPr id="0" name=""/>
        <dsp:cNvSpPr/>
      </dsp:nvSpPr>
      <dsp:spPr>
        <a:xfrm>
          <a:off x="750693" y="1814756"/>
          <a:ext cx="2830219" cy="3701858"/>
        </a:xfrm>
        <a:prstGeom prst="rect">
          <a:avLst/>
        </a:prstGeom>
        <a:solidFill>
          <a:schemeClr val="accent6">
            <a:hueOff val="0"/>
            <a:satOff val="0"/>
            <a:lumOff val="0"/>
            <a:alphaOff val="0"/>
          </a:schemeClr>
        </a:solidFill>
        <a:ln w="38100" cap="flat" cmpd="sng" algn="ctr">
          <a:solidFill>
            <a:srgbClr val="FFD1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501117" rIns="227584" bIns="227584"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New Construction</a:t>
          </a:r>
        </a:p>
        <a:p>
          <a:pPr marL="228600" lvl="1" indent="-228600" algn="l" defTabSz="1111250">
            <a:lnSpc>
              <a:spcPct val="90000"/>
            </a:lnSpc>
            <a:spcBef>
              <a:spcPct val="0"/>
            </a:spcBef>
            <a:spcAft>
              <a:spcPct val="15000"/>
            </a:spcAft>
            <a:buChar char="•"/>
          </a:pPr>
          <a:r>
            <a:rPr lang="en-US" sz="2500" kern="1200" dirty="0"/>
            <a:t>Acquisition and/or Rehabilitation</a:t>
          </a:r>
        </a:p>
        <a:p>
          <a:pPr marL="228600" lvl="1" indent="-228600" algn="l" defTabSz="1111250">
            <a:lnSpc>
              <a:spcPct val="90000"/>
            </a:lnSpc>
            <a:spcBef>
              <a:spcPct val="0"/>
            </a:spcBef>
            <a:spcAft>
              <a:spcPct val="15000"/>
            </a:spcAft>
            <a:buChar char="•"/>
          </a:pPr>
          <a:r>
            <a:rPr lang="en-US" sz="2500" kern="1200" dirty="0"/>
            <a:t>Land</a:t>
          </a:r>
        </a:p>
        <a:p>
          <a:pPr marL="228600" lvl="1" indent="-228600" algn="l" defTabSz="1111250">
            <a:lnSpc>
              <a:spcPct val="90000"/>
            </a:lnSpc>
            <a:spcBef>
              <a:spcPct val="0"/>
            </a:spcBef>
            <a:spcAft>
              <a:spcPct val="15000"/>
            </a:spcAft>
            <a:buChar char="•"/>
          </a:pPr>
          <a:endParaRPr lang="en-US" sz="2500" kern="1200" dirty="0"/>
        </a:p>
        <a:p>
          <a:pPr marL="228600" lvl="1" indent="-228600" algn="l" defTabSz="1111250">
            <a:lnSpc>
              <a:spcPct val="90000"/>
            </a:lnSpc>
            <a:spcBef>
              <a:spcPct val="0"/>
            </a:spcBef>
            <a:spcAft>
              <a:spcPct val="15000"/>
            </a:spcAft>
            <a:buChar char="•"/>
          </a:pPr>
          <a:endParaRPr lang="en-US" sz="2500" kern="1200" dirty="0"/>
        </a:p>
      </dsp:txBody>
      <dsp:txXfrm>
        <a:off x="750693" y="1814756"/>
        <a:ext cx="2830219" cy="3701858"/>
      </dsp:txXfrm>
    </dsp:sp>
    <dsp:sp modelId="{5E9D7468-4970-4A7B-BC1E-C3492AFDD635}">
      <dsp:nvSpPr>
        <dsp:cNvPr id="0" name=""/>
        <dsp:cNvSpPr/>
      </dsp:nvSpPr>
      <dsp:spPr>
        <a:xfrm>
          <a:off x="-150454" y="145838"/>
          <a:ext cx="1802295" cy="180229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DC688F-C72A-49D8-AAEB-74E006829046}">
      <dsp:nvSpPr>
        <dsp:cNvPr id="0" name=""/>
        <dsp:cNvSpPr/>
      </dsp:nvSpPr>
      <dsp:spPr>
        <a:xfrm rot="16200000">
          <a:off x="2485982" y="3368711"/>
          <a:ext cx="4873752" cy="568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1117" bIns="0" numCol="1" spcCol="1270" anchor="t" anchorCtr="0">
          <a:noAutofit/>
        </a:bodyPr>
        <a:lstStyle/>
        <a:p>
          <a:pPr marL="0" lvl="0" indent="0" algn="r" defTabSz="1866900">
            <a:lnSpc>
              <a:spcPct val="90000"/>
            </a:lnSpc>
            <a:spcBef>
              <a:spcPct val="0"/>
            </a:spcBef>
            <a:spcAft>
              <a:spcPct val="35000"/>
            </a:spcAft>
            <a:buNone/>
          </a:pPr>
          <a:endParaRPr lang="en-US" sz="4200" kern="1200"/>
        </a:p>
      </dsp:txBody>
      <dsp:txXfrm>
        <a:off x="2485982" y="3368711"/>
        <a:ext cx="4873752" cy="568196"/>
      </dsp:txXfrm>
    </dsp:sp>
    <dsp:sp modelId="{4BD27630-F409-43F2-B0EE-D9577D0DBA99}">
      <dsp:nvSpPr>
        <dsp:cNvPr id="0" name=""/>
        <dsp:cNvSpPr/>
      </dsp:nvSpPr>
      <dsp:spPr>
        <a:xfrm>
          <a:off x="5206956" y="1801880"/>
          <a:ext cx="2830219" cy="3701858"/>
        </a:xfrm>
        <a:prstGeom prst="rect">
          <a:avLst/>
        </a:prstGeom>
        <a:solidFill>
          <a:srgbClr val="C3002F"/>
        </a:solidFill>
        <a:ln w="38100" cap="flat" cmpd="sng" algn="ctr">
          <a:solidFill>
            <a:srgbClr val="FFD1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501117" rIns="227584" bIns="227584"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Vouchers</a:t>
          </a:r>
        </a:p>
        <a:p>
          <a:pPr marL="228600" lvl="1" indent="-228600" algn="l" defTabSz="1111250">
            <a:lnSpc>
              <a:spcPct val="90000"/>
            </a:lnSpc>
            <a:spcBef>
              <a:spcPct val="0"/>
            </a:spcBef>
            <a:spcAft>
              <a:spcPct val="15000"/>
            </a:spcAft>
            <a:buChar char="•"/>
          </a:pPr>
          <a:r>
            <a:rPr lang="en-US" sz="2500" kern="1200" dirty="0"/>
            <a:t>Rapid-Rehousing</a:t>
          </a:r>
        </a:p>
        <a:p>
          <a:pPr marL="228600" lvl="1" indent="-228600" algn="l" defTabSz="1111250">
            <a:lnSpc>
              <a:spcPct val="90000"/>
            </a:lnSpc>
            <a:spcBef>
              <a:spcPct val="0"/>
            </a:spcBef>
            <a:spcAft>
              <a:spcPct val="15000"/>
            </a:spcAft>
            <a:buChar char="•"/>
          </a:pPr>
          <a:r>
            <a:rPr lang="en-US" sz="2500" kern="1200" dirty="0"/>
            <a:t>TBRA</a:t>
          </a:r>
        </a:p>
      </dsp:txBody>
      <dsp:txXfrm>
        <a:off x="5206956" y="1801880"/>
        <a:ext cx="2830219" cy="3701858"/>
      </dsp:txXfrm>
    </dsp:sp>
    <dsp:sp modelId="{5D7AA25D-DE27-40F8-B012-BA98967DE50E}">
      <dsp:nvSpPr>
        <dsp:cNvPr id="0" name=""/>
        <dsp:cNvSpPr/>
      </dsp:nvSpPr>
      <dsp:spPr>
        <a:xfrm>
          <a:off x="4318684" y="145838"/>
          <a:ext cx="1776545" cy="177654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482457-5EFA-4EB8-A76E-215C12F851CE}">
      <dsp:nvSpPr>
        <dsp:cNvPr id="0" name=""/>
        <dsp:cNvSpPr/>
      </dsp:nvSpPr>
      <dsp:spPr>
        <a:xfrm rot="16200000">
          <a:off x="6943660" y="3370126"/>
          <a:ext cx="4873752" cy="568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01117" bIns="0" numCol="1" spcCol="1270" anchor="t" anchorCtr="0">
          <a:noAutofit/>
        </a:bodyPr>
        <a:lstStyle/>
        <a:p>
          <a:pPr marL="0" lvl="0" indent="0" algn="r" defTabSz="1866900">
            <a:lnSpc>
              <a:spcPct val="90000"/>
            </a:lnSpc>
            <a:spcBef>
              <a:spcPct val="0"/>
            </a:spcBef>
            <a:spcAft>
              <a:spcPct val="35000"/>
            </a:spcAft>
            <a:buNone/>
          </a:pPr>
          <a:endParaRPr lang="en-US" sz="4200" kern="1200"/>
        </a:p>
      </dsp:txBody>
      <dsp:txXfrm>
        <a:off x="6943660" y="3370126"/>
        <a:ext cx="4873752" cy="568196"/>
      </dsp:txXfrm>
    </dsp:sp>
    <dsp:sp modelId="{F7705D17-3EFC-4204-A7CE-0A4EAAC1AB7F}">
      <dsp:nvSpPr>
        <dsp:cNvPr id="0" name=""/>
        <dsp:cNvSpPr/>
      </dsp:nvSpPr>
      <dsp:spPr>
        <a:xfrm>
          <a:off x="9664634" y="1803295"/>
          <a:ext cx="2830219" cy="3701858"/>
        </a:xfrm>
        <a:prstGeom prst="rect">
          <a:avLst/>
        </a:prstGeom>
        <a:solidFill>
          <a:srgbClr val="001970"/>
        </a:solidFill>
        <a:ln w="38100" cap="flat" cmpd="sng" algn="ctr">
          <a:solidFill>
            <a:srgbClr val="FFD1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501117" rIns="227584" bIns="227584"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Homeless programs</a:t>
          </a:r>
        </a:p>
        <a:p>
          <a:pPr marL="228600" lvl="1" indent="-228600" algn="l" defTabSz="1111250">
            <a:lnSpc>
              <a:spcPct val="90000"/>
            </a:lnSpc>
            <a:spcBef>
              <a:spcPct val="0"/>
            </a:spcBef>
            <a:spcAft>
              <a:spcPct val="15000"/>
            </a:spcAft>
            <a:buChar char="•"/>
          </a:pPr>
          <a:r>
            <a:rPr lang="en-US" sz="2500" kern="1200" dirty="0"/>
            <a:t>Revolving loan funds</a:t>
          </a:r>
        </a:p>
        <a:p>
          <a:pPr marL="228600" lvl="1" indent="-228600" algn="l" defTabSz="1111250">
            <a:lnSpc>
              <a:spcPct val="90000"/>
            </a:lnSpc>
            <a:spcBef>
              <a:spcPct val="0"/>
            </a:spcBef>
            <a:spcAft>
              <a:spcPct val="15000"/>
            </a:spcAft>
            <a:buChar char="•"/>
          </a:pPr>
          <a:r>
            <a:rPr lang="en-US" sz="2500" kern="1200" dirty="0"/>
            <a:t>Technical assistance</a:t>
          </a:r>
        </a:p>
      </dsp:txBody>
      <dsp:txXfrm>
        <a:off x="9664634" y="1803295"/>
        <a:ext cx="2830219" cy="3701858"/>
      </dsp:txXfrm>
    </dsp:sp>
    <dsp:sp modelId="{EF99652F-2CD0-4F3A-B42E-1EC585892E1F}">
      <dsp:nvSpPr>
        <dsp:cNvPr id="0" name=""/>
        <dsp:cNvSpPr/>
      </dsp:nvSpPr>
      <dsp:spPr>
        <a:xfrm>
          <a:off x="8774947" y="145838"/>
          <a:ext cx="1779374" cy="177937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B9A9E-2373-41D7-ABDE-4D706DAC6FF0}">
      <dsp:nvSpPr>
        <dsp:cNvPr id="0" name=""/>
        <dsp:cNvSpPr/>
      </dsp:nvSpPr>
      <dsp:spPr>
        <a:xfrm>
          <a:off x="5357" y="3121558"/>
          <a:ext cx="1961554" cy="980777"/>
        </a:xfrm>
        <a:prstGeom prst="roundRect">
          <a:avLst>
            <a:gd name="adj" fmla="val 10000"/>
          </a:avLst>
        </a:prstGeom>
        <a:solidFill>
          <a:srgbClr val="245D38"/>
        </a:solidFill>
        <a:ln w="38100" cap="flat" cmpd="sng" algn="ctr">
          <a:solidFill>
            <a:srgbClr val="FFD1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u="sng" kern="1200" dirty="0"/>
            <a:t>Capital</a:t>
          </a:r>
        </a:p>
      </dsp:txBody>
      <dsp:txXfrm>
        <a:off x="34083" y="3150284"/>
        <a:ext cx="1904102" cy="923325"/>
      </dsp:txXfrm>
    </dsp:sp>
    <dsp:sp modelId="{AB431D1D-3B30-42E1-81ED-F9C1CB680924}">
      <dsp:nvSpPr>
        <dsp:cNvPr id="0" name=""/>
        <dsp:cNvSpPr/>
      </dsp:nvSpPr>
      <dsp:spPr>
        <a:xfrm>
          <a:off x="1966912" y="3597466"/>
          <a:ext cx="784621" cy="28959"/>
        </a:xfrm>
        <a:custGeom>
          <a:avLst/>
          <a:gdLst/>
          <a:ahLst/>
          <a:cxnLst/>
          <a:rect l="0" t="0" r="0" b="0"/>
          <a:pathLst>
            <a:path>
              <a:moveTo>
                <a:pt x="0" y="14479"/>
              </a:moveTo>
              <a:lnTo>
                <a:pt x="784621" y="144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39607" y="3592331"/>
        <a:ext cx="39231" cy="39231"/>
      </dsp:txXfrm>
    </dsp:sp>
    <dsp:sp modelId="{A0591570-BC84-4F53-BD8B-1EC99B88D190}">
      <dsp:nvSpPr>
        <dsp:cNvPr id="0" name=""/>
        <dsp:cNvSpPr/>
      </dsp:nvSpPr>
      <dsp:spPr>
        <a:xfrm>
          <a:off x="2751534" y="3121558"/>
          <a:ext cx="1961554" cy="980777"/>
        </a:xfrm>
        <a:prstGeom prst="roundRect">
          <a:avLst>
            <a:gd name="adj" fmla="val 10000"/>
          </a:avLst>
        </a:prstGeom>
        <a:solidFill>
          <a:srgbClr val="0095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Grants &amp; Loans</a:t>
          </a:r>
        </a:p>
      </dsp:txBody>
      <dsp:txXfrm>
        <a:off x="2780260" y="3150284"/>
        <a:ext cx="1904102" cy="923325"/>
      </dsp:txXfrm>
    </dsp:sp>
    <dsp:sp modelId="{550265E3-9A7C-436C-B348-2CBFFDEB9907}">
      <dsp:nvSpPr>
        <dsp:cNvPr id="0" name=""/>
        <dsp:cNvSpPr/>
      </dsp:nvSpPr>
      <dsp:spPr>
        <a:xfrm rot="19457599">
          <a:off x="4622267" y="3315493"/>
          <a:ext cx="966264" cy="28959"/>
        </a:xfrm>
        <a:custGeom>
          <a:avLst/>
          <a:gdLst/>
          <a:ahLst/>
          <a:cxnLst/>
          <a:rect l="0" t="0" r="0" b="0"/>
          <a:pathLst>
            <a:path>
              <a:moveTo>
                <a:pt x="0" y="14479"/>
              </a:moveTo>
              <a:lnTo>
                <a:pt x="966264" y="14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1243" y="3305816"/>
        <a:ext cx="48313" cy="48313"/>
      </dsp:txXfrm>
    </dsp:sp>
    <dsp:sp modelId="{25228440-743A-4842-8811-608993166AAA}">
      <dsp:nvSpPr>
        <dsp:cNvPr id="0" name=""/>
        <dsp:cNvSpPr/>
      </dsp:nvSpPr>
      <dsp:spPr>
        <a:xfrm>
          <a:off x="5497710" y="2557611"/>
          <a:ext cx="1961554" cy="980777"/>
        </a:xfrm>
        <a:prstGeom prst="roundRect">
          <a:avLst>
            <a:gd name="adj" fmla="val 10000"/>
          </a:avLst>
        </a:prstGeom>
        <a:solidFill>
          <a:srgbClr val="00A4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Multifamily &amp; Single Family</a:t>
          </a:r>
        </a:p>
      </dsp:txBody>
      <dsp:txXfrm>
        <a:off x="5526436" y="2586337"/>
        <a:ext cx="1904102" cy="923325"/>
      </dsp:txXfrm>
    </dsp:sp>
    <dsp:sp modelId="{9C9F55FD-C897-4173-85C9-15F49C3F2873}">
      <dsp:nvSpPr>
        <dsp:cNvPr id="0" name=""/>
        <dsp:cNvSpPr/>
      </dsp:nvSpPr>
      <dsp:spPr>
        <a:xfrm rot="17692822">
          <a:off x="6919112" y="2187599"/>
          <a:ext cx="1864928" cy="28959"/>
        </a:xfrm>
        <a:custGeom>
          <a:avLst/>
          <a:gdLst/>
          <a:ahLst/>
          <a:cxnLst/>
          <a:rect l="0" t="0" r="0" b="0"/>
          <a:pathLst>
            <a:path>
              <a:moveTo>
                <a:pt x="0" y="14479"/>
              </a:moveTo>
              <a:lnTo>
                <a:pt x="1864928" y="14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804953" y="2155456"/>
        <a:ext cx="93246" cy="93246"/>
      </dsp:txXfrm>
    </dsp:sp>
    <dsp:sp modelId="{F5050C69-3183-4339-AF47-3728F68FD1DB}">
      <dsp:nvSpPr>
        <dsp:cNvPr id="0" name=""/>
        <dsp:cNvSpPr/>
      </dsp:nvSpPr>
      <dsp:spPr>
        <a:xfrm>
          <a:off x="8243887" y="865770"/>
          <a:ext cx="1961554" cy="980777"/>
        </a:xfrm>
        <a:prstGeom prst="roundRect">
          <a:avLst>
            <a:gd name="adj" fmla="val 10000"/>
          </a:avLst>
        </a:prstGeom>
        <a:solidFill>
          <a:srgbClr val="00C4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New Construction</a:t>
          </a:r>
        </a:p>
      </dsp:txBody>
      <dsp:txXfrm>
        <a:off x="8272613" y="894496"/>
        <a:ext cx="1904102" cy="923325"/>
      </dsp:txXfrm>
    </dsp:sp>
    <dsp:sp modelId="{0A02555A-52A8-42A0-8C88-66E7F0A07FA1}">
      <dsp:nvSpPr>
        <dsp:cNvPr id="0" name=""/>
        <dsp:cNvSpPr/>
      </dsp:nvSpPr>
      <dsp:spPr>
        <a:xfrm rot="19457599">
          <a:off x="7368444" y="2751546"/>
          <a:ext cx="966264" cy="28959"/>
        </a:xfrm>
        <a:custGeom>
          <a:avLst/>
          <a:gdLst/>
          <a:ahLst/>
          <a:cxnLst/>
          <a:rect l="0" t="0" r="0" b="0"/>
          <a:pathLst>
            <a:path>
              <a:moveTo>
                <a:pt x="0" y="14479"/>
              </a:moveTo>
              <a:lnTo>
                <a:pt x="966264" y="14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27419" y="2741869"/>
        <a:ext cx="48313" cy="48313"/>
      </dsp:txXfrm>
    </dsp:sp>
    <dsp:sp modelId="{D49BF0D2-A9D8-4DFD-BA04-5B749D3478CB}">
      <dsp:nvSpPr>
        <dsp:cNvPr id="0" name=""/>
        <dsp:cNvSpPr/>
      </dsp:nvSpPr>
      <dsp:spPr>
        <a:xfrm>
          <a:off x="8243887" y="1993664"/>
          <a:ext cx="1961554" cy="980777"/>
        </a:xfrm>
        <a:prstGeom prst="roundRect">
          <a:avLst>
            <a:gd name="adj" fmla="val 10000"/>
          </a:avLst>
        </a:prstGeom>
        <a:solidFill>
          <a:srgbClr val="00C4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Rehabilitation</a:t>
          </a:r>
        </a:p>
      </dsp:txBody>
      <dsp:txXfrm>
        <a:off x="8272613" y="2022390"/>
        <a:ext cx="1904102" cy="923325"/>
      </dsp:txXfrm>
    </dsp:sp>
    <dsp:sp modelId="{3AE81D8D-50B2-42F3-9012-A9767B9FFFD6}">
      <dsp:nvSpPr>
        <dsp:cNvPr id="0" name=""/>
        <dsp:cNvSpPr/>
      </dsp:nvSpPr>
      <dsp:spPr>
        <a:xfrm rot="2142401">
          <a:off x="7368444" y="3315493"/>
          <a:ext cx="966264" cy="28959"/>
        </a:xfrm>
        <a:custGeom>
          <a:avLst/>
          <a:gdLst/>
          <a:ahLst/>
          <a:cxnLst/>
          <a:rect l="0" t="0" r="0" b="0"/>
          <a:pathLst>
            <a:path>
              <a:moveTo>
                <a:pt x="0" y="14479"/>
              </a:moveTo>
              <a:lnTo>
                <a:pt x="966264" y="14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27419" y="3305816"/>
        <a:ext cx="48313" cy="48313"/>
      </dsp:txXfrm>
    </dsp:sp>
    <dsp:sp modelId="{45E7236A-561A-474D-93B2-29DB2A19C87B}">
      <dsp:nvSpPr>
        <dsp:cNvPr id="0" name=""/>
        <dsp:cNvSpPr/>
      </dsp:nvSpPr>
      <dsp:spPr>
        <a:xfrm>
          <a:off x="8243887" y="3121558"/>
          <a:ext cx="1961554" cy="980777"/>
        </a:xfrm>
        <a:prstGeom prst="roundRect">
          <a:avLst>
            <a:gd name="adj" fmla="val 10000"/>
          </a:avLst>
        </a:prstGeom>
        <a:solidFill>
          <a:srgbClr val="00C4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err="1"/>
            <a:t>Acq</a:t>
          </a:r>
          <a:r>
            <a:rPr lang="en-US" sz="2300" kern="1200" dirty="0"/>
            <a:t>/Rehab</a:t>
          </a:r>
        </a:p>
      </dsp:txBody>
      <dsp:txXfrm>
        <a:off x="8272613" y="3150284"/>
        <a:ext cx="1904102" cy="923325"/>
      </dsp:txXfrm>
    </dsp:sp>
    <dsp:sp modelId="{1F3EEE87-3FE0-4197-A16B-3F42A8831674}">
      <dsp:nvSpPr>
        <dsp:cNvPr id="0" name=""/>
        <dsp:cNvSpPr/>
      </dsp:nvSpPr>
      <dsp:spPr>
        <a:xfrm rot="3907178">
          <a:off x="6919112" y="3879440"/>
          <a:ext cx="1864928" cy="28959"/>
        </a:xfrm>
        <a:custGeom>
          <a:avLst/>
          <a:gdLst/>
          <a:ahLst/>
          <a:cxnLst/>
          <a:rect l="0" t="0" r="0" b="0"/>
          <a:pathLst>
            <a:path>
              <a:moveTo>
                <a:pt x="0" y="14479"/>
              </a:moveTo>
              <a:lnTo>
                <a:pt x="1864928" y="14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804953" y="3847297"/>
        <a:ext cx="93246" cy="93246"/>
      </dsp:txXfrm>
    </dsp:sp>
    <dsp:sp modelId="{E296FF9F-F67F-48B6-B7DF-76914CC66084}">
      <dsp:nvSpPr>
        <dsp:cNvPr id="0" name=""/>
        <dsp:cNvSpPr/>
      </dsp:nvSpPr>
      <dsp:spPr>
        <a:xfrm>
          <a:off x="8243887" y="4249452"/>
          <a:ext cx="1961554" cy="980777"/>
        </a:xfrm>
        <a:prstGeom prst="roundRect">
          <a:avLst>
            <a:gd name="adj" fmla="val 10000"/>
          </a:avLst>
        </a:prstGeom>
        <a:solidFill>
          <a:srgbClr val="00C4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Land</a:t>
          </a:r>
        </a:p>
      </dsp:txBody>
      <dsp:txXfrm>
        <a:off x="8272613" y="4278178"/>
        <a:ext cx="1904102" cy="923325"/>
      </dsp:txXfrm>
    </dsp:sp>
    <dsp:sp modelId="{07EBF29D-B43C-4AA0-B745-11E876934C83}">
      <dsp:nvSpPr>
        <dsp:cNvPr id="0" name=""/>
        <dsp:cNvSpPr/>
      </dsp:nvSpPr>
      <dsp:spPr>
        <a:xfrm rot="2142401">
          <a:off x="4622267" y="3879440"/>
          <a:ext cx="966264" cy="28959"/>
        </a:xfrm>
        <a:custGeom>
          <a:avLst/>
          <a:gdLst/>
          <a:ahLst/>
          <a:cxnLst/>
          <a:rect l="0" t="0" r="0" b="0"/>
          <a:pathLst>
            <a:path>
              <a:moveTo>
                <a:pt x="0" y="14479"/>
              </a:moveTo>
              <a:lnTo>
                <a:pt x="966264" y="144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1243" y="3869763"/>
        <a:ext cx="48313" cy="48313"/>
      </dsp:txXfrm>
    </dsp:sp>
    <dsp:sp modelId="{3775E0B2-AEBA-49BF-B604-985563E2721F}">
      <dsp:nvSpPr>
        <dsp:cNvPr id="0" name=""/>
        <dsp:cNvSpPr/>
      </dsp:nvSpPr>
      <dsp:spPr>
        <a:xfrm>
          <a:off x="5497710" y="3685505"/>
          <a:ext cx="1961554" cy="980777"/>
        </a:xfrm>
        <a:prstGeom prst="roundRect">
          <a:avLst>
            <a:gd name="adj" fmla="val 10000"/>
          </a:avLst>
        </a:prstGeom>
        <a:solidFill>
          <a:srgbClr val="00A4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Disaster Recovery</a:t>
          </a:r>
        </a:p>
      </dsp:txBody>
      <dsp:txXfrm>
        <a:off x="5526436" y="3714231"/>
        <a:ext cx="1904102" cy="923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B9A9E-2373-41D7-ABDE-4D706DAC6FF0}">
      <dsp:nvSpPr>
        <dsp:cNvPr id="0" name=""/>
        <dsp:cNvSpPr/>
      </dsp:nvSpPr>
      <dsp:spPr>
        <a:xfrm>
          <a:off x="4167" y="2376785"/>
          <a:ext cx="2684859" cy="1342429"/>
        </a:xfrm>
        <a:prstGeom prst="roundRect">
          <a:avLst>
            <a:gd name="adj" fmla="val 10000"/>
          </a:avLst>
        </a:prstGeom>
        <a:solidFill>
          <a:srgbClr val="C00000"/>
        </a:solidFill>
        <a:ln w="38100" cap="flat" cmpd="sng" algn="ctr">
          <a:solidFill>
            <a:srgbClr val="FFD1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u="sng" kern="1200" dirty="0"/>
            <a:t>Rental Assistance</a:t>
          </a:r>
        </a:p>
      </dsp:txBody>
      <dsp:txXfrm>
        <a:off x="43485" y="2416103"/>
        <a:ext cx="2606223" cy="1263793"/>
      </dsp:txXfrm>
    </dsp:sp>
    <dsp:sp modelId="{02D4DD63-93D2-4BDB-8548-509FCDD08A5A}">
      <dsp:nvSpPr>
        <dsp:cNvPr id="0" name=""/>
        <dsp:cNvSpPr/>
      </dsp:nvSpPr>
      <dsp:spPr>
        <a:xfrm rot="18289469">
          <a:off x="2285698" y="2256283"/>
          <a:ext cx="1880599" cy="39638"/>
        </a:xfrm>
        <a:custGeom>
          <a:avLst/>
          <a:gdLst/>
          <a:ahLst/>
          <a:cxnLst/>
          <a:rect l="0" t="0" r="0" b="0"/>
          <a:pathLst>
            <a:path>
              <a:moveTo>
                <a:pt x="0" y="19819"/>
              </a:moveTo>
              <a:lnTo>
                <a:pt x="1880599" y="198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178983" y="2229087"/>
        <a:ext cx="94029" cy="94029"/>
      </dsp:txXfrm>
    </dsp:sp>
    <dsp:sp modelId="{FD7F904C-4BBE-48E4-B348-7CA3981AA527}">
      <dsp:nvSpPr>
        <dsp:cNvPr id="0" name=""/>
        <dsp:cNvSpPr/>
      </dsp:nvSpPr>
      <dsp:spPr>
        <a:xfrm>
          <a:off x="3762970" y="832991"/>
          <a:ext cx="2684859" cy="1342429"/>
        </a:xfrm>
        <a:prstGeom prst="roundRect">
          <a:avLst>
            <a:gd name="adj" fmla="val 10000"/>
          </a:avLst>
        </a:prstGeom>
        <a:solidFill>
          <a:srgbClr val="DE00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Vouchers</a:t>
          </a:r>
        </a:p>
      </dsp:txBody>
      <dsp:txXfrm>
        <a:off x="3802288" y="872309"/>
        <a:ext cx="2606223" cy="1263793"/>
      </dsp:txXfrm>
    </dsp:sp>
    <dsp:sp modelId="{BBA148DD-CEBC-4FD4-B51F-5A5C5E10CBB0}">
      <dsp:nvSpPr>
        <dsp:cNvPr id="0" name=""/>
        <dsp:cNvSpPr/>
      </dsp:nvSpPr>
      <dsp:spPr>
        <a:xfrm rot="19457599">
          <a:off x="6323518" y="1098437"/>
          <a:ext cx="1322565" cy="39638"/>
        </a:xfrm>
        <a:custGeom>
          <a:avLst/>
          <a:gdLst/>
          <a:ahLst/>
          <a:cxnLst/>
          <a:rect l="0" t="0" r="0" b="0"/>
          <a:pathLst>
            <a:path>
              <a:moveTo>
                <a:pt x="0" y="19819"/>
              </a:moveTo>
              <a:lnTo>
                <a:pt x="1322565" y="198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51737" y="1085193"/>
        <a:ext cx="66128" cy="66128"/>
      </dsp:txXfrm>
    </dsp:sp>
    <dsp:sp modelId="{438442D0-92C4-42DB-B1C8-24054EA61C51}">
      <dsp:nvSpPr>
        <dsp:cNvPr id="0" name=""/>
        <dsp:cNvSpPr/>
      </dsp:nvSpPr>
      <dsp:spPr>
        <a:xfrm>
          <a:off x="7521773" y="61093"/>
          <a:ext cx="2684859" cy="1342429"/>
        </a:xfrm>
        <a:prstGeom prst="roundRect">
          <a:avLst>
            <a:gd name="adj" fmla="val 10000"/>
          </a:avLst>
        </a:prstGeom>
        <a:solidFill>
          <a:srgbClr val="F200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Tenant Based</a:t>
          </a:r>
        </a:p>
      </dsp:txBody>
      <dsp:txXfrm>
        <a:off x="7561091" y="100411"/>
        <a:ext cx="2606223" cy="1263793"/>
      </dsp:txXfrm>
    </dsp:sp>
    <dsp:sp modelId="{AE4E74C3-AAA5-472A-8CC4-D3051A6294A0}">
      <dsp:nvSpPr>
        <dsp:cNvPr id="0" name=""/>
        <dsp:cNvSpPr/>
      </dsp:nvSpPr>
      <dsp:spPr>
        <a:xfrm rot="2142401">
          <a:off x="6323518" y="1870335"/>
          <a:ext cx="1322565" cy="39638"/>
        </a:xfrm>
        <a:custGeom>
          <a:avLst/>
          <a:gdLst/>
          <a:ahLst/>
          <a:cxnLst/>
          <a:rect l="0" t="0" r="0" b="0"/>
          <a:pathLst>
            <a:path>
              <a:moveTo>
                <a:pt x="0" y="19819"/>
              </a:moveTo>
              <a:lnTo>
                <a:pt x="1322565" y="198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51737" y="1857090"/>
        <a:ext cx="66128" cy="66128"/>
      </dsp:txXfrm>
    </dsp:sp>
    <dsp:sp modelId="{923A9D50-26D9-40FE-A6BE-83D2A7699C1F}">
      <dsp:nvSpPr>
        <dsp:cNvPr id="0" name=""/>
        <dsp:cNvSpPr/>
      </dsp:nvSpPr>
      <dsp:spPr>
        <a:xfrm>
          <a:off x="7521773" y="1604888"/>
          <a:ext cx="2684859" cy="1342429"/>
        </a:xfrm>
        <a:prstGeom prst="roundRect">
          <a:avLst>
            <a:gd name="adj" fmla="val 10000"/>
          </a:avLst>
        </a:prstGeom>
        <a:solidFill>
          <a:srgbClr val="F200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Project Based</a:t>
          </a:r>
        </a:p>
      </dsp:txBody>
      <dsp:txXfrm>
        <a:off x="7561091" y="1644206"/>
        <a:ext cx="2606223" cy="1263793"/>
      </dsp:txXfrm>
    </dsp:sp>
    <dsp:sp modelId="{EAB4A6EF-2FA9-4AC6-A570-62ECEB10FA32}">
      <dsp:nvSpPr>
        <dsp:cNvPr id="0" name=""/>
        <dsp:cNvSpPr/>
      </dsp:nvSpPr>
      <dsp:spPr>
        <a:xfrm rot="3310531">
          <a:off x="2285698" y="3800077"/>
          <a:ext cx="1880599" cy="39638"/>
        </a:xfrm>
        <a:custGeom>
          <a:avLst/>
          <a:gdLst/>
          <a:ahLst/>
          <a:cxnLst/>
          <a:rect l="0" t="0" r="0" b="0"/>
          <a:pathLst>
            <a:path>
              <a:moveTo>
                <a:pt x="0" y="19819"/>
              </a:moveTo>
              <a:lnTo>
                <a:pt x="1880599" y="198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178983" y="3772882"/>
        <a:ext cx="94029" cy="94029"/>
      </dsp:txXfrm>
    </dsp:sp>
    <dsp:sp modelId="{141C3918-B063-4B00-B562-FE6FBC99BC50}">
      <dsp:nvSpPr>
        <dsp:cNvPr id="0" name=""/>
        <dsp:cNvSpPr/>
      </dsp:nvSpPr>
      <dsp:spPr>
        <a:xfrm>
          <a:off x="3762970" y="3920579"/>
          <a:ext cx="2684859" cy="1342429"/>
        </a:xfrm>
        <a:prstGeom prst="roundRect">
          <a:avLst>
            <a:gd name="adj" fmla="val 10000"/>
          </a:avLst>
        </a:prstGeom>
        <a:solidFill>
          <a:srgbClr val="DE00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Tenant Based Rental Assistance</a:t>
          </a:r>
        </a:p>
      </dsp:txBody>
      <dsp:txXfrm>
        <a:off x="3802288" y="3959897"/>
        <a:ext cx="2606223" cy="1263793"/>
      </dsp:txXfrm>
    </dsp:sp>
    <dsp:sp modelId="{EFF4F8F9-8577-4A07-B14F-0940850EBA26}">
      <dsp:nvSpPr>
        <dsp:cNvPr id="0" name=""/>
        <dsp:cNvSpPr/>
      </dsp:nvSpPr>
      <dsp:spPr>
        <a:xfrm rot="19457599">
          <a:off x="6323518" y="4186026"/>
          <a:ext cx="1322565" cy="39638"/>
        </a:xfrm>
        <a:custGeom>
          <a:avLst/>
          <a:gdLst/>
          <a:ahLst/>
          <a:cxnLst/>
          <a:rect l="0" t="0" r="0" b="0"/>
          <a:pathLst>
            <a:path>
              <a:moveTo>
                <a:pt x="0" y="19819"/>
              </a:moveTo>
              <a:lnTo>
                <a:pt x="1322565" y="198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51737" y="4172781"/>
        <a:ext cx="66128" cy="66128"/>
      </dsp:txXfrm>
    </dsp:sp>
    <dsp:sp modelId="{6E6DB559-6900-4EE1-B81C-FA4826C4D92B}">
      <dsp:nvSpPr>
        <dsp:cNvPr id="0" name=""/>
        <dsp:cNvSpPr/>
      </dsp:nvSpPr>
      <dsp:spPr>
        <a:xfrm>
          <a:off x="7521773" y="3148682"/>
          <a:ext cx="2684859" cy="1342429"/>
        </a:xfrm>
        <a:prstGeom prst="roundRect">
          <a:avLst>
            <a:gd name="adj" fmla="val 10000"/>
          </a:avLst>
        </a:prstGeom>
        <a:solidFill>
          <a:srgbClr val="F200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Rapid-Rehousing</a:t>
          </a:r>
        </a:p>
      </dsp:txBody>
      <dsp:txXfrm>
        <a:off x="7561091" y="3188000"/>
        <a:ext cx="2606223" cy="1263793"/>
      </dsp:txXfrm>
    </dsp:sp>
    <dsp:sp modelId="{B210BF35-037D-4FFD-9D52-D955C1D27FA3}">
      <dsp:nvSpPr>
        <dsp:cNvPr id="0" name=""/>
        <dsp:cNvSpPr/>
      </dsp:nvSpPr>
      <dsp:spPr>
        <a:xfrm rot="2142401">
          <a:off x="6323518" y="4957923"/>
          <a:ext cx="1322565" cy="39638"/>
        </a:xfrm>
        <a:custGeom>
          <a:avLst/>
          <a:gdLst/>
          <a:ahLst/>
          <a:cxnLst/>
          <a:rect l="0" t="0" r="0" b="0"/>
          <a:pathLst>
            <a:path>
              <a:moveTo>
                <a:pt x="0" y="19819"/>
              </a:moveTo>
              <a:lnTo>
                <a:pt x="1322565" y="198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51737" y="4944678"/>
        <a:ext cx="66128" cy="66128"/>
      </dsp:txXfrm>
    </dsp:sp>
    <dsp:sp modelId="{8808E72F-54DD-4B36-9482-5FFFE361CEEF}">
      <dsp:nvSpPr>
        <dsp:cNvPr id="0" name=""/>
        <dsp:cNvSpPr/>
      </dsp:nvSpPr>
      <dsp:spPr>
        <a:xfrm>
          <a:off x="7521773" y="4692476"/>
          <a:ext cx="2684859" cy="1342429"/>
        </a:xfrm>
        <a:prstGeom prst="roundRect">
          <a:avLst>
            <a:gd name="adj" fmla="val 10000"/>
          </a:avLst>
        </a:prstGeom>
        <a:solidFill>
          <a:srgbClr val="F200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TBRA</a:t>
          </a:r>
        </a:p>
      </dsp:txBody>
      <dsp:txXfrm>
        <a:off x="7561091" y="4731794"/>
        <a:ext cx="2606223" cy="12637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B9A9E-2373-41D7-ABDE-4D706DAC6FF0}">
      <dsp:nvSpPr>
        <dsp:cNvPr id="0" name=""/>
        <dsp:cNvSpPr/>
      </dsp:nvSpPr>
      <dsp:spPr>
        <a:xfrm>
          <a:off x="2232124" y="3122004"/>
          <a:ext cx="1973460" cy="986730"/>
        </a:xfrm>
        <a:prstGeom prst="roundRect">
          <a:avLst>
            <a:gd name="adj" fmla="val 10000"/>
          </a:avLst>
        </a:prstGeom>
        <a:solidFill>
          <a:srgbClr val="001970"/>
        </a:solidFill>
        <a:ln w="38100" cap="flat" cmpd="sng" algn="ctr">
          <a:solidFill>
            <a:srgbClr val="FFD1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u="sng" kern="1200" dirty="0"/>
            <a:t>Programs</a:t>
          </a:r>
        </a:p>
      </dsp:txBody>
      <dsp:txXfrm>
        <a:off x="2261024" y="3150904"/>
        <a:ext cx="1915660" cy="928930"/>
      </dsp:txXfrm>
    </dsp:sp>
    <dsp:sp modelId="{02D4DD63-93D2-4BDB-8548-509FCDD08A5A}">
      <dsp:nvSpPr>
        <dsp:cNvPr id="0" name=""/>
        <dsp:cNvSpPr/>
      </dsp:nvSpPr>
      <dsp:spPr>
        <a:xfrm rot="17500715">
          <a:off x="3531807" y="2607904"/>
          <a:ext cx="2136939" cy="29135"/>
        </a:xfrm>
        <a:custGeom>
          <a:avLst/>
          <a:gdLst/>
          <a:ahLst/>
          <a:cxnLst/>
          <a:rect l="0" t="0" r="0" b="0"/>
          <a:pathLst>
            <a:path>
              <a:moveTo>
                <a:pt x="0" y="14567"/>
              </a:moveTo>
              <a:lnTo>
                <a:pt x="2136939" y="145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546853" y="2569049"/>
        <a:ext cx="106846" cy="106846"/>
      </dsp:txXfrm>
    </dsp:sp>
    <dsp:sp modelId="{FD7F904C-4BBE-48E4-B348-7CA3981AA527}">
      <dsp:nvSpPr>
        <dsp:cNvPr id="0" name=""/>
        <dsp:cNvSpPr/>
      </dsp:nvSpPr>
      <dsp:spPr>
        <a:xfrm>
          <a:off x="4994969" y="1136209"/>
          <a:ext cx="1973460" cy="986730"/>
        </a:xfrm>
        <a:prstGeom prst="roundRect">
          <a:avLst>
            <a:gd name="adj" fmla="val 10000"/>
          </a:avLst>
        </a:prstGeom>
        <a:solidFill>
          <a:srgbClr val="0023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Homelessness</a:t>
          </a:r>
        </a:p>
      </dsp:txBody>
      <dsp:txXfrm>
        <a:off x="5023869" y="1165109"/>
        <a:ext cx="1915660" cy="928930"/>
      </dsp:txXfrm>
    </dsp:sp>
    <dsp:sp modelId="{BBA148DD-CEBC-4FD4-B51F-5A5C5E10CBB0}">
      <dsp:nvSpPr>
        <dsp:cNvPr id="0" name=""/>
        <dsp:cNvSpPr/>
      </dsp:nvSpPr>
      <dsp:spPr>
        <a:xfrm rot="18289469">
          <a:off x="6671970" y="1047637"/>
          <a:ext cx="1382303" cy="29135"/>
        </a:xfrm>
        <a:custGeom>
          <a:avLst/>
          <a:gdLst/>
          <a:ahLst/>
          <a:cxnLst/>
          <a:rect l="0" t="0" r="0" b="0"/>
          <a:pathLst>
            <a:path>
              <a:moveTo>
                <a:pt x="0" y="14567"/>
              </a:moveTo>
              <a:lnTo>
                <a:pt x="1382303" y="145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28565" y="1027647"/>
        <a:ext cx="69115" cy="69115"/>
      </dsp:txXfrm>
    </dsp:sp>
    <dsp:sp modelId="{438442D0-92C4-42DB-B1C8-24054EA61C51}">
      <dsp:nvSpPr>
        <dsp:cNvPr id="0" name=""/>
        <dsp:cNvSpPr/>
      </dsp:nvSpPr>
      <dsp:spPr>
        <a:xfrm>
          <a:off x="7757814" y="1469"/>
          <a:ext cx="1973460" cy="986730"/>
        </a:xfrm>
        <a:prstGeom prst="roundRect">
          <a:avLst>
            <a:gd name="adj" fmla="val 10000"/>
          </a:avLst>
        </a:prstGeom>
        <a:solidFill>
          <a:srgbClr val="0030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Shelters</a:t>
          </a:r>
        </a:p>
      </dsp:txBody>
      <dsp:txXfrm>
        <a:off x="7786714" y="30369"/>
        <a:ext cx="1915660" cy="928930"/>
      </dsp:txXfrm>
    </dsp:sp>
    <dsp:sp modelId="{AE4E74C3-AAA5-472A-8CC4-D3051A6294A0}">
      <dsp:nvSpPr>
        <dsp:cNvPr id="0" name=""/>
        <dsp:cNvSpPr/>
      </dsp:nvSpPr>
      <dsp:spPr>
        <a:xfrm>
          <a:off x="6968430" y="1615007"/>
          <a:ext cx="789384" cy="29135"/>
        </a:xfrm>
        <a:custGeom>
          <a:avLst/>
          <a:gdLst/>
          <a:ahLst/>
          <a:cxnLst/>
          <a:rect l="0" t="0" r="0" b="0"/>
          <a:pathLst>
            <a:path>
              <a:moveTo>
                <a:pt x="0" y="14567"/>
              </a:moveTo>
              <a:lnTo>
                <a:pt x="789384" y="145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43388" y="1609840"/>
        <a:ext cx="39469" cy="39469"/>
      </dsp:txXfrm>
    </dsp:sp>
    <dsp:sp modelId="{923A9D50-26D9-40FE-A6BE-83D2A7699C1F}">
      <dsp:nvSpPr>
        <dsp:cNvPr id="0" name=""/>
        <dsp:cNvSpPr/>
      </dsp:nvSpPr>
      <dsp:spPr>
        <a:xfrm>
          <a:off x="7757814" y="1136209"/>
          <a:ext cx="1973460" cy="986730"/>
        </a:xfrm>
        <a:prstGeom prst="roundRect">
          <a:avLst>
            <a:gd name="adj" fmla="val 10000"/>
          </a:avLst>
        </a:prstGeom>
        <a:solidFill>
          <a:srgbClr val="0030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Prevention</a:t>
          </a:r>
        </a:p>
      </dsp:txBody>
      <dsp:txXfrm>
        <a:off x="7786714" y="1165109"/>
        <a:ext cx="1915660" cy="928930"/>
      </dsp:txXfrm>
    </dsp:sp>
    <dsp:sp modelId="{EFECD6AE-5276-4194-9CEE-E52EFE313679}">
      <dsp:nvSpPr>
        <dsp:cNvPr id="0" name=""/>
        <dsp:cNvSpPr/>
      </dsp:nvSpPr>
      <dsp:spPr>
        <a:xfrm rot="3310531">
          <a:off x="6671970" y="2182377"/>
          <a:ext cx="1382303" cy="29135"/>
        </a:xfrm>
        <a:custGeom>
          <a:avLst/>
          <a:gdLst/>
          <a:ahLst/>
          <a:cxnLst/>
          <a:rect l="0" t="0" r="0" b="0"/>
          <a:pathLst>
            <a:path>
              <a:moveTo>
                <a:pt x="0" y="14567"/>
              </a:moveTo>
              <a:lnTo>
                <a:pt x="1382303" y="145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28565" y="2162387"/>
        <a:ext cx="69115" cy="69115"/>
      </dsp:txXfrm>
    </dsp:sp>
    <dsp:sp modelId="{ECE1C470-BD38-43DA-B164-1557C041F713}">
      <dsp:nvSpPr>
        <dsp:cNvPr id="0" name=""/>
        <dsp:cNvSpPr/>
      </dsp:nvSpPr>
      <dsp:spPr>
        <a:xfrm>
          <a:off x="7757814" y="2270949"/>
          <a:ext cx="1973460" cy="986730"/>
        </a:xfrm>
        <a:prstGeom prst="roundRect">
          <a:avLst>
            <a:gd name="adj" fmla="val 10000"/>
          </a:avLst>
        </a:prstGeom>
        <a:solidFill>
          <a:srgbClr val="0030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Services</a:t>
          </a:r>
        </a:p>
      </dsp:txBody>
      <dsp:txXfrm>
        <a:off x="7786714" y="2299849"/>
        <a:ext cx="1915660" cy="928930"/>
      </dsp:txXfrm>
    </dsp:sp>
    <dsp:sp modelId="{EAB4A6EF-2FA9-4AC6-A570-62ECEB10FA32}">
      <dsp:nvSpPr>
        <dsp:cNvPr id="0" name=""/>
        <dsp:cNvSpPr/>
      </dsp:nvSpPr>
      <dsp:spPr>
        <a:xfrm rot="2829178">
          <a:off x="4019884" y="4026329"/>
          <a:ext cx="1160785" cy="29135"/>
        </a:xfrm>
        <a:custGeom>
          <a:avLst/>
          <a:gdLst/>
          <a:ahLst/>
          <a:cxnLst/>
          <a:rect l="0" t="0" r="0" b="0"/>
          <a:pathLst>
            <a:path>
              <a:moveTo>
                <a:pt x="0" y="14567"/>
              </a:moveTo>
              <a:lnTo>
                <a:pt x="1160785" y="145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71257" y="4011877"/>
        <a:ext cx="58039" cy="58039"/>
      </dsp:txXfrm>
    </dsp:sp>
    <dsp:sp modelId="{141C3918-B063-4B00-B562-FE6FBC99BC50}">
      <dsp:nvSpPr>
        <dsp:cNvPr id="0" name=""/>
        <dsp:cNvSpPr/>
      </dsp:nvSpPr>
      <dsp:spPr>
        <a:xfrm>
          <a:off x="4994969" y="3973059"/>
          <a:ext cx="1973460" cy="986730"/>
        </a:xfrm>
        <a:prstGeom prst="roundRect">
          <a:avLst>
            <a:gd name="adj" fmla="val 10000"/>
          </a:avLst>
        </a:prstGeom>
        <a:solidFill>
          <a:srgbClr val="0023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Revolving Loan Funds</a:t>
          </a:r>
        </a:p>
      </dsp:txBody>
      <dsp:txXfrm>
        <a:off x="5023869" y="4001959"/>
        <a:ext cx="1915660" cy="928930"/>
      </dsp:txXfrm>
    </dsp:sp>
    <dsp:sp modelId="{EFF4F8F9-8577-4A07-B14F-0940850EBA26}">
      <dsp:nvSpPr>
        <dsp:cNvPr id="0" name=""/>
        <dsp:cNvSpPr/>
      </dsp:nvSpPr>
      <dsp:spPr>
        <a:xfrm rot="19457599">
          <a:off x="6877057" y="4168172"/>
          <a:ext cx="972129" cy="29135"/>
        </a:xfrm>
        <a:custGeom>
          <a:avLst/>
          <a:gdLst/>
          <a:ahLst/>
          <a:cxnLst/>
          <a:rect l="0" t="0" r="0" b="0"/>
          <a:pathLst>
            <a:path>
              <a:moveTo>
                <a:pt x="0" y="14567"/>
              </a:moveTo>
              <a:lnTo>
                <a:pt x="972129" y="145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38819" y="4158436"/>
        <a:ext cx="48606" cy="48606"/>
      </dsp:txXfrm>
    </dsp:sp>
    <dsp:sp modelId="{6E6DB559-6900-4EE1-B81C-FA4826C4D92B}">
      <dsp:nvSpPr>
        <dsp:cNvPr id="0" name=""/>
        <dsp:cNvSpPr/>
      </dsp:nvSpPr>
      <dsp:spPr>
        <a:xfrm>
          <a:off x="7757814" y="3405689"/>
          <a:ext cx="1973460" cy="986730"/>
        </a:xfrm>
        <a:prstGeom prst="roundRect">
          <a:avLst>
            <a:gd name="adj" fmla="val 10000"/>
          </a:avLst>
        </a:prstGeom>
        <a:solidFill>
          <a:srgbClr val="0030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Down Payment Assistance</a:t>
          </a:r>
        </a:p>
      </dsp:txBody>
      <dsp:txXfrm>
        <a:off x="7786714" y="3434589"/>
        <a:ext cx="1915660" cy="928930"/>
      </dsp:txXfrm>
    </dsp:sp>
    <dsp:sp modelId="{B210BF35-037D-4FFD-9D52-D955C1D27FA3}">
      <dsp:nvSpPr>
        <dsp:cNvPr id="0" name=""/>
        <dsp:cNvSpPr/>
      </dsp:nvSpPr>
      <dsp:spPr>
        <a:xfrm rot="2142401">
          <a:off x="6877057" y="4735542"/>
          <a:ext cx="972129" cy="29135"/>
        </a:xfrm>
        <a:custGeom>
          <a:avLst/>
          <a:gdLst/>
          <a:ahLst/>
          <a:cxnLst/>
          <a:rect l="0" t="0" r="0" b="0"/>
          <a:pathLst>
            <a:path>
              <a:moveTo>
                <a:pt x="0" y="14567"/>
              </a:moveTo>
              <a:lnTo>
                <a:pt x="972129" y="145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38819" y="4725806"/>
        <a:ext cx="48606" cy="48606"/>
      </dsp:txXfrm>
    </dsp:sp>
    <dsp:sp modelId="{8808E72F-54DD-4B36-9482-5FFFE361CEEF}">
      <dsp:nvSpPr>
        <dsp:cNvPr id="0" name=""/>
        <dsp:cNvSpPr/>
      </dsp:nvSpPr>
      <dsp:spPr>
        <a:xfrm>
          <a:off x="7757814" y="4540429"/>
          <a:ext cx="1973460" cy="986730"/>
        </a:xfrm>
        <a:prstGeom prst="roundRect">
          <a:avLst>
            <a:gd name="adj" fmla="val 10000"/>
          </a:avLst>
        </a:prstGeom>
        <a:solidFill>
          <a:srgbClr val="0030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Single Family Owner Occupied Rehab</a:t>
          </a:r>
        </a:p>
      </dsp:txBody>
      <dsp:txXfrm>
        <a:off x="7786714" y="4569329"/>
        <a:ext cx="1915660" cy="928930"/>
      </dsp:txXfrm>
    </dsp:sp>
    <dsp:sp modelId="{238E506A-79E7-4A34-B98D-25271EF0C82D}">
      <dsp:nvSpPr>
        <dsp:cNvPr id="0" name=""/>
        <dsp:cNvSpPr/>
      </dsp:nvSpPr>
      <dsp:spPr>
        <a:xfrm rot="4099285">
          <a:off x="3531807" y="4593699"/>
          <a:ext cx="2136939" cy="29135"/>
        </a:xfrm>
        <a:custGeom>
          <a:avLst/>
          <a:gdLst/>
          <a:ahLst/>
          <a:cxnLst/>
          <a:rect l="0" t="0" r="0" b="0"/>
          <a:pathLst>
            <a:path>
              <a:moveTo>
                <a:pt x="0" y="14567"/>
              </a:moveTo>
              <a:lnTo>
                <a:pt x="2136939" y="145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546853" y="4554844"/>
        <a:ext cx="106846" cy="106846"/>
      </dsp:txXfrm>
    </dsp:sp>
    <dsp:sp modelId="{E35F9AB5-7B94-4D75-BB1A-155A96FCF4BB}">
      <dsp:nvSpPr>
        <dsp:cNvPr id="0" name=""/>
        <dsp:cNvSpPr/>
      </dsp:nvSpPr>
      <dsp:spPr>
        <a:xfrm>
          <a:off x="4994969" y="5107799"/>
          <a:ext cx="1973460" cy="986730"/>
        </a:xfrm>
        <a:prstGeom prst="roundRect">
          <a:avLst>
            <a:gd name="adj" fmla="val 10000"/>
          </a:avLst>
        </a:prstGeom>
        <a:solidFill>
          <a:srgbClr val="0023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Technical Assistance</a:t>
          </a:r>
        </a:p>
      </dsp:txBody>
      <dsp:txXfrm>
        <a:off x="5023869" y="5136699"/>
        <a:ext cx="1915660" cy="928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0.52014</cdr:x>
      <cdr:y>0.05915</cdr:y>
    </cdr:from>
    <cdr:to>
      <cdr:x>0.85359</cdr:x>
      <cdr:y>0.25635</cdr:y>
    </cdr:to>
    <cdr:sp macro="" textlink="">
      <cdr:nvSpPr>
        <cdr:cNvPr id="2" name="TextBox 1">
          <a:extLst xmlns:a="http://schemas.openxmlformats.org/drawingml/2006/main">
            <a:ext uri="{FF2B5EF4-FFF2-40B4-BE49-F238E27FC236}">
              <a16:creationId xmlns:a16="http://schemas.microsoft.com/office/drawing/2014/main" id="{E4F83D90-CD61-48DD-B947-2FB08E8FA7FD}"/>
            </a:ext>
          </a:extLst>
        </cdr:cNvPr>
        <cdr:cNvSpPr txBox="1"/>
      </cdr:nvSpPr>
      <cdr:spPr>
        <a:xfrm xmlns:a="http://schemas.openxmlformats.org/drawingml/2006/main">
          <a:off x="5469592" y="265363"/>
          <a:ext cx="3506427" cy="8846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rgbClr val="008586"/>
              </a:solidFill>
              <a:effectLst>
                <a:outerShdw blurRad="38100" dist="38100" dir="2700000" algn="tl">
                  <a:srgbClr val="000000">
                    <a:alpha val="43137"/>
                  </a:srgbClr>
                </a:outerShdw>
              </a:effectLst>
            </a:rPr>
            <a:t>CDBG 61% Decrease</a:t>
          </a:r>
        </a:p>
      </cdr:txBody>
    </cdr:sp>
  </cdr:relSizeAnchor>
  <cdr:relSizeAnchor xmlns:cdr="http://schemas.openxmlformats.org/drawingml/2006/chartDrawing">
    <cdr:from>
      <cdr:x>0.49085</cdr:x>
      <cdr:y>0.6194</cdr:y>
    </cdr:from>
    <cdr:to>
      <cdr:x>0.70086</cdr:x>
      <cdr:y>0.81659</cdr:y>
    </cdr:to>
    <cdr:sp macro="" textlink="">
      <cdr:nvSpPr>
        <cdr:cNvPr id="3" name="TextBox 1">
          <a:extLst xmlns:a="http://schemas.openxmlformats.org/drawingml/2006/main">
            <a:ext uri="{FF2B5EF4-FFF2-40B4-BE49-F238E27FC236}">
              <a16:creationId xmlns:a16="http://schemas.microsoft.com/office/drawing/2014/main" id="{5D271BBE-5574-447D-A261-8E6DA1F2D909}"/>
            </a:ext>
          </a:extLst>
        </cdr:cNvPr>
        <cdr:cNvSpPr txBox="1"/>
      </cdr:nvSpPr>
      <cdr:spPr>
        <a:xfrm xmlns:a="http://schemas.openxmlformats.org/drawingml/2006/main">
          <a:off x="5161547" y="2778782"/>
          <a:ext cx="2208381" cy="8846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solidFill>
                <a:srgbClr val="008586"/>
              </a:solidFill>
              <a:effectLst>
                <a:outerShdw blurRad="38100" dist="38100" dir="2700000" algn="tl">
                  <a:srgbClr val="000000">
                    <a:alpha val="43137"/>
                  </a:srgbClr>
                </a:outerShdw>
              </a:effectLst>
            </a:rPr>
            <a:t>HOME </a:t>
          </a:r>
        </a:p>
        <a:p xmlns:a="http://schemas.openxmlformats.org/drawingml/2006/main">
          <a:r>
            <a:rPr lang="en-US" sz="1800" b="1" dirty="0">
              <a:solidFill>
                <a:srgbClr val="008586"/>
              </a:solidFill>
              <a:effectLst>
                <a:outerShdw blurRad="38100" dist="38100" dir="2700000" algn="tl">
                  <a:srgbClr val="000000">
                    <a:alpha val="43137"/>
                  </a:srgbClr>
                </a:outerShdw>
              </a:effectLst>
            </a:rPr>
            <a:t>48% Decrease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5356" cy="465932"/>
          </a:xfrm>
          <a:prstGeom prst="rect">
            <a:avLst/>
          </a:prstGeom>
        </p:spPr>
        <p:txBody>
          <a:bodyPr vert="horz" lIns="91614" tIns="45807" rIns="91614" bIns="45807" rtlCol="0"/>
          <a:lstStyle>
            <a:lvl1pPr algn="l">
              <a:defRPr sz="1200"/>
            </a:lvl1pPr>
          </a:lstStyle>
          <a:p>
            <a:endParaRPr lang="en-US"/>
          </a:p>
        </p:txBody>
      </p:sp>
      <p:sp>
        <p:nvSpPr>
          <p:cNvPr id="3" name="Date Placeholder 2"/>
          <p:cNvSpPr>
            <a:spLocks noGrp="1"/>
          </p:cNvSpPr>
          <p:nvPr>
            <p:ph type="dt" sz="quarter" idx="1"/>
          </p:nvPr>
        </p:nvSpPr>
        <p:spPr>
          <a:xfrm>
            <a:off x="3979329" y="0"/>
            <a:ext cx="3045356" cy="465932"/>
          </a:xfrm>
          <a:prstGeom prst="rect">
            <a:avLst/>
          </a:prstGeom>
        </p:spPr>
        <p:txBody>
          <a:bodyPr vert="horz" lIns="91614" tIns="45807" rIns="91614" bIns="45807" rtlCol="0"/>
          <a:lstStyle>
            <a:lvl1pPr algn="r">
              <a:defRPr sz="1200"/>
            </a:lvl1pPr>
          </a:lstStyle>
          <a:p>
            <a:fld id="{9F27500B-B007-487E-BC2D-9CA3EFB094E7}" type="datetimeFigureOut">
              <a:rPr lang="en-US" smtClean="0"/>
              <a:t>5/15/2019</a:t>
            </a:fld>
            <a:endParaRPr lang="en-US"/>
          </a:p>
        </p:txBody>
      </p:sp>
      <p:sp>
        <p:nvSpPr>
          <p:cNvPr id="4" name="Footer Placeholder 3"/>
          <p:cNvSpPr>
            <a:spLocks noGrp="1"/>
          </p:cNvSpPr>
          <p:nvPr>
            <p:ph type="ftr" sz="quarter" idx="2"/>
          </p:nvPr>
        </p:nvSpPr>
        <p:spPr>
          <a:xfrm>
            <a:off x="0" y="8844753"/>
            <a:ext cx="3045356" cy="465932"/>
          </a:xfrm>
          <a:prstGeom prst="rect">
            <a:avLst/>
          </a:prstGeom>
        </p:spPr>
        <p:txBody>
          <a:bodyPr vert="horz" lIns="91614" tIns="45807" rIns="91614" bIns="45807" rtlCol="0" anchor="b"/>
          <a:lstStyle>
            <a:lvl1pPr algn="l">
              <a:defRPr sz="1200"/>
            </a:lvl1pPr>
          </a:lstStyle>
          <a:p>
            <a:endParaRPr lang="en-US"/>
          </a:p>
        </p:txBody>
      </p:sp>
      <p:sp>
        <p:nvSpPr>
          <p:cNvPr id="5" name="Slide Number Placeholder 4"/>
          <p:cNvSpPr>
            <a:spLocks noGrp="1"/>
          </p:cNvSpPr>
          <p:nvPr>
            <p:ph type="sldNum" sz="quarter" idx="3"/>
          </p:nvPr>
        </p:nvSpPr>
        <p:spPr>
          <a:xfrm>
            <a:off x="3979329" y="8844753"/>
            <a:ext cx="3045356" cy="465932"/>
          </a:xfrm>
          <a:prstGeom prst="rect">
            <a:avLst/>
          </a:prstGeom>
        </p:spPr>
        <p:txBody>
          <a:bodyPr vert="horz" lIns="91614" tIns="45807" rIns="91614" bIns="45807" rtlCol="0" anchor="b"/>
          <a:lstStyle>
            <a:lvl1pPr algn="r">
              <a:defRPr sz="1200"/>
            </a:lvl1pPr>
          </a:lstStyle>
          <a:p>
            <a:fld id="{5F189FC3-525C-45C7-90BF-332ED732A500}" type="slidenum">
              <a:rPr lang="en-US" smtClean="0"/>
              <a:t>‹#›</a:t>
            </a:fld>
            <a:endParaRPr lang="en-US"/>
          </a:p>
        </p:txBody>
      </p:sp>
    </p:spTree>
    <p:extLst>
      <p:ext uri="{BB962C8B-B14F-4D97-AF65-F5344CB8AC3E}">
        <p14:creationId xmlns:p14="http://schemas.microsoft.com/office/powerpoint/2010/main" val="1190284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85863" y="698500"/>
            <a:ext cx="4654550" cy="3490913"/>
          </a:xfrm>
          <a:prstGeom prst="rect">
            <a:avLst/>
          </a:prstGeom>
          <a:noFill/>
          <a:ln w="12700" cap="rnd">
            <a:noFill/>
            <a:round/>
            <a:headEnd/>
            <a:tailEnd/>
          </a:ln>
        </p:spPr>
      </p:sp>
      <p:sp>
        <p:nvSpPr>
          <p:cNvPr id="10242" name="Rectangle 2"/>
          <p:cNvSpPr>
            <a:spLocks noGrp="1"/>
          </p:cNvSpPr>
          <p:nvPr>
            <p:ph type="body" sz="quarter" idx="3"/>
          </p:nvPr>
        </p:nvSpPr>
        <p:spPr bwMode="auto">
          <a:xfrm>
            <a:off x="936837" y="4423331"/>
            <a:ext cx="5152602" cy="4190524"/>
          </a:xfrm>
          <a:prstGeom prst="rect">
            <a:avLst/>
          </a:prstGeom>
          <a:noFill/>
          <a:ln w="12700" cap="rnd" cmpd="sng">
            <a:noFill/>
            <a:prstDash val="solid"/>
            <a:round/>
            <a:headEnd type="none" w="med" len="med"/>
            <a:tailEnd type="none" w="med" len="med"/>
          </a:ln>
          <a:effectLst/>
        </p:spPr>
        <p:txBody>
          <a:bodyPr vert="horz" wrap="square" lIns="93341" tIns="46671" rIns="93341" bIns="46671"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Congress enacted the Stewart B. McKinney Homeless Assistance Act in 1987.</a:t>
            </a:r>
          </a:p>
          <a:p>
            <a:pPr marL="171450" indent="-171450">
              <a:buFont typeface="Arial" panose="020B0604020202020204" pitchFamily="34" charset="0"/>
              <a:buChar char="•"/>
            </a:pPr>
            <a:r>
              <a:rPr lang="en-US" dirty="0"/>
              <a:t>In 2000, the act was renamed the </a:t>
            </a:r>
            <a:r>
              <a:rPr lang="en-US" dirty="0" err="1"/>
              <a:t>McKinneyVento</a:t>
            </a:r>
            <a:r>
              <a:rPr lang="en-US" dirty="0"/>
              <a:t> Homeless Assistance Act.</a:t>
            </a:r>
          </a:p>
          <a:p>
            <a:pPr marL="171450" indent="-171450">
              <a:buFont typeface="Arial" panose="020B0604020202020204" pitchFamily="34" charset="0"/>
              <a:buChar char="•"/>
            </a:pPr>
            <a:r>
              <a:rPr lang="en-US" dirty="0"/>
              <a:t>In 2009, Congress passed the HEARTH Act, which was intended to consolidate separate homelessness programs at HUD and to make the system of homeless assistance more performance-based.</a:t>
            </a:r>
          </a:p>
          <a:p>
            <a:pPr marL="171450" indent="-171450">
              <a:buFont typeface="Arial" panose="020B0604020202020204" pitchFamily="34" charset="0"/>
              <a:buChar char="•"/>
            </a:pPr>
            <a:r>
              <a:rPr lang="en-US" dirty="0"/>
              <a:t>HUD’s McKinney-Vento programs provide outreach, shelter, transitional housing, supportive services, short- and medium-term rent subsidies, and permanent housing for people experiencing homelessness, and in some cases for people at risk of homelessness.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54F5-B4B0-4501-963B-242994848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132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54F5-B4B0-4501-963B-242994848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698500"/>
            <a:ext cx="4654550"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2610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1582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698500"/>
            <a:ext cx="4654550"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028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1614" tIns="45807" rIns="91614" bIns="45807"/>
          <a:lstStyle/>
          <a:p>
            <a:pPr algn="r" defTabSz="916137" fontAlgn="auto" hangingPunct="1">
              <a:spcBef>
                <a:spcPts val="0"/>
              </a:spcBef>
              <a:spcAft>
                <a:spcPts val="0"/>
              </a:spcAft>
              <a:defRPr/>
            </a:pPr>
            <a:fld id="{2574787F-CB23-41E1-9097-0F8C3D3FA751}" type="slidenum">
              <a:rPr lang="en-US" sz="1200">
                <a:solidFill>
                  <a:prstClr val="black"/>
                </a:solidFill>
                <a:latin typeface="Calibri"/>
                <a:ea typeface="+mn-ea"/>
                <a:cs typeface="+mn-cs"/>
              </a:rPr>
              <a:pPr algn="r" defTabSz="916137" fontAlgn="auto" hangingPunct="1">
                <a:spcBef>
                  <a:spcPts val="0"/>
                </a:spcBef>
                <a:spcAft>
                  <a:spcPts val="0"/>
                </a:spcAft>
                <a:defRPr/>
              </a:pPr>
              <a:t>26</a:t>
            </a:fld>
            <a:endParaRPr lang="en-US" sz="1200" dirty="0">
              <a:solidFill>
                <a:prstClr val="black"/>
              </a:solidFill>
              <a:latin typeface="Calibri"/>
              <a:ea typeface="+mn-ea"/>
              <a:cs typeface="+mn-cs"/>
            </a:endParaRPr>
          </a:p>
        </p:txBody>
      </p:sp>
    </p:spTree>
    <p:extLst>
      <p:ext uri="{BB962C8B-B14F-4D97-AF65-F5344CB8AC3E}">
        <p14:creationId xmlns:p14="http://schemas.microsoft.com/office/powerpoint/2010/main" val="253364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lIns="91614" tIns="45807" rIns="91614" bIns="45807"/>
          <a:lstStyle/>
          <a:p>
            <a:pPr algn="r" defTabSz="916137" fontAlgn="auto" hangingPunct="1">
              <a:spcBef>
                <a:spcPts val="0"/>
              </a:spcBef>
              <a:spcAft>
                <a:spcPts val="0"/>
              </a:spcAft>
              <a:defRPr/>
            </a:pPr>
            <a:fld id="{632DE5FD-18F8-4E41-97FA-508CFE8635E2}" type="slidenum">
              <a:rPr lang="en-US" sz="1200">
                <a:solidFill>
                  <a:prstClr val="black"/>
                </a:solidFill>
                <a:latin typeface="Calibri"/>
                <a:ea typeface="+mn-ea"/>
                <a:cs typeface="+mn-cs"/>
              </a:rPr>
              <a:pPr algn="r" defTabSz="916137" fontAlgn="auto" hangingPunct="1">
                <a:spcBef>
                  <a:spcPts val="0"/>
                </a:spcBef>
                <a:spcAft>
                  <a:spcPts val="0"/>
                </a:spcAft>
                <a:defRPr/>
              </a:pPr>
              <a:t>27</a:t>
            </a:fld>
            <a:endParaRPr lang="en-US" sz="1200" dirty="0">
              <a:solidFill>
                <a:prstClr val="black"/>
              </a:solidFill>
              <a:latin typeface="Calibri"/>
              <a:ea typeface="+mn-ea"/>
              <a:cs typeface="+mn-cs"/>
            </a:endParaRPr>
          </a:p>
        </p:txBody>
      </p:sp>
    </p:spTree>
    <p:extLst>
      <p:ext uri="{BB962C8B-B14F-4D97-AF65-F5344CB8AC3E}">
        <p14:creationId xmlns:p14="http://schemas.microsoft.com/office/powerpoint/2010/main" val="2334762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lIns="91614" tIns="45807" rIns="91614" bIns="45807"/>
          <a:lstStyle/>
          <a:p>
            <a:pPr algn="r" defTabSz="916137" fontAlgn="auto" hangingPunct="1">
              <a:spcBef>
                <a:spcPts val="0"/>
              </a:spcBef>
              <a:spcAft>
                <a:spcPts val="0"/>
              </a:spcAft>
              <a:defRPr/>
            </a:pPr>
            <a:fld id="{94AE0F91-A26E-4178-8C64-E3E00B590AA6}" type="slidenum">
              <a:rPr lang="en-US" sz="1200">
                <a:solidFill>
                  <a:prstClr val="black"/>
                </a:solidFill>
                <a:latin typeface="Calibri"/>
                <a:ea typeface="+mn-ea"/>
                <a:cs typeface="+mn-cs"/>
              </a:rPr>
              <a:pPr algn="r" defTabSz="916137" fontAlgn="auto" hangingPunct="1">
                <a:spcBef>
                  <a:spcPts val="0"/>
                </a:spcBef>
                <a:spcAft>
                  <a:spcPts val="0"/>
                </a:spcAft>
                <a:defRPr/>
              </a:pPr>
              <a:t>28</a:t>
            </a:fld>
            <a:endParaRPr lang="en-US" sz="1200" dirty="0">
              <a:solidFill>
                <a:prstClr val="black"/>
              </a:solidFill>
              <a:latin typeface="Calibri"/>
              <a:ea typeface="+mn-ea"/>
              <a:cs typeface="+mn-cs"/>
            </a:endParaRPr>
          </a:p>
        </p:txBody>
      </p:sp>
    </p:spTree>
    <p:extLst>
      <p:ext uri="{BB962C8B-B14F-4D97-AF65-F5344CB8AC3E}">
        <p14:creationId xmlns:p14="http://schemas.microsoft.com/office/powerpoint/2010/main" val="139633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1614" tIns="45807" rIns="91614" bIns="45807"/>
          <a:lstStyle/>
          <a:p>
            <a:pPr algn="r" defTabSz="916137" fontAlgn="auto" hangingPunct="1">
              <a:spcBef>
                <a:spcPts val="0"/>
              </a:spcBef>
              <a:spcAft>
                <a:spcPts val="0"/>
              </a:spcAft>
              <a:defRPr/>
            </a:pPr>
            <a:fld id="{2574787F-CB23-41E1-9097-0F8C3D3FA751}" type="slidenum">
              <a:rPr lang="en-US" sz="1200">
                <a:solidFill>
                  <a:prstClr val="black"/>
                </a:solidFill>
                <a:latin typeface="Calibri"/>
                <a:ea typeface="+mn-ea"/>
                <a:cs typeface="+mn-cs"/>
              </a:rPr>
              <a:pPr algn="r" defTabSz="916137" fontAlgn="auto" hangingPunct="1">
                <a:spcBef>
                  <a:spcPts val="0"/>
                </a:spcBef>
                <a:spcAft>
                  <a:spcPts val="0"/>
                </a:spcAft>
                <a:defRPr/>
              </a:pPr>
              <a:t>30</a:t>
            </a:fld>
            <a:endParaRPr lang="en-US" sz="1200" dirty="0">
              <a:solidFill>
                <a:prstClr val="black"/>
              </a:solidFill>
              <a:latin typeface="Calibri"/>
              <a:ea typeface="+mn-ea"/>
              <a:cs typeface="+mn-cs"/>
            </a:endParaRPr>
          </a:p>
        </p:txBody>
      </p:sp>
    </p:spTree>
    <p:extLst>
      <p:ext uri="{BB962C8B-B14F-4D97-AF65-F5344CB8AC3E}">
        <p14:creationId xmlns:p14="http://schemas.microsoft.com/office/powerpoint/2010/main" val="3862553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 $5M capped and $9.3M DR</a:t>
            </a:r>
          </a:p>
          <a:p>
            <a:r>
              <a:rPr lang="en-US" dirty="0"/>
              <a:t>2016: $5M capped and $3.95M DR</a:t>
            </a:r>
          </a:p>
          <a:p>
            <a:r>
              <a:rPr lang="en-US" dirty="0"/>
              <a:t>2017: $5M capped and $5M forward-reserved</a:t>
            </a:r>
          </a:p>
          <a:p>
            <a:r>
              <a:rPr lang="en-US" dirty="0"/>
              <a:t>2018: $5M capped</a:t>
            </a:r>
          </a:p>
        </p:txBody>
      </p:sp>
      <p:sp>
        <p:nvSpPr>
          <p:cNvPr id="4" name="Slide Number Placeholder 3"/>
          <p:cNvSpPr>
            <a:spLocks noGrp="1"/>
          </p:cNvSpPr>
          <p:nvPr>
            <p:ph type="sldNum" sz="quarter" idx="5"/>
          </p:nvPr>
        </p:nvSpPr>
        <p:spPr/>
        <p:txBody>
          <a:bodyPr lIns="91614" tIns="45807" rIns="91614" bIns="45807"/>
          <a:lstStyle/>
          <a:p>
            <a:pPr algn="r" defTabSz="916137" fontAlgn="auto" hangingPunct="1">
              <a:spcBef>
                <a:spcPts val="0"/>
              </a:spcBef>
              <a:spcAft>
                <a:spcPts val="0"/>
              </a:spcAft>
              <a:defRPr/>
            </a:pPr>
            <a:fld id="{B84F12CB-5791-436B-8BF1-E1096CB434C5}" type="slidenum">
              <a:rPr lang="en-US" sz="1200">
                <a:solidFill>
                  <a:prstClr val="black"/>
                </a:solidFill>
                <a:latin typeface="Calibri"/>
                <a:ea typeface="+mn-ea"/>
                <a:cs typeface="+mn-cs"/>
              </a:rPr>
              <a:pPr algn="r" defTabSz="916137" fontAlgn="auto" hangingPunct="1">
                <a:spcBef>
                  <a:spcPts val="0"/>
                </a:spcBef>
                <a:spcAft>
                  <a:spcPts val="0"/>
                </a:spcAft>
                <a:defRPr/>
              </a:pPr>
              <a:t>31</a:t>
            </a:fld>
            <a:endParaRPr lang="en-US" sz="1200">
              <a:solidFill>
                <a:prstClr val="black"/>
              </a:solidFill>
              <a:latin typeface="Calibri"/>
              <a:ea typeface="+mn-ea"/>
              <a:cs typeface="+mn-cs"/>
            </a:endParaRPr>
          </a:p>
        </p:txBody>
      </p:sp>
    </p:spTree>
    <p:extLst>
      <p:ext uri="{BB962C8B-B14F-4D97-AF65-F5344CB8AC3E}">
        <p14:creationId xmlns:p14="http://schemas.microsoft.com/office/powerpoint/2010/main" val="1067636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1614" tIns="45807" rIns="91614" bIns="45807"/>
          <a:lstStyle/>
          <a:p>
            <a:pPr algn="r" defTabSz="916137" fontAlgn="auto" hangingPunct="1">
              <a:spcBef>
                <a:spcPts val="0"/>
              </a:spcBef>
              <a:spcAft>
                <a:spcPts val="0"/>
              </a:spcAft>
              <a:defRPr/>
            </a:pPr>
            <a:fld id="{2574787F-CB23-41E1-9097-0F8C3D3FA751}" type="slidenum">
              <a:rPr lang="en-US" sz="1200">
                <a:solidFill>
                  <a:prstClr val="black"/>
                </a:solidFill>
                <a:latin typeface="Calibri"/>
                <a:ea typeface="+mn-ea"/>
                <a:cs typeface="+mn-cs"/>
              </a:rPr>
              <a:pPr algn="r" defTabSz="916137" fontAlgn="auto" hangingPunct="1">
                <a:spcBef>
                  <a:spcPts val="0"/>
                </a:spcBef>
                <a:spcAft>
                  <a:spcPts val="0"/>
                </a:spcAft>
                <a:defRPr/>
              </a:pPr>
              <a:t>32</a:t>
            </a:fld>
            <a:endParaRPr lang="en-US" sz="1200">
              <a:solidFill>
                <a:prstClr val="black"/>
              </a:solidFill>
              <a:latin typeface="Calibri"/>
              <a:ea typeface="+mn-ea"/>
              <a:cs typeface="+mn-cs"/>
            </a:endParaRPr>
          </a:p>
        </p:txBody>
      </p:sp>
    </p:spTree>
    <p:extLst>
      <p:ext uri="{BB962C8B-B14F-4D97-AF65-F5344CB8AC3E}">
        <p14:creationId xmlns:p14="http://schemas.microsoft.com/office/powerpoint/2010/main" val="416365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Continuum of Care (</a:t>
            </a:r>
            <a:r>
              <a:rPr lang="en-US" dirty="0" err="1"/>
              <a:t>CoC</a:t>
            </a:r>
            <a:r>
              <a:rPr lang="en-US" dirty="0"/>
              <a:t>)</a:t>
            </a:r>
          </a:p>
          <a:p>
            <a:pPr marL="171450" indent="-171450">
              <a:buFont typeface="Arial" panose="020B0604020202020204" pitchFamily="34" charset="0"/>
              <a:buChar char="•"/>
            </a:pPr>
            <a:r>
              <a:rPr lang="en-US" dirty="0"/>
              <a:t>The Supportive Housing program, which funded transitional housing, permanent supportive housing, and supportive services. </a:t>
            </a:r>
          </a:p>
          <a:p>
            <a:pPr marL="171450" indent="-171450">
              <a:buFont typeface="Arial" panose="020B0604020202020204" pitchFamily="34" charset="0"/>
              <a:buChar char="•"/>
            </a:pPr>
            <a:r>
              <a:rPr lang="en-US" dirty="0"/>
              <a:t>The Shelter Plus Care program, which funded rental assistance in permanent supportive housing for people experiencing homelessness with disabilities. </a:t>
            </a:r>
          </a:p>
          <a:p>
            <a:pPr marL="171450" indent="-171450">
              <a:buFont typeface="Arial" panose="020B0604020202020204" pitchFamily="34" charset="0"/>
              <a:buChar char="•"/>
            </a:pPr>
            <a:r>
              <a:rPr lang="en-US" dirty="0"/>
              <a:t>The Moderate Rehabilitation/Single Room Occupancy (SRO) program, which funded operating assistance in SRO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Emergency Solutions Grants (ESG)</a:t>
            </a:r>
          </a:p>
          <a:p>
            <a:pPr marL="171450" indent="-171450">
              <a:buFont typeface="Arial" panose="020B0604020202020204" pitchFamily="34" charset="0"/>
              <a:buChar char="•"/>
            </a:pPr>
            <a:r>
              <a:rPr lang="en-US" sz="1200" dirty="0"/>
              <a:t>A formula grant to states and to larger cities and counties to fund rapid re-housing, homelessness prevention programs, and emergency shelters for people experiencing homelessness. </a:t>
            </a:r>
          </a:p>
          <a:p>
            <a:pPr marL="171450" indent="-171450">
              <a:buFont typeface="Arial" panose="020B0604020202020204" pitchFamily="34" charset="0"/>
              <a:buChar char="•"/>
            </a:pPr>
            <a:r>
              <a:rPr lang="en-US" sz="1200" dirty="0"/>
              <a:t>People are eligible for prevention or re-housing assistance if they are homeless or at risk of homelessness. </a:t>
            </a:r>
          </a:p>
          <a:p>
            <a:pPr marL="285750" indent="-285750">
              <a:buFont typeface="Arial" panose="020B0604020202020204" pitchFamily="34" charset="0"/>
              <a:buChar char="•"/>
            </a:pPr>
            <a:r>
              <a:rPr lang="en-US" sz="1400" dirty="0"/>
              <a:t>Being at risk of homelessness means an individual or family has income below 30% of area median income and are losing their housing, doubled up, living in motels, or living in other precarious housing situations.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54F5-B4B0-4501-963B-242994848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523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next five years, affordability restrictions on an estimated 8,700 affordable units statewide are set to expire </a:t>
            </a:r>
          </a:p>
          <a:p>
            <a:r>
              <a:rPr lang="en-US" dirty="0"/>
              <a:t>-Resources/investment needed: Local government, state government, tax credits, other CHFA financing, and other investment especially as 2021 approaches, marking end of 30-year affordability restrictions of many developments placed in service in 1991 when 30-year affordability periods were established. </a:t>
            </a:r>
          </a:p>
          <a:p>
            <a:endParaRPr lang="en-US" dirty="0"/>
          </a:p>
          <a:p>
            <a:endParaRPr lang="en-US" dirty="0"/>
          </a:p>
          <a:p>
            <a:r>
              <a:rPr lang="en-US" dirty="0"/>
              <a:t>Project example: Colburn Hotel: 92 units, supported with 4% LIHTC and state AHTC in 2018, also converted from Mod-Rehab to RAD. Located at 9</a:t>
            </a:r>
            <a:r>
              <a:rPr lang="en-US" baseline="30000" dirty="0"/>
              <a:t>th</a:t>
            </a:r>
            <a:r>
              <a:rPr lang="en-US" dirty="0"/>
              <a:t> &amp; Grant, the building could have very likely converted to market rate. Originally constructed as a hotel in 1925, then rehabbed in 1992 as an 88-unit SRO project for homeless.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lIns="91614" tIns="45807" rIns="91614" bIns="45807"/>
          <a:lstStyle/>
          <a:p>
            <a:pPr algn="r" defTabSz="916137" fontAlgn="auto" hangingPunct="1">
              <a:spcBef>
                <a:spcPts val="0"/>
              </a:spcBef>
              <a:spcAft>
                <a:spcPts val="0"/>
              </a:spcAft>
              <a:defRPr/>
            </a:pPr>
            <a:fld id="{B84F12CB-5791-436B-8BF1-E1096CB434C5}" type="slidenum">
              <a:rPr lang="en-US" sz="1200">
                <a:solidFill>
                  <a:prstClr val="black"/>
                </a:solidFill>
                <a:latin typeface="Calibri"/>
                <a:ea typeface="+mn-ea"/>
                <a:cs typeface="+mn-cs"/>
              </a:rPr>
              <a:pPr algn="r" defTabSz="916137" fontAlgn="auto" hangingPunct="1">
                <a:spcBef>
                  <a:spcPts val="0"/>
                </a:spcBef>
                <a:spcAft>
                  <a:spcPts val="0"/>
                </a:spcAft>
                <a:defRPr/>
              </a:pPr>
              <a:t>34</a:t>
            </a:fld>
            <a:endParaRPr lang="en-US" sz="1200">
              <a:solidFill>
                <a:prstClr val="black"/>
              </a:solidFill>
              <a:latin typeface="Calibri"/>
              <a:ea typeface="+mn-ea"/>
              <a:cs typeface="+mn-cs"/>
            </a:endParaRPr>
          </a:p>
        </p:txBody>
      </p:sp>
    </p:spTree>
    <p:extLst>
      <p:ext uri="{BB962C8B-B14F-4D97-AF65-F5344CB8AC3E}">
        <p14:creationId xmlns:p14="http://schemas.microsoft.com/office/powerpoint/2010/main" val="2423330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1614" tIns="45807" rIns="91614" bIns="45807"/>
          <a:lstStyle/>
          <a:p>
            <a:pPr algn="r" defTabSz="916137" fontAlgn="auto" hangingPunct="1">
              <a:spcBef>
                <a:spcPts val="0"/>
              </a:spcBef>
              <a:spcAft>
                <a:spcPts val="0"/>
              </a:spcAft>
              <a:defRPr/>
            </a:pPr>
            <a:fld id="{632DE5FD-18F8-4E41-97FA-508CFE8635E2}" type="slidenum">
              <a:rPr lang="en-US" sz="1200">
                <a:solidFill>
                  <a:prstClr val="black"/>
                </a:solidFill>
                <a:latin typeface="Calibri"/>
                <a:ea typeface="+mn-ea"/>
                <a:cs typeface="+mn-cs"/>
              </a:rPr>
              <a:pPr algn="r" defTabSz="916137" fontAlgn="auto" hangingPunct="1">
                <a:spcBef>
                  <a:spcPts val="0"/>
                </a:spcBef>
                <a:spcAft>
                  <a:spcPts val="0"/>
                </a:spcAft>
                <a:defRPr/>
              </a:pPr>
              <a:t>37</a:t>
            </a:fld>
            <a:endParaRPr lang="en-US" sz="1200" dirty="0">
              <a:solidFill>
                <a:prstClr val="black"/>
              </a:solidFill>
              <a:latin typeface="Calibri"/>
              <a:ea typeface="+mn-ea"/>
              <a:cs typeface="+mn-cs"/>
            </a:endParaRPr>
          </a:p>
        </p:txBody>
      </p:sp>
    </p:spTree>
    <p:extLst>
      <p:ext uri="{BB962C8B-B14F-4D97-AF65-F5344CB8AC3E}">
        <p14:creationId xmlns:p14="http://schemas.microsoft.com/office/powerpoint/2010/main" val="1227642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Continuum of Care (</a:t>
            </a:r>
            <a:r>
              <a:rPr lang="en-US" dirty="0" err="1"/>
              <a:t>CoC</a:t>
            </a:r>
            <a:r>
              <a:rPr lang="en-US" dirty="0"/>
              <a:t>)</a:t>
            </a:r>
          </a:p>
          <a:p>
            <a:pPr marL="171450" indent="-171450">
              <a:buFont typeface="Arial" panose="020B0604020202020204" pitchFamily="34" charset="0"/>
              <a:buChar char="•"/>
            </a:pPr>
            <a:r>
              <a:rPr lang="en-US" dirty="0"/>
              <a:t>The Supportive Housing program, which funded transitional housing, permanent supportive housing, and supportive services. </a:t>
            </a:r>
          </a:p>
          <a:p>
            <a:pPr marL="171450" indent="-171450">
              <a:buFont typeface="Arial" panose="020B0604020202020204" pitchFamily="34" charset="0"/>
              <a:buChar char="•"/>
            </a:pPr>
            <a:r>
              <a:rPr lang="en-US" dirty="0"/>
              <a:t>The Shelter Plus Care program, which funded rental assistance in permanent supportive housing for people experiencing homelessness with disabilities. </a:t>
            </a:r>
          </a:p>
          <a:p>
            <a:pPr marL="171450" indent="-171450">
              <a:buFont typeface="Arial" panose="020B0604020202020204" pitchFamily="34" charset="0"/>
              <a:buChar char="•"/>
            </a:pPr>
            <a:r>
              <a:rPr lang="en-US" dirty="0"/>
              <a:t>The Moderate Rehabilitation/Single Room Occupancy (SRO) program, which funded operating assistance in SRO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Emergency Solutions Grants (ESG)</a:t>
            </a:r>
          </a:p>
          <a:p>
            <a:pPr marL="171450" indent="-171450">
              <a:buFont typeface="Arial" panose="020B0604020202020204" pitchFamily="34" charset="0"/>
              <a:buChar char="•"/>
            </a:pPr>
            <a:r>
              <a:rPr lang="en-US" sz="1200" dirty="0"/>
              <a:t>A formula grant to states and to larger cities and counties to fund rapid re-housing, homelessness prevention programs, and emergency shelters for people experiencing homelessness. </a:t>
            </a:r>
          </a:p>
          <a:p>
            <a:pPr marL="171450" indent="-171450">
              <a:buFont typeface="Arial" panose="020B0604020202020204" pitchFamily="34" charset="0"/>
              <a:buChar char="•"/>
            </a:pPr>
            <a:r>
              <a:rPr lang="en-US" sz="1200" dirty="0"/>
              <a:t>People are eligible for prevention or re-housing assistance if they are homeless or at risk of homelessness. </a:t>
            </a:r>
          </a:p>
          <a:p>
            <a:pPr marL="285750" indent="-285750">
              <a:buFont typeface="Arial" panose="020B0604020202020204" pitchFamily="34" charset="0"/>
              <a:buChar char="•"/>
            </a:pPr>
            <a:r>
              <a:rPr lang="en-US" sz="1400" dirty="0"/>
              <a:t>Being at risk of homelessness means an individual or family has income below 30% of area median income and are losing their housing, doubled up, living in motels, or living in other precarious housing situations.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54F5-B4B0-4501-963B-242994848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52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Continuum of Care (</a:t>
            </a:r>
            <a:r>
              <a:rPr lang="en-US" dirty="0" err="1"/>
              <a:t>CoC</a:t>
            </a:r>
            <a:r>
              <a:rPr lang="en-US" dirty="0"/>
              <a:t>)</a:t>
            </a:r>
          </a:p>
          <a:p>
            <a:pPr marL="171450" indent="-171450">
              <a:buFont typeface="Arial" panose="020B0604020202020204" pitchFamily="34" charset="0"/>
              <a:buChar char="•"/>
            </a:pPr>
            <a:r>
              <a:rPr lang="en-US" dirty="0"/>
              <a:t>The Supportive Housing program, which funded transitional housing, permanent supportive housing, and supportive services. </a:t>
            </a:r>
          </a:p>
          <a:p>
            <a:pPr marL="171450" indent="-171450">
              <a:buFont typeface="Arial" panose="020B0604020202020204" pitchFamily="34" charset="0"/>
              <a:buChar char="•"/>
            </a:pPr>
            <a:r>
              <a:rPr lang="en-US" dirty="0"/>
              <a:t>The Shelter Plus Care program, which funded rental assistance in permanent supportive housing for people experiencing homelessness with disabilities. </a:t>
            </a:r>
          </a:p>
          <a:p>
            <a:pPr marL="171450" indent="-171450">
              <a:buFont typeface="Arial" panose="020B0604020202020204" pitchFamily="34" charset="0"/>
              <a:buChar char="•"/>
            </a:pPr>
            <a:r>
              <a:rPr lang="en-US" dirty="0"/>
              <a:t>The Moderate Rehabilitation/Single Room Occupancy (SRO) program, which funded operating assistance in SRO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Emergency Solutions Grants (ESG)</a:t>
            </a:r>
          </a:p>
          <a:p>
            <a:pPr marL="171450" indent="-171450">
              <a:buFont typeface="Arial" panose="020B0604020202020204" pitchFamily="34" charset="0"/>
              <a:buChar char="•"/>
            </a:pPr>
            <a:r>
              <a:rPr lang="en-US" sz="1200" dirty="0"/>
              <a:t>A formula grant to states and to larger cities and counties to fund rapid re-housing, homelessness prevention programs, and emergency shelters for people experiencing homelessness. </a:t>
            </a:r>
          </a:p>
          <a:p>
            <a:pPr marL="171450" indent="-171450">
              <a:buFont typeface="Arial" panose="020B0604020202020204" pitchFamily="34" charset="0"/>
              <a:buChar char="•"/>
            </a:pPr>
            <a:r>
              <a:rPr lang="en-US" sz="1200" dirty="0"/>
              <a:t>People are eligible for prevention or re-housing assistance if they are homeless or at risk of homelessness. </a:t>
            </a:r>
          </a:p>
          <a:p>
            <a:pPr marL="285750" indent="-285750">
              <a:buFont typeface="Arial" panose="020B0604020202020204" pitchFamily="34" charset="0"/>
              <a:buChar char="•"/>
            </a:pPr>
            <a:r>
              <a:rPr lang="en-US" sz="1400" dirty="0"/>
              <a:t>Being at risk of homelessness means an individual or family has income below 30% of area median income and are losing their housing, doubled up, living in motels, or living in other precarious housing situations.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54F5-B4B0-4501-963B-242994848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52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Funding Levels</a:t>
            </a:r>
            <a:r>
              <a:rPr lang="en-US" sz="1200" baseline="0" dirty="0"/>
              <a:t> FY13 After Sequestration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Challenges with PIT #s (significant undercount because of definition and difficulty administering)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54F5-B4B0-4501-963B-242994848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031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Colorado Receives (2018)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54F5-B4B0-4501-963B-242994848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37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Colorado Receives (2018)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54F5-B4B0-4501-963B-242994848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3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also four program accounts in appropriations bills that represent almost all Federal spending for affordable housing assistance for people with the lowest incomes:</a:t>
            </a:r>
          </a:p>
          <a:p>
            <a:pPr marL="628650" lvl="1" indent="-171450">
              <a:buFont typeface="Arial" panose="020B0604020202020204" pitchFamily="34" charset="0"/>
              <a:buChar char="•"/>
            </a:pPr>
            <a:r>
              <a:rPr lang="en-US" dirty="0"/>
              <a:t>Tenant-Based Rental Assistance (TBRA) — this includes the Housing Choice Voucher (HCV) program (“Section 8”), Housing and Urban Development-Veterans Affairs Supportive Housing (HUD-VASH) vouchers, and Family Unification Program (FUP) vouchers</a:t>
            </a:r>
          </a:p>
          <a:p>
            <a:pPr marL="628650" lvl="1" indent="-171450">
              <a:buFont typeface="Arial" panose="020B0604020202020204" pitchFamily="34" charset="0"/>
              <a:buChar char="•"/>
            </a:pPr>
            <a:r>
              <a:rPr lang="en-US" dirty="0"/>
              <a:t>Project-Based Rental Assistance (PBRA) — formerly known as “Project-Based Section 8,” this program provides rent subsidies for many privately owned affordable housing programs</a:t>
            </a:r>
          </a:p>
          <a:p>
            <a:pPr marL="628650" lvl="1" indent="-171450">
              <a:buFont typeface="Arial" panose="020B0604020202020204" pitchFamily="34" charset="0"/>
              <a:buChar char="•"/>
            </a:pPr>
            <a:r>
              <a:rPr lang="en-US" dirty="0"/>
              <a:t>Public Housing accounts:</a:t>
            </a:r>
          </a:p>
          <a:p>
            <a:pPr marL="1085850" lvl="2" indent="-171450">
              <a:buFont typeface="Courier New" panose="02070309020205020404" pitchFamily="49" charset="0"/>
              <a:buChar char="o"/>
            </a:pPr>
            <a:r>
              <a:rPr lang="en-US" dirty="0"/>
              <a:t>Operating Funds — used by Public Housing Authorities for day-to-day costs</a:t>
            </a:r>
          </a:p>
          <a:p>
            <a:pPr marL="1085850" lvl="2" indent="-171450">
              <a:buFont typeface="Courier New" panose="02070309020205020404" pitchFamily="49" charset="0"/>
              <a:buChar char="o"/>
            </a:pPr>
            <a:r>
              <a:rPr lang="en-US" dirty="0"/>
              <a:t>Capital Grants — used for larger scale building repairs or maintenance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54F5-B4B0-4501-963B-242994848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5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a:t>The HOME Investment Partnerships Program (HOME) provides formula grants to states and localities to provide direct rental assistance and fund building, buying, and rehabilitating affordable housing for rent or homeownership.</a:t>
            </a:r>
          </a:p>
          <a:p>
            <a:pPr marL="1085850" lvl="2" indent="-171450">
              <a:buFont typeface="Courier New" panose="02070309020205020404" pitchFamily="49" charset="0"/>
              <a:buChar char="o"/>
            </a:pPr>
            <a:r>
              <a:rPr lang="en-US" dirty="0"/>
              <a:t>Colorado received approximately </a:t>
            </a:r>
            <a:r>
              <a:rPr lang="en-US" b="1" dirty="0">
                <a:solidFill>
                  <a:srgbClr val="FFC000"/>
                </a:solidFill>
                <a:effectLst>
                  <a:outerShdw blurRad="38100" dist="38100" dir="2700000" algn="tl">
                    <a:srgbClr val="000000">
                      <a:alpha val="43137"/>
                    </a:srgbClr>
                  </a:outerShdw>
                </a:effectLst>
              </a:rPr>
              <a:t>$34 million </a:t>
            </a:r>
            <a:r>
              <a:rPr lang="en-US" dirty="0"/>
              <a:t>in HOME funding in 2017. </a:t>
            </a:r>
            <a:endParaRPr lang="en-US" sz="2400" dirty="0"/>
          </a:p>
          <a:p>
            <a:pPr marL="342900" indent="-342900">
              <a:buFont typeface="Arial" panose="020B0604020202020204" pitchFamily="34" charset="0"/>
              <a:buChar char="•"/>
            </a:pPr>
            <a:r>
              <a:rPr lang="en-US" sz="2400" dirty="0"/>
              <a:t>The Community Development Block Grant (CDBG) program provides communities with resources to address a wide range of community development needs.</a:t>
            </a:r>
          </a:p>
          <a:p>
            <a:pPr marL="1143000" lvl="2" indent="-228600">
              <a:buFont typeface="Courier New" panose="02070309020205020404" pitchFamily="49" charset="0"/>
              <a:buChar char="o"/>
            </a:pPr>
            <a:r>
              <a:rPr lang="en-US" dirty="0"/>
              <a:t>Colorado received approximately </a:t>
            </a:r>
            <a:r>
              <a:rPr lang="en-US" b="1" dirty="0">
                <a:solidFill>
                  <a:srgbClr val="FFC000"/>
                </a:solidFill>
                <a:effectLst>
                  <a:outerShdw blurRad="38100" dist="38100" dir="2700000" algn="tl">
                    <a:srgbClr val="000000">
                      <a:alpha val="43137"/>
                    </a:srgbClr>
                  </a:outerShdw>
                </a:effectLst>
              </a:rPr>
              <a:t>$13 million </a:t>
            </a:r>
            <a:r>
              <a:rPr lang="en-US" dirty="0"/>
              <a:t>in CDBG funding in 2017.</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54F5-B4B0-4501-963B-242994848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01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7"/>
            <a:ext cx="11055350" cy="2090737"/>
          </a:xfrm>
        </p:spPr>
        <p:txBody>
          <a:body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951040" y="5638800"/>
            <a:ext cx="9102725" cy="2381250"/>
          </a:xfrm>
          <a:prstGeom prst="rect">
            <a:avLst/>
          </a:prstGeom>
        </p:spPr>
        <p:txBody>
          <a:bodyPr vert="horz"/>
          <a:lstStyle>
            <a:lvl1pPr marL="0" indent="0" algn="ctr">
              <a:buNone/>
              <a:defRPr>
                <a:solidFill>
                  <a:srgbClr val="FFFFFF"/>
                </a:solidFill>
              </a:defRPr>
            </a:lvl1pPr>
            <a:lvl2pPr marL="457223" indent="0" algn="ctr">
              <a:buNone/>
              <a:defRPr/>
            </a:lvl2pPr>
            <a:lvl3pPr marL="914446" indent="0" algn="ctr">
              <a:buNone/>
              <a:defRPr/>
            </a:lvl3pPr>
            <a:lvl4pPr marL="1371668" indent="0" algn="ctr">
              <a:buNone/>
              <a:defRPr/>
            </a:lvl4pPr>
            <a:lvl5pPr marL="1828892" indent="0" algn="ctr">
              <a:buNone/>
              <a:defRPr/>
            </a:lvl5pPr>
            <a:lvl6pPr marL="2286114" indent="0" algn="ctr">
              <a:buNone/>
              <a:defRPr/>
            </a:lvl6pPr>
            <a:lvl7pPr marL="2743337" indent="0" algn="ctr">
              <a:buNone/>
              <a:defRPr/>
            </a:lvl7pPr>
            <a:lvl8pPr marL="3200560" indent="0" algn="ctr">
              <a:buNone/>
              <a:defRPr/>
            </a:lvl8pPr>
            <a:lvl9pPr marL="3657783" indent="0" algn="ctr">
              <a:buNone/>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TextBox 14"/>
          <p:cNvSpPr txBox="1"/>
          <p:nvPr userDrawn="1"/>
        </p:nvSpPr>
        <p:spPr>
          <a:xfrm>
            <a:off x="1092200" y="457203"/>
            <a:ext cx="7620000" cy="938847"/>
          </a:xfrm>
          <a:prstGeom prst="rect">
            <a:avLst/>
          </a:prstGeom>
          <a:noFill/>
        </p:spPr>
        <p:txBody>
          <a:bodyPr wrap="square" rtlCol="0">
            <a:spAutoFit/>
          </a:bodyPr>
          <a:lstStyle/>
          <a:p>
            <a:r>
              <a:rPr lang="en-US" sz="5501" b="1" i="1" kern="1200" baseline="0" dirty="0">
                <a:solidFill>
                  <a:srgbClr val="5C6670"/>
                </a:solidFill>
                <a:latin typeface="Trebuchet MS" pitchFamily="-100" charset="0"/>
                <a:ea typeface="Trebuchet MS" pitchFamily="-100" charset="0"/>
                <a:cs typeface="Trebuchet MS" pitchFamily="-100" charset="0"/>
                <a:sym typeface="Trebuchet MS" pitchFamily="-100" charset="0"/>
              </a:rPr>
              <a:t>Using this template:</a:t>
            </a:r>
            <a:endParaRPr lang="en-US" sz="5501" dirty="0"/>
          </a:p>
        </p:txBody>
      </p:sp>
      <p:sp>
        <p:nvSpPr>
          <p:cNvPr id="22" name="TextBox 21"/>
          <p:cNvSpPr txBox="1"/>
          <p:nvPr userDrawn="1"/>
        </p:nvSpPr>
        <p:spPr>
          <a:xfrm>
            <a:off x="1016000" y="6934201"/>
            <a:ext cx="11125200" cy="2031325"/>
          </a:xfrm>
          <a:prstGeom prst="rect">
            <a:avLst/>
          </a:prstGeom>
          <a:noFill/>
        </p:spPr>
        <p:txBody>
          <a:bodyPr wrap="square" rtlCol="0">
            <a:spAutoFit/>
          </a:bodyPr>
          <a:lstStyle/>
          <a:p>
            <a:pPr marL="271477" indent="-271477">
              <a:buSzPct val="75000"/>
              <a:buFontTx/>
              <a:buChar char="•"/>
            </a:pPr>
            <a:r>
              <a:rPr lang="en-US" sz="1800" dirty="0"/>
              <a:t>You may also choose to use your department’s extended color palette in this presentation.</a:t>
            </a:r>
          </a:p>
          <a:p>
            <a:pPr marL="271477" indent="-271477">
              <a:buSzPct val="75000"/>
              <a:buFontTx/>
              <a:buChar char="•"/>
            </a:pPr>
            <a:endParaRPr lang="en-US" sz="1800" dirty="0"/>
          </a:p>
          <a:p>
            <a:pPr marL="271477" indent="-271477">
              <a:buSzPct val="75000"/>
              <a:buFontTx/>
              <a:buChar char="•"/>
            </a:pPr>
            <a:r>
              <a:rPr lang="en-US" sz="1800" dirty="0"/>
              <a:t>When inserting lockups into keynote slide presentations, use </a:t>
            </a:r>
            <a:r>
              <a:rPr lang="en-US" sz="1800" dirty="0" err="1"/>
              <a:t>png</a:t>
            </a:r>
            <a:r>
              <a:rPr lang="en-US" sz="1800" baseline="0" dirty="0"/>
              <a:t> </a:t>
            </a:r>
            <a:r>
              <a:rPr lang="en-US" sz="1800" baseline="0" dirty="0" err="1"/>
              <a:t>rgb</a:t>
            </a:r>
            <a:r>
              <a:rPr lang="en-US" sz="1800" baseline="0" dirty="0"/>
              <a:t> </a:t>
            </a:r>
            <a:r>
              <a:rPr lang="en-US" sz="1800" baseline="0"/>
              <a:t>300 medium </a:t>
            </a:r>
            <a:r>
              <a:rPr lang="en-US" sz="1800" baseline="0" dirty="0"/>
              <a:t>file </a:t>
            </a:r>
            <a:r>
              <a:rPr lang="en-US" sz="1800" dirty="0"/>
              <a:t>for the crispest result. You will need to scale this image down to the appropriate size. To preserve height-to-width ratio </a:t>
            </a:r>
            <a:r>
              <a:rPr lang="en-US" sz="1800" baseline="0" dirty="0"/>
              <a:t>hold, “shift” while scaling.</a:t>
            </a:r>
            <a:endParaRPr lang="en-US" sz="1800" dirty="0"/>
          </a:p>
          <a:p>
            <a:pPr marL="271477" indent="-271477">
              <a:buSzPct val="75000"/>
              <a:buFontTx/>
              <a:buChar char="•"/>
            </a:pPr>
            <a:endParaRPr lang="en-US" sz="1800" dirty="0"/>
          </a:p>
          <a:p>
            <a:pPr marL="271477" indent="-271477">
              <a:buSzPct val="75000"/>
              <a:buFontTx/>
              <a:buChar char="•"/>
            </a:pPr>
            <a:r>
              <a:rPr lang="en-US" sz="1800" dirty="0"/>
              <a:t>Reference the Colorado Brand Guidelines for more information.</a:t>
            </a:r>
            <a:endParaRPr lang="en-US" dirty="0"/>
          </a:p>
        </p:txBody>
      </p:sp>
      <p:sp>
        <p:nvSpPr>
          <p:cNvPr id="41" name="TextBox 40"/>
          <p:cNvSpPr txBox="1"/>
          <p:nvPr userDrawn="1"/>
        </p:nvSpPr>
        <p:spPr>
          <a:xfrm>
            <a:off x="5054600" y="4992471"/>
            <a:ext cx="1524000" cy="646331"/>
          </a:xfrm>
          <a:prstGeom prst="rect">
            <a:avLst/>
          </a:prstGeom>
          <a:noFill/>
        </p:spPr>
        <p:txBody>
          <a:bodyPr wrap="square" rtlCol="0">
            <a:spAutoFit/>
          </a:bodyPr>
          <a:lstStyle/>
          <a:p>
            <a:pPr marL="0" marR="0" indent="0" algn="ctr" defTabSz="584229" rtl="0" eaLnBrk="1" fontAlgn="base" latinLnBrk="0" hangingPunct="0">
              <a:lnSpc>
                <a:spcPct val="100000"/>
              </a:lnSpc>
              <a:spcBef>
                <a:spcPct val="0"/>
              </a:spcBef>
              <a:spcAft>
                <a:spcPct val="0"/>
              </a:spcAft>
              <a:buClrTx/>
              <a:buSzTx/>
              <a:buFontTx/>
              <a:buNone/>
              <a:tabLst/>
              <a:defRPr/>
            </a:pPr>
            <a:r>
              <a:rPr lang="en-US" sz="1800"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110/196/232</a:t>
            </a:r>
            <a:endParaRPr lang="en-US" dirty="0">
              <a:solidFill>
                <a:srgbClr val="FFFFFF"/>
              </a:solidFill>
            </a:endParaRPr>
          </a:p>
        </p:txBody>
      </p:sp>
      <p:pic>
        <p:nvPicPr>
          <p:cNvPr id="1027" name="Picture 3" descr="M:\EDO Communications\DOLA Branding\DOLA Branding Team &amp; Process\Color Palettes &amp; Shields\DOLA-Palett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9220" t="63537" r="11241" b="8877"/>
          <a:stretch/>
        </p:blipFill>
        <p:spPr bwMode="auto">
          <a:xfrm>
            <a:off x="3454400" y="1419401"/>
            <a:ext cx="6019800" cy="543566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userDrawn="1"/>
        </p:nvSpPr>
        <p:spPr>
          <a:xfrm>
            <a:off x="2463800" y="1588532"/>
            <a:ext cx="2895600" cy="369332"/>
          </a:xfrm>
          <a:prstGeom prst="rect">
            <a:avLst/>
          </a:prstGeom>
          <a:noFill/>
        </p:spPr>
        <p:txBody>
          <a:bodyPr wrap="square" rtlCol="0">
            <a:spAutoFit/>
          </a:bodyPr>
          <a:lstStyle/>
          <a:p>
            <a:pPr algn="ctr"/>
            <a:r>
              <a:rPr lang="en-US" dirty="0"/>
              <a:t>DOLA palette</a:t>
            </a:r>
          </a:p>
        </p:txBody>
      </p:sp>
    </p:spTree>
    <p:extLst>
      <p:ext uri="{BB962C8B-B14F-4D97-AF65-F5344CB8AC3E}">
        <p14:creationId xmlns:p14="http://schemas.microsoft.com/office/powerpoint/2010/main" val="3242105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842347"/>
            <a:ext cx="11054080" cy="2090702"/>
          </a:xfrm>
        </p:spPr>
        <p:txBody>
          <a:bodyPr lIns="0" tIns="0" rIns="0" bIns="0"/>
          <a:lstStyle>
            <a:lvl1pPr algn="l">
              <a:defRPr sz="7680"/>
            </a:lvl1pPr>
          </a:lstStyle>
          <a:p>
            <a:r>
              <a:rPr lang="en-US"/>
              <a:t>Click to edit Master title style</a:t>
            </a:r>
            <a:endParaRPr lang="en-US" dirty="0"/>
          </a:p>
        </p:txBody>
      </p:sp>
      <p:sp>
        <p:nvSpPr>
          <p:cNvPr id="3" name="Subtitle 2"/>
          <p:cNvSpPr>
            <a:spLocks noGrp="1"/>
          </p:cNvSpPr>
          <p:nvPr>
            <p:ph type="subTitle" idx="1"/>
          </p:nvPr>
        </p:nvSpPr>
        <p:spPr>
          <a:xfrm>
            <a:off x="1083733" y="4660053"/>
            <a:ext cx="10945707" cy="1625600"/>
          </a:xfrm>
        </p:spPr>
        <p:txBody>
          <a:bodyPr lIns="0" tIns="0" rIns="0" bIns="0" anchor="ctr" anchorCtr="0">
            <a:noAutofit/>
          </a:bodyPr>
          <a:lstStyle>
            <a:lvl1pPr marL="0" indent="0" algn="l">
              <a:buNone/>
              <a:defRPr sz="5120">
                <a:solidFill>
                  <a:srgbClr val="5F5F5F"/>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8421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p:txBody>
          <a:bodyPr/>
          <a:lstStyle/>
          <a:p>
            <a:fld id="{64804CC7-E249-4D18-8553-2C80B7C18316}" type="slidenum">
              <a:rPr lang="en-US" smtClean="0"/>
              <a:pPr/>
              <a:t>‹#›</a:t>
            </a:fld>
            <a:endParaRPr lang="en-US" dirty="0"/>
          </a:p>
        </p:txBody>
      </p:sp>
    </p:spTree>
    <p:extLst>
      <p:ext uri="{BB962C8B-B14F-4D97-AF65-F5344CB8AC3E}">
        <p14:creationId xmlns:p14="http://schemas.microsoft.com/office/powerpoint/2010/main" val="3296035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035040"/>
            <a:ext cx="11054080" cy="1937173"/>
          </a:xfrm>
        </p:spPr>
        <p:txBody>
          <a:bodyPr anchor="t"/>
          <a:lstStyle>
            <a:lvl1pPr algn="l">
              <a:defRPr sz="5689" b="0" cap="all"/>
            </a:lvl1pPr>
          </a:lstStyle>
          <a:p>
            <a:r>
              <a:rPr lang="en-US"/>
              <a:t>Click to edit Master title style</a:t>
            </a:r>
            <a:endParaRPr lang="en-US" dirty="0"/>
          </a:p>
        </p:txBody>
      </p:sp>
      <p:sp>
        <p:nvSpPr>
          <p:cNvPr id="3" name="Text Placeholder 2"/>
          <p:cNvSpPr>
            <a:spLocks noGrp="1"/>
          </p:cNvSpPr>
          <p:nvPr>
            <p:ph type="body" idx="1"/>
          </p:nvPr>
        </p:nvSpPr>
        <p:spPr>
          <a:xfrm>
            <a:off x="1027290" y="3901441"/>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4804CC7-E249-4D18-8553-2C80B7C18316}" type="slidenum">
              <a:rPr lang="en-US" smtClean="0"/>
              <a:pPr/>
              <a:t>‹#›</a:t>
            </a:fld>
            <a:endParaRPr lang="en-US" dirty="0"/>
          </a:p>
        </p:txBody>
      </p:sp>
    </p:spTree>
    <p:extLst>
      <p:ext uri="{BB962C8B-B14F-4D97-AF65-F5344CB8AC3E}">
        <p14:creationId xmlns:p14="http://schemas.microsoft.com/office/powerpoint/2010/main" val="275453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Content Placeholder 3"/>
          <p:cNvSpPr>
            <a:spLocks noGrp="1"/>
          </p:cNvSpPr>
          <p:nvPr>
            <p:ph sz="half" idx="2"/>
          </p:nvPr>
        </p:nvSpPr>
        <p:spPr>
          <a:xfrm>
            <a:off x="4985173" y="2275841"/>
            <a:ext cx="7369387" cy="6436925"/>
          </a:xfrm>
        </p:spPr>
        <p:txBody>
          <a:bodyPr/>
          <a:lstStyle>
            <a:lvl1pPr>
              <a:defRPr sz="3698"/>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4804CC7-E249-4D18-8553-2C80B7C18316}" type="slidenum">
              <a:rPr lang="en-US" smtClean="0"/>
              <a:pPr/>
              <a:t>‹#›</a:t>
            </a:fld>
            <a:endParaRPr lang="en-US" dirty="0"/>
          </a:p>
        </p:txBody>
      </p:sp>
      <p:sp>
        <p:nvSpPr>
          <p:cNvPr id="6" name="Picture Placeholder 2"/>
          <p:cNvSpPr>
            <a:spLocks noGrp="1"/>
          </p:cNvSpPr>
          <p:nvPr>
            <p:ph type="pic" idx="13"/>
          </p:nvPr>
        </p:nvSpPr>
        <p:spPr>
          <a:xfrm>
            <a:off x="1517227" y="2275840"/>
            <a:ext cx="3034453" cy="650240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a:t>Click icon to add picture</a:t>
            </a:r>
          </a:p>
        </p:txBody>
      </p:sp>
    </p:spTree>
    <p:extLst>
      <p:ext uri="{BB962C8B-B14F-4D97-AF65-F5344CB8AC3E}">
        <p14:creationId xmlns:p14="http://schemas.microsoft.com/office/powerpoint/2010/main" val="2632994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sz="half" idx="1"/>
          </p:nvPr>
        </p:nvSpPr>
        <p:spPr>
          <a:xfrm>
            <a:off x="1517227" y="2275841"/>
            <a:ext cx="5201920" cy="6436925"/>
          </a:xfrm>
        </p:spPr>
        <p:txBody>
          <a:bodyPr/>
          <a:lstStyle>
            <a:lvl1pPr>
              <a:defRPr sz="3698"/>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044267" y="2275841"/>
            <a:ext cx="5310293" cy="6436925"/>
          </a:xfrm>
        </p:spPr>
        <p:txBody>
          <a:bodyPr/>
          <a:lstStyle>
            <a:lvl1pPr>
              <a:defRPr sz="3698"/>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4804CC7-E249-4D18-8553-2C80B7C18316}" type="slidenum">
              <a:rPr lang="en-US" smtClean="0"/>
              <a:pPr/>
              <a:t>‹#›</a:t>
            </a:fld>
            <a:endParaRPr lang="en-US" dirty="0"/>
          </a:p>
        </p:txBody>
      </p:sp>
    </p:spTree>
    <p:extLst>
      <p:ext uri="{BB962C8B-B14F-4D97-AF65-F5344CB8AC3E}">
        <p14:creationId xmlns:p14="http://schemas.microsoft.com/office/powerpoint/2010/main" val="1157776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4804CC7-E249-4D18-8553-2C80B7C18316}" type="slidenum">
              <a:rPr lang="en-US" smtClean="0"/>
              <a:pPr/>
              <a:t>‹#›</a:t>
            </a:fld>
            <a:endParaRPr lang="en-US" dirty="0"/>
          </a:p>
        </p:txBody>
      </p:sp>
    </p:spTree>
    <p:extLst>
      <p:ext uri="{BB962C8B-B14F-4D97-AF65-F5344CB8AC3E}">
        <p14:creationId xmlns:p14="http://schemas.microsoft.com/office/powerpoint/2010/main" val="2809803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4804CC7-E249-4D18-8553-2C80B7C18316}" type="slidenum">
              <a:rPr lang="en-US" smtClean="0"/>
              <a:pPr/>
              <a:t>‹#›</a:t>
            </a:fld>
            <a:endParaRPr lang="en-US" dirty="0"/>
          </a:p>
        </p:txBody>
      </p:sp>
    </p:spTree>
    <p:extLst>
      <p:ext uri="{BB962C8B-B14F-4D97-AF65-F5344CB8AC3E}">
        <p14:creationId xmlns:p14="http://schemas.microsoft.com/office/powerpoint/2010/main" val="1538467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4804CC7-E249-4D18-8553-2C80B7C18316}" type="slidenum">
              <a:rPr lang="en-US" smtClean="0"/>
              <a:pPr/>
              <a:t>‹#›</a:t>
            </a:fld>
            <a:endParaRPr lang="en-US" dirty="0"/>
          </a:p>
        </p:txBody>
      </p:sp>
    </p:spTree>
    <p:extLst>
      <p:ext uri="{BB962C8B-B14F-4D97-AF65-F5344CB8AC3E}">
        <p14:creationId xmlns:p14="http://schemas.microsoft.com/office/powerpoint/2010/main" val="729282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0"/>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3698"/>
            </a:lvl1pPr>
            <a:lvl2pPr>
              <a:defRPr sz="3413"/>
            </a:lvl2pPr>
            <a:lvl3pPr>
              <a:defRPr sz="3129"/>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4804CC7-E249-4D18-8553-2C80B7C18316}" type="slidenum">
              <a:rPr lang="en-US" smtClean="0"/>
              <a:pPr/>
              <a:t>‹#›</a:t>
            </a:fld>
            <a:endParaRPr lang="en-US" dirty="0"/>
          </a:p>
        </p:txBody>
      </p:sp>
    </p:spTree>
    <p:extLst>
      <p:ext uri="{BB962C8B-B14F-4D97-AF65-F5344CB8AC3E}">
        <p14:creationId xmlns:p14="http://schemas.microsoft.com/office/powerpoint/2010/main" val="255911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4"/>
            <a:ext cx="11734800" cy="2312987"/>
          </a:xfrm>
        </p:spPr>
        <p:txBody>
          <a:bodyPr/>
          <a:lstStyle/>
          <a:p>
            <a:r>
              <a:rPr lang="en-US" dirty="0"/>
              <a:t>Click to edit </a:t>
            </a:r>
            <a:br>
              <a:rPr lang="en-US" dirty="0"/>
            </a:br>
            <a:r>
              <a:rPr lang="en-US" dirty="0"/>
              <a:t>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0"/>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a:t>Click icon to add picture</a:t>
            </a:r>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4804CC7-E249-4D18-8553-2C80B7C18316}" type="slidenum">
              <a:rPr lang="en-US" smtClean="0"/>
              <a:pPr/>
              <a:t>‹#›</a:t>
            </a:fld>
            <a:endParaRPr lang="en-US" dirty="0"/>
          </a:p>
        </p:txBody>
      </p:sp>
    </p:spTree>
    <p:extLst>
      <p:ext uri="{BB962C8B-B14F-4D97-AF65-F5344CB8AC3E}">
        <p14:creationId xmlns:p14="http://schemas.microsoft.com/office/powerpoint/2010/main" val="3430705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3FEC8-FC6B-4ACF-B847-0DC8A7C402FA}"/>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1809EFBD-1434-4A47-ACBE-C5C9EDDFC168}"/>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CC757C1E-333C-47B7-8914-29EC6B2B4DB9}"/>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5" name="Footer Placeholder 4">
            <a:extLst>
              <a:ext uri="{FF2B5EF4-FFF2-40B4-BE49-F238E27FC236}">
                <a16:creationId xmlns:a16="http://schemas.microsoft.com/office/drawing/2014/main" id="{F1E07063-F38D-4C8D-8818-B4741CD46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793E7-BE4A-4763-9D24-1FB392C376A1}"/>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48849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C444-08D0-443C-912B-6489697A5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3CB9B8-C8EC-451D-BE58-567A65B556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ABCCB-B59C-460C-9C62-49ED4673B843}"/>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5" name="Footer Placeholder 4">
            <a:extLst>
              <a:ext uri="{FF2B5EF4-FFF2-40B4-BE49-F238E27FC236}">
                <a16:creationId xmlns:a16="http://schemas.microsoft.com/office/drawing/2014/main" id="{37E1B513-31ED-4E38-A888-FBDB7D566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85001-DB0F-4FBF-8F1F-4E4D1EA26DE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43263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A88C-D277-4842-8703-6F094192136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55D3C0B6-6E0D-48D7-87D1-36ACC9456C8E}"/>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9C1E18-0B36-44FA-8071-0A5FC9255841}"/>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5" name="Footer Placeholder 4">
            <a:extLst>
              <a:ext uri="{FF2B5EF4-FFF2-40B4-BE49-F238E27FC236}">
                <a16:creationId xmlns:a16="http://schemas.microsoft.com/office/drawing/2014/main" id="{E22C8739-4624-4FEF-BE5E-DBE4543B6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B1102-34A3-4CD9-AE82-96B51D3D82C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14090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7A193-F4F0-431A-B486-49F8820A1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76ACC-E813-445C-B9E5-4B4D534B520F}"/>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2B8005-9FA9-4BAC-9D88-E12E59241D46}"/>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1FE49F-C6B9-4997-98A8-699B59FE6876}"/>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6" name="Footer Placeholder 5">
            <a:extLst>
              <a:ext uri="{FF2B5EF4-FFF2-40B4-BE49-F238E27FC236}">
                <a16:creationId xmlns:a16="http://schemas.microsoft.com/office/drawing/2014/main" id="{7FB0530F-7AF8-45C0-8B7D-A1E8CC5C2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4F67A-5078-4ED3-981D-4F89A2F43D6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40488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2F73-11D8-4802-96D0-C543CF6A4F64}"/>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7D01F6-1B7A-4394-9B99-4B8B9736ACC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051DEAB8-2F57-48FA-89F6-C3279AD8DA94}"/>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6F588-6B9D-4FC8-8FB6-73CCC026560C}"/>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0243F4AD-824F-4355-A924-F58C3D53DBC9}"/>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C452E-CCEE-498F-BA01-EE3D7D91AA69}"/>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8" name="Footer Placeholder 7">
            <a:extLst>
              <a:ext uri="{FF2B5EF4-FFF2-40B4-BE49-F238E27FC236}">
                <a16:creationId xmlns:a16="http://schemas.microsoft.com/office/drawing/2014/main" id="{8CEC526F-18AA-4B43-875A-2C0329A579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D3328E-1FB1-4743-BAF3-23CD53134454}"/>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36912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961E-7499-4BB1-B6BB-C542BB24FA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3C569B-C1B7-4C32-A7D1-80C918DBEC90}"/>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4" name="Footer Placeholder 3">
            <a:extLst>
              <a:ext uri="{FF2B5EF4-FFF2-40B4-BE49-F238E27FC236}">
                <a16:creationId xmlns:a16="http://schemas.microsoft.com/office/drawing/2014/main" id="{C023FBAA-DBDD-48BB-B904-973D75BA01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8976B2-F141-4C90-AB69-FD70EFEFEE3A}"/>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80245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F446E7-D651-485C-BB12-605757D4831B}"/>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3" name="Footer Placeholder 2">
            <a:extLst>
              <a:ext uri="{FF2B5EF4-FFF2-40B4-BE49-F238E27FC236}">
                <a16:creationId xmlns:a16="http://schemas.microsoft.com/office/drawing/2014/main" id="{30316BC5-CF02-41AB-ABC4-1A93F637FD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17CEBD-C8DA-45C4-8CD9-D2CF2B0F9DB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46971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BE97-0177-4A62-9D76-3636FEFE8FB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952369A0-C9D0-4F69-92F7-622A1C9C63C1}"/>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F1F59D-1D85-4677-90AC-148C7F17581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66D5F3A0-7E31-49A3-B7F8-42D5EF34BD9B}"/>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6" name="Footer Placeholder 5">
            <a:extLst>
              <a:ext uri="{FF2B5EF4-FFF2-40B4-BE49-F238E27FC236}">
                <a16:creationId xmlns:a16="http://schemas.microsoft.com/office/drawing/2014/main" id="{CE22E464-0391-4DBD-920D-6E2EDE3B34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BFE0E-1BC9-4535-88F8-52C21DC58A8B}"/>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0491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D90E-CD33-427C-B504-9BC70DD4085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48C11BFB-08F7-42AF-AC4D-8C203770B560}"/>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17F4167-5071-4AF0-AA53-94DE0191B27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17E62CDD-DEC9-4D02-9D77-874097855AE8}"/>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6" name="Footer Placeholder 5">
            <a:extLst>
              <a:ext uri="{FF2B5EF4-FFF2-40B4-BE49-F238E27FC236}">
                <a16:creationId xmlns:a16="http://schemas.microsoft.com/office/drawing/2014/main" id="{353B3DB6-6F23-4E0D-B20B-08EE356AA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080E5-DA14-49A5-8D18-355C2F136AB9}"/>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1393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7"/>
            <a:ext cx="11055350" cy="2090737"/>
          </a:xfrm>
        </p:spPr>
        <p:txBody>
          <a:bodyPr anchor="b"/>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951040" y="5791200"/>
            <a:ext cx="9102725" cy="2228850"/>
          </a:xfrm>
          <a:prstGeom prst="rect">
            <a:avLst/>
          </a:prstGeom>
        </p:spPr>
        <p:txBody>
          <a:bodyPr vert="horz" anchor="t"/>
          <a:lstStyle>
            <a:lvl1pPr marL="0" indent="0" algn="ctr">
              <a:buNone/>
              <a:defRPr>
                <a:solidFill>
                  <a:srgbClr val="FFFFFF"/>
                </a:solidFill>
              </a:defRPr>
            </a:lvl1pPr>
            <a:lvl2pPr marL="457223" indent="0" algn="ctr">
              <a:buNone/>
              <a:defRPr/>
            </a:lvl2pPr>
            <a:lvl3pPr marL="914446" indent="0" algn="ctr">
              <a:buNone/>
              <a:defRPr/>
            </a:lvl3pPr>
            <a:lvl4pPr marL="1371668" indent="0" algn="ctr">
              <a:buNone/>
              <a:defRPr/>
            </a:lvl4pPr>
            <a:lvl5pPr marL="1828892" indent="0" algn="ctr">
              <a:buNone/>
              <a:defRPr/>
            </a:lvl5pPr>
            <a:lvl6pPr marL="2286114" indent="0" algn="ctr">
              <a:buNone/>
              <a:defRPr/>
            </a:lvl6pPr>
            <a:lvl7pPr marL="2743337" indent="0" algn="ctr">
              <a:buNone/>
              <a:defRPr/>
            </a:lvl7pPr>
            <a:lvl8pPr marL="3200560" indent="0" algn="ctr">
              <a:buNone/>
              <a:defRPr/>
            </a:lvl8pPr>
            <a:lvl9pPr marL="3657783" indent="0" algn="ctr">
              <a:buNone/>
              <a:defRPr/>
            </a:lvl9pPr>
          </a:lstStyle>
          <a:p>
            <a:r>
              <a:rPr lang="en-US" dirty="0"/>
              <a:t>Click to edit Master subtitle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F1D6-796F-4B4D-912E-346511984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F110D0-0BAC-4EE6-9B70-C8E924CBE6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18AD7-11AD-4D3B-9E5F-629AAD413A91}"/>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5" name="Footer Placeholder 4">
            <a:extLst>
              <a:ext uri="{FF2B5EF4-FFF2-40B4-BE49-F238E27FC236}">
                <a16:creationId xmlns:a16="http://schemas.microsoft.com/office/drawing/2014/main" id="{423A72BB-13F8-4612-B172-07A5BC9C0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A0505-8C55-489D-98A3-78B68884CE7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18972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B1D35-5C57-4D3B-943F-3BAA64D4CF28}"/>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ADC5E6-5921-4C28-A3BE-F8341D0F5151}"/>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41F75-1A48-42EE-86AB-B9CC927A2F7E}"/>
              </a:ext>
            </a:extLst>
          </p:cNvPr>
          <p:cNvSpPr>
            <a:spLocks noGrp="1"/>
          </p:cNvSpPr>
          <p:nvPr>
            <p:ph type="dt" sz="half" idx="10"/>
          </p:nvPr>
        </p:nvSpPr>
        <p:spPr/>
        <p:txBody>
          <a:bodyPr/>
          <a:lstStyle/>
          <a:p>
            <a:fld id="{2CCB5E13-CC27-4402-B5C6-3B20C5296383}" type="datetimeFigureOut">
              <a:rPr lang="en-US" smtClean="0"/>
              <a:t>5/15/2019</a:t>
            </a:fld>
            <a:endParaRPr lang="en-US"/>
          </a:p>
        </p:txBody>
      </p:sp>
      <p:sp>
        <p:nvSpPr>
          <p:cNvPr id="5" name="Footer Placeholder 4">
            <a:extLst>
              <a:ext uri="{FF2B5EF4-FFF2-40B4-BE49-F238E27FC236}">
                <a16:creationId xmlns:a16="http://schemas.microsoft.com/office/drawing/2014/main" id="{0A3530CB-37C5-4C32-A8AF-502EE6453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82762-A5E1-4F67-9B2B-2FB1DFA5B78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691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4"/>
            <a:ext cx="11734800" cy="2312987"/>
          </a:xfrm>
        </p:spPr>
        <p:txBody>
          <a:bodyPr/>
          <a:lstStyle/>
          <a:p>
            <a:r>
              <a:rPr lang="en-US" dirty="0"/>
              <a:t>Click to edit </a:t>
            </a:r>
            <a:br>
              <a:rPr lang="en-US" dirty="0"/>
            </a:br>
            <a:r>
              <a:rPr lang="en-US" dirty="0"/>
              <a:t>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9"/>
            <a:ext cx="10972800" cy="2090737"/>
          </a:xfrm>
          <a:prstGeom prst="rect">
            <a:avLst/>
          </a:prstGeom>
        </p:spPr>
        <p:txBody>
          <a:bodyPr anchor="b"/>
          <a:lstStyle>
            <a:lvl1pPr algn="ctr">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016000" y="4822829"/>
            <a:ext cx="10972800" cy="2492375"/>
          </a:xfrm>
          <a:prstGeom prst="rect">
            <a:avLst/>
          </a:prstGeom>
        </p:spPr>
        <p:txBody>
          <a:bodyPr vert="horz" anchor="t"/>
          <a:lstStyle>
            <a:lvl1pPr marL="0" indent="0" algn="ctr">
              <a:buNone/>
              <a:defRPr>
                <a:solidFill>
                  <a:srgbClr val="53585F"/>
                </a:solidFill>
              </a:defRPr>
            </a:lvl1pPr>
            <a:lvl2pPr marL="457223" indent="0" algn="ctr">
              <a:buNone/>
              <a:defRPr/>
            </a:lvl2pPr>
            <a:lvl3pPr marL="914446" indent="0" algn="ctr">
              <a:buNone/>
              <a:defRPr/>
            </a:lvl3pPr>
            <a:lvl4pPr marL="1371668" indent="0" algn="ctr">
              <a:buNone/>
              <a:defRPr/>
            </a:lvl4pPr>
            <a:lvl5pPr marL="1828892" indent="0" algn="ctr">
              <a:buNone/>
              <a:defRPr/>
            </a:lvl5pPr>
            <a:lvl6pPr marL="2286114" indent="0" algn="ctr">
              <a:buNone/>
              <a:defRPr/>
            </a:lvl6pPr>
            <a:lvl7pPr marL="2743337" indent="0" algn="ctr">
              <a:buNone/>
              <a:defRPr/>
            </a:lvl7pPr>
            <a:lvl8pPr marL="3200560" indent="0" algn="ctr">
              <a:buNone/>
              <a:defRPr/>
            </a:lvl8pPr>
            <a:lvl9pPr marL="3657783" indent="0" algn="ctr">
              <a:buNone/>
              <a:defRPr/>
            </a:lvl9pPr>
          </a:lstStyle>
          <a:p>
            <a:r>
              <a:rPr lang="en-US" dirty="0"/>
              <a:t>Click to edit Master subtitle style</a:t>
            </a:r>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a:t>SECTION 1</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lvl1pPr>
          </a:lstStyle>
          <a:p>
            <a:r>
              <a:rPr lang="en-US" dirty="0"/>
              <a:t>Click to Edit Master Title Style</a:t>
            </a:r>
          </a:p>
        </p:txBody>
      </p:sp>
      <p:sp>
        <p:nvSpPr>
          <p:cNvPr id="7" name="Content Placeholder 2"/>
          <p:cNvSpPr>
            <a:spLocks noGrp="1"/>
          </p:cNvSpPr>
          <p:nvPr>
            <p:ph idx="1" hasCustomPrompt="1"/>
          </p:nvPr>
        </p:nvSpPr>
        <p:spPr>
          <a:xfrm>
            <a:off x="650876"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650876"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fall_in_co_4x3.jpg"/>
          <p:cNvPicPr>
            <a:picLocks noChangeAspect="1"/>
          </p:cNvPicPr>
          <p:nvPr userDrawn="1"/>
        </p:nvPicPr>
        <p:blipFill>
          <a:blip r:embed="rId2"/>
          <a:stretch>
            <a:fillRect/>
          </a:stretch>
        </p:blipFill>
        <p:spPr>
          <a:xfrm>
            <a:off x="0" y="0"/>
            <a:ext cx="13030200" cy="9772650"/>
          </a:xfrm>
          <a:prstGeom prst="rect">
            <a:avLst/>
          </a:prstGeom>
        </p:spPr>
      </p:pic>
      <p:sp>
        <p:nvSpPr>
          <p:cNvPr id="8" name="AutoShape 1"/>
          <p:cNvSpPr>
            <a:spLocks/>
          </p:cNvSpPr>
          <p:nvPr userDrawn="1"/>
        </p:nvSpPr>
        <p:spPr bwMode="auto">
          <a:xfrm>
            <a:off x="0" y="8915404"/>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D100"/>
          </a:solidFill>
          <a:ln w="12700" cap="flat" cmpd="sng">
            <a:noFill/>
            <a:prstDash val="solid"/>
            <a:miter lim="0"/>
            <a:headEnd/>
            <a:tailEnd/>
          </a:ln>
          <a:effectLst/>
        </p:spPr>
        <p:txBody>
          <a:bodyPr lIns="0" tIns="0" rIns="0" bIns="0" anchor="ctr">
            <a:prstTxWarp prst="textNoShape">
              <a:avLst/>
            </a:prstTxWarp>
          </a:bodyPr>
          <a:lstStyle/>
          <a:p>
            <a:pPr>
              <a:defRPr/>
            </a:pPr>
            <a:endParaRPr lang="en-US" sz="220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400" y="8987257"/>
            <a:ext cx="4846320" cy="7747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1" name="Rectangle 30"/>
          <p:cNvSpPr/>
          <p:nvPr userDrawn="1"/>
        </p:nvSpPr>
        <p:spPr bwMode="auto">
          <a:xfrm>
            <a:off x="1092200" y="2667000"/>
            <a:ext cx="1524000" cy="1524000"/>
          </a:xfrm>
          <a:prstGeom prst="rect">
            <a:avLst/>
          </a:prstGeom>
          <a:solidFill>
            <a:srgbClr val="14943F"/>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11" marR="0" indent="0" algn="l" defTabSz="584229"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3" name="TextBox 42"/>
          <p:cNvSpPr txBox="1"/>
          <p:nvPr userDrawn="1"/>
        </p:nvSpPr>
        <p:spPr>
          <a:xfrm>
            <a:off x="1016000" y="2133600"/>
            <a:ext cx="4191000" cy="369332"/>
          </a:xfrm>
          <a:prstGeom prst="rect">
            <a:avLst/>
          </a:prstGeom>
          <a:noFill/>
        </p:spPr>
        <p:txBody>
          <a:bodyPr wrap="square" rtlCol="0">
            <a:spAutoFit/>
          </a:bodyPr>
          <a:lstStyle/>
          <a:p>
            <a:r>
              <a:rPr lang="en-US" dirty="0" err="1"/>
              <a:t>brandCOLORADO</a:t>
            </a:r>
            <a:r>
              <a:rPr lang="en-US" baseline="0" dirty="0"/>
              <a:t> colors</a:t>
            </a:r>
            <a:endParaRPr lang="en-US" dirty="0"/>
          </a:p>
        </p:txBody>
      </p:sp>
      <p:sp>
        <p:nvSpPr>
          <p:cNvPr id="15" name="TextBox 14"/>
          <p:cNvSpPr txBox="1"/>
          <p:nvPr userDrawn="1"/>
        </p:nvSpPr>
        <p:spPr>
          <a:xfrm>
            <a:off x="1092200" y="457203"/>
            <a:ext cx="7620000" cy="938847"/>
          </a:xfrm>
          <a:prstGeom prst="rect">
            <a:avLst/>
          </a:prstGeom>
          <a:noFill/>
        </p:spPr>
        <p:txBody>
          <a:bodyPr wrap="square" rtlCol="0">
            <a:spAutoFit/>
          </a:bodyPr>
          <a:lstStyle/>
          <a:p>
            <a:r>
              <a:rPr lang="en-US" sz="5501" b="1" i="1" kern="1200" baseline="0" dirty="0">
                <a:solidFill>
                  <a:srgbClr val="5C6670"/>
                </a:solidFill>
                <a:latin typeface="Trebuchet MS" pitchFamily="-100" charset="0"/>
                <a:ea typeface="Trebuchet MS" pitchFamily="-100" charset="0"/>
                <a:cs typeface="Trebuchet MS" pitchFamily="-100" charset="0"/>
                <a:sym typeface="Trebuchet MS" pitchFamily="-100" charset="0"/>
              </a:rPr>
              <a:t>Using this template:</a:t>
            </a:r>
            <a:endParaRPr lang="en-US" sz="5501" dirty="0"/>
          </a:p>
        </p:txBody>
      </p:sp>
      <p:sp>
        <p:nvSpPr>
          <p:cNvPr id="16" name="Rectangle 15"/>
          <p:cNvSpPr/>
          <p:nvPr userDrawn="1"/>
        </p:nvSpPr>
        <p:spPr bwMode="auto">
          <a:xfrm>
            <a:off x="3073400" y="2667000"/>
            <a:ext cx="1524000" cy="1524000"/>
          </a:xfrm>
          <a:prstGeom prst="rect">
            <a:avLst/>
          </a:prstGeom>
          <a:solidFill>
            <a:srgbClr val="4A535D"/>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11" marR="0" indent="0" algn="l" defTabSz="584229"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Rectangle 16"/>
          <p:cNvSpPr/>
          <p:nvPr userDrawn="1"/>
        </p:nvSpPr>
        <p:spPr bwMode="auto">
          <a:xfrm>
            <a:off x="5054600" y="2667000"/>
            <a:ext cx="1524000" cy="1524000"/>
          </a:xfrm>
          <a:prstGeom prst="rect">
            <a:avLst/>
          </a:prstGeom>
          <a:solidFill>
            <a:srgbClr val="C7C9C9"/>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11" marR="0" indent="0" algn="l" defTabSz="584229"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Rectangle 17"/>
          <p:cNvSpPr/>
          <p:nvPr userDrawn="1"/>
        </p:nvSpPr>
        <p:spPr bwMode="auto">
          <a:xfrm>
            <a:off x="7035800" y="2667000"/>
            <a:ext cx="1524000" cy="1524000"/>
          </a:xfrm>
          <a:prstGeom prst="rect">
            <a:avLst/>
          </a:prstGeom>
          <a:solidFill>
            <a:srgbClr val="FFFFFF"/>
          </a:solidFill>
          <a:ln w="12700" cap="flat" cmpd="sng" algn="ctr">
            <a:solidFill>
              <a:srgbClr val="4A535D"/>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11" marR="0" indent="0" algn="l" defTabSz="584229"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p:cNvSpPr/>
          <p:nvPr userDrawn="1"/>
        </p:nvSpPr>
        <p:spPr bwMode="auto">
          <a:xfrm>
            <a:off x="1092200" y="4572000"/>
            <a:ext cx="1524000" cy="1524000"/>
          </a:xfrm>
          <a:prstGeom prst="rect">
            <a:avLst/>
          </a:prstGeom>
          <a:solidFill>
            <a:srgbClr val="E95F1A"/>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11" marR="0" indent="0" algn="l" defTabSz="584229"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0" name="Rectangle 19"/>
          <p:cNvSpPr/>
          <p:nvPr userDrawn="1"/>
        </p:nvSpPr>
        <p:spPr bwMode="auto">
          <a:xfrm>
            <a:off x="3073400" y="4572000"/>
            <a:ext cx="1524000" cy="1524000"/>
          </a:xfrm>
          <a:prstGeom prst="rect">
            <a:avLst/>
          </a:prstGeom>
          <a:solidFill>
            <a:srgbClr val="523F2D"/>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11" marR="0" indent="0" algn="l" defTabSz="584229"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1" name="Rectangle 20"/>
          <p:cNvSpPr/>
          <p:nvPr userDrawn="1"/>
        </p:nvSpPr>
        <p:spPr bwMode="auto">
          <a:xfrm>
            <a:off x="5054600" y="4572000"/>
            <a:ext cx="1524000" cy="1524000"/>
          </a:xfrm>
          <a:prstGeom prst="rect">
            <a:avLst/>
          </a:prstGeom>
          <a:solidFill>
            <a:srgbClr val="5EB7E3"/>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11" marR="0" indent="0" algn="l" defTabSz="584229"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2" name="TextBox 21"/>
          <p:cNvSpPr txBox="1"/>
          <p:nvPr userDrawn="1"/>
        </p:nvSpPr>
        <p:spPr>
          <a:xfrm>
            <a:off x="1016000" y="6934201"/>
            <a:ext cx="11125200" cy="2031325"/>
          </a:xfrm>
          <a:prstGeom prst="rect">
            <a:avLst/>
          </a:prstGeom>
          <a:noFill/>
        </p:spPr>
        <p:txBody>
          <a:bodyPr wrap="square" rtlCol="0">
            <a:spAutoFit/>
          </a:bodyPr>
          <a:lstStyle/>
          <a:p>
            <a:pPr marL="271477" indent="-271477">
              <a:buSzPct val="75000"/>
              <a:buFontTx/>
              <a:buChar char="•"/>
            </a:pPr>
            <a:r>
              <a:rPr lang="en-US" sz="1800" dirty="0"/>
              <a:t>You may also choose to use your department’s extended color palette in this presentation.</a:t>
            </a:r>
          </a:p>
          <a:p>
            <a:pPr marL="271477" indent="-271477">
              <a:buSzPct val="75000"/>
              <a:buFontTx/>
              <a:buChar char="•"/>
            </a:pPr>
            <a:endParaRPr lang="en-US" sz="1800" dirty="0"/>
          </a:p>
          <a:p>
            <a:pPr marL="271477" indent="-271477">
              <a:buSzPct val="75000"/>
              <a:buFontTx/>
              <a:buChar char="•"/>
            </a:pPr>
            <a:r>
              <a:rPr lang="en-US" sz="1800" dirty="0"/>
              <a:t>When inserting lockups into keynote slide presentations, use </a:t>
            </a:r>
            <a:r>
              <a:rPr lang="en-US" sz="1800" dirty="0" err="1"/>
              <a:t>png</a:t>
            </a:r>
            <a:r>
              <a:rPr lang="en-US" sz="1800" baseline="0" dirty="0"/>
              <a:t> </a:t>
            </a:r>
            <a:r>
              <a:rPr lang="en-US" sz="1800" baseline="0" dirty="0" err="1"/>
              <a:t>rgb</a:t>
            </a:r>
            <a:r>
              <a:rPr lang="en-US" sz="1800" baseline="0" dirty="0"/>
              <a:t> </a:t>
            </a:r>
            <a:r>
              <a:rPr lang="en-US" sz="1800" baseline="0"/>
              <a:t>300 medium </a:t>
            </a:r>
            <a:r>
              <a:rPr lang="en-US" sz="1800" baseline="0" dirty="0"/>
              <a:t>file </a:t>
            </a:r>
            <a:r>
              <a:rPr lang="en-US" sz="1800" dirty="0"/>
              <a:t>for the crispest result. You will need to scale this image down to the appropriate size. To preserve height-to-width ratio </a:t>
            </a:r>
            <a:r>
              <a:rPr lang="en-US" sz="1800" baseline="0" dirty="0"/>
              <a:t>hold, “shift” while scaling.</a:t>
            </a:r>
            <a:endParaRPr lang="en-US" sz="1800" dirty="0"/>
          </a:p>
          <a:p>
            <a:pPr marL="271477" indent="-271477">
              <a:buSzPct val="75000"/>
              <a:buFontTx/>
              <a:buChar char="•"/>
            </a:pPr>
            <a:endParaRPr lang="en-US" sz="1800" dirty="0"/>
          </a:p>
          <a:p>
            <a:pPr marL="271477" indent="-271477">
              <a:buSzPct val="75000"/>
              <a:buFontTx/>
              <a:buChar char="•"/>
            </a:pPr>
            <a:r>
              <a:rPr lang="en-US" sz="1800" dirty="0"/>
              <a:t>Reference the Colorado Brand Guidelines for more information.</a:t>
            </a:r>
            <a:endParaRPr lang="en-US" dirty="0"/>
          </a:p>
        </p:txBody>
      </p:sp>
      <p:sp>
        <p:nvSpPr>
          <p:cNvPr id="23" name="TextBox 22"/>
          <p:cNvSpPr txBox="1"/>
          <p:nvPr userDrawn="1"/>
        </p:nvSpPr>
        <p:spPr>
          <a:xfrm>
            <a:off x="9702800" y="2133600"/>
            <a:ext cx="2895600" cy="369332"/>
          </a:xfrm>
          <a:prstGeom prst="rect">
            <a:avLst/>
          </a:prstGeom>
          <a:noFill/>
        </p:spPr>
        <p:txBody>
          <a:bodyPr wrap="square" rtlCol="0">
            <a:spAutoFit/>
          </a:bodyPr>
          <a:lstStyle/>
          <a:p>
            <a:r>
              <a:rPr lang="en-US" dirty="0"/>
              <a:t>DOLA shield</a:t>
            </a:r>
            <a:r>
              <a:rPr lang="en-US" baseline="0" dirty="0"/>
              <a:t> colors</a:t>
            </a:r>
            <a:endParaRPr lang="en-US" dirty="0"/>
          </a:p>
        </p:txBody>
      </p:sp>
      <p:sp>
        <p:nvSpPr>
          <p:cNvPr id="24" name="Rectangle 23"/>
          <p:cNvSpPr/>
          <p:nvPr userDrawn="1"/>
        </p:nvSpPr>
        <p:spPr bwMode="auto">
          <a:xfrm>
            <a:off x="9779000" y="2667000"/>
            <a:ext cx="1524000" cy="1524000"/>
          </a:xfrm>
          <a:prstGeom prst="rect">
            <a:avLst/>
          </a:prstGeom>
          <a:solidFill>
            <a:srgbClr val="3266BE"/>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11" marR="0" indent="0" algn="l" defTabSz="584229"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5" name="Rectangle 24"/>
          <p:cNvSpPr/>
          <p:nvPr userDrawn="1"/>
        </p:nvSpPr>
        <p:spPr bwMode="auto">
          <a:xfrm>
            <a:off x="9779000" y="4572000"/>
            <a:ext cx="1524000" cy="1524000"/>
          </a:xfrm>
          <a:prstGeom prst="rect">
            <a:avLst/>
          </a:prstGeom>
          <a:solidFill>
            <a:srgbClr val="F6323E"/>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11" marR="0" indent="0" algn="l" defTabSz="584229"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29" name="Straight Connector 28"/>
          <p:cNvCxnSpPr/>
          <p:nvPr userDrawn="1"/>
        </p:nvCxnSpPr>
        <p:spPr bwMode="auto">
          <a:xfrm rot="5400000">
            <a:off x="7455694" y="4381502"/>
            <a:ext cx="3428206" cy="794"/>
          </a:xfrm>
          <a:prstGeom prst="line">
            <a:avLst/>
          </a:prstGeom>
          <a:solidFill>
            <a:srgbClr val="14943F"/>
          </a:solidFill>
          <a:ln w="12700" cap="flat" cmpd="sng" algn="ctr">
            <a:solidFill>
              <a:srgbClr val="C7C9C9"/>
            </a:solidFill>
            <a:prstDash val="solid"/>
            <a:miter lim="0"/>
            <a:headEnd type="none" w="med" len="med"/>
            <a:tailEnd type="none" w="med" len="med"/>
          </a:ln>
          <a:effectLst/>
        </p:spPr>
      </p:cxnSp>
      <p:sp>
        <p:nvSpPr>
          <p:cNvPr id="26" name="TextBox 25"/>
          <p:cNvSpPr txBox="1"/>
          <p:nvPr userDrawn="1"/>
        </p:nvSpPr>
        <p:spPr>
          <a:xfrm>
            <a:off x="3073400" y="3087471"/>
            <a:ext cx="1524000" cy="646331"/>
          </a:xfrm>
          <a:prstGeom prst="rect">
            <a:avLst/>
          </a:prstGeom>
          <a:noFill/>
        </p:spPr>
        <p:txBody>
          <a:bodyPr wrap="square" rtlCol="0">
            <a:spAutoFit/>
          </a:bodyPr>
          <a:lstStyle/>
          <a:p>
            <a:pPr marL="0" marR="0" indent="0" algn="ctr" defTabSz="584229" rtl="0" eaLnBrk="1" fontAlgn="base" latinLnBrk="0" hangingPunct="0">
              <a:lnSpc>
                <a:spcPct val="100000"/>
              </a:lnSpc>
              <a:spcBef>
                <a:spcPct val="0"/>
              </a:spcBef>
              <a:spcAft>
                <a:spcPct val="0"/>
              </a:spcAft>
              <a:buClrTx/>
              <a:buSzTx/>
              <a:buFontTx/>
              <a:buNone/>
              <a:tabLst/>
              <a:defRPr/>
            </a:pPr>
            <a:r>
              <a:rPr lang="en-US" sz="1800"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92/102/112</a:t>
            </a:r>
            <a:endParaRPr lang="en-US" dirty="0">
              <a:solidFill>
                <a:srgbClr val="FFFFFF"/>
              </a:solidFill>
            </a:endParaRPr>
          </a:p>
        </p:txBody>
      </p:sp>
      <p:sp>
        <p:nvSpPr>
          <p:cNvPr id="27" name="TextBox 26"/>
          <p:cNvSpPr txBox="1"/>
          <p:nvPr userDrawn="1"/>
        </p:nvSpPr>
        <p:spPr>
          <a:xfrm>
            <a:off x="1092200" y="3087471"/>
            <a:ext cx="1524000" cy="646331"/>
          </a:xfrm>
          <a:prstGeom prst="rect">
            <a:avLst/>
          </a:prstGeom>
          <a:noFill/>
        </p:spPr>
        <p:txBody>
          <a:bodyPr wrap="square" rtlCol="0">
            <a:spAutoFit/>
          </a:bodyPr>
          <a:lstStyle/>
          <a:p>
            <a:pPr marL="0" marR="0" indent="0" algn="ctr" defTabSz="584229" rtl="0" eaLnBrk="1" fontAlgn="base" latinLnBrk="0" hangingPunct="0">
              <a:lnSpc>
                <a:spcPct val="100000"/>
              </a:lnSpc>
              <a:spcBef>
                <a:spcPct val="0"/>
              </a:spcBef>
              <a:spcAft>
                <a:spcPct val="0"/>
              </a:spcAft>
              <a:buClrTx/>
              <a:buSzTx/>
              <a:buFontTx/>
              <a:buNone/>
              <a:tabLst/>
              <a:defRPr/>
            </a:pPr>
            <a:r>
              <a:rPr lang="en-US" sz="1800"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0/149/58</a:t>
            </a:r>
            <a:endParaRPr lang="en-US" dirty="0">
              <a:solidFill>
                <a:srgbClr val="FFFFFF"/>
              </a:solidFill>
            </a:endParaRPr>
          </a:p>
        </p:txBody>
      </p:sp>
      <p:sp>
        <p:nvSpPr>
          <p:cNvPr id="38" name="TextBox 37"/>
          <p:cNvSpPr txBox="1"/>
          <p:nvPr userDrawn="1"/>
        </p:nvSpPr>
        <p:spPr>
          <a:xfrm>
            <a:off x="5054600" y="3087471"/>
            <a:ext cx="1524000" cy="646331"/>
          </a:xfrm>
          <a:prstGeom prst="rect">
            <a:avLst/>
          </a:prstGeom>
          <a:noFill/>
        </p:spPr>
        <p:txBody>
          <a:bodyPr wrap="square" rtlCol="0">
            <a:spAutoFit/>
          </a:bodyPr>
          <a:lstStyle/>
          <a:p>
            <a:pPr marL="0" marR="0" indent="0" algn="ctr" defTabSz="584229" rtl="0" eaLnBrk="1" fontAlgn="base" latinLnBrk="0" hangingPunct="0">
              <a:lnSpc>
                <a:spcPct val="100000"/>
              </a:lnSpc>
              <a:spcBef>
                <a:spcPct val="0"/>
              </a:spcBef>
              <a:spcAft>
                <a:spcPct val="0"/>
              </a:spcAft>
              <a:buClrTx/>
              <a:buSzTx/>
              <a:buFontTx/>
              <a:buNone/>
              <a:tabLst/>
              <a:defRPr/>
            </a:pPr>
            <a:r>
              <a:rPr lang="en-US" sz="1800"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208/210/211</a:t>
            </a:r>
            <a:endParaRPr lang="en-US" dirty="0">
              <a:solidFill>
                <a:srgbClr val="FFFFFF"/>
              </a:solidFill>
            </a:endParaRPr>
          </a:p>
        </p:txBody>
      </p:sp>
      <p:sp>
        <p:nvSpPr>
          <p:cNvPr id="39" name="TextBox 38"/>
          <p:cNvSpPr txBox="1"/>
          <p:nvPr userDrawn="1"/>
        </p:nvSpPr>
        <p:spPr>
          <a:xfrm>
            <a:off x="1092200" y="4992471"/>
            <a:ext cx="1524000" cy="646331"/>
          </a:xfrm>
          <a:prstGeom prst="rect">
            <a:avLst/>
          </a:prstGeom>
          <a:noFill/>
        </p:spPr>
        <p:txBody>
          <a:bodyPr wrap="square" rtlCol="0">
            <a:spAutoFit/>
          </a:bodyPr>
          <a:lstStyle/>
          <a:p>
            <a:pPr marL="0" marR="0" indent="0" algn="ctr" defTabSz="584229" rtl="0" eaLnBrk="1" fontAlgn="base" latinLnBrk="0" hangingPunct="0">
              <a:lnSpc>
                <a:spcPct val="100000"/>
              </a:lnSpc>
              <a:spcBef>
                <a:spcPct val="0"/>
              </a:spcBef>
              <a:spcAft>
                <a:spcPct val="0"/>
              </a:spcAft>
              <a:buClrTx/>
              <a:buSzTx/>
              <a:buFontTx/>
              <a:buNone/>
              <a:tabLst/>
              <a:defRPr/>
            </a:pPr>
            <a:r>
              <a:rPr lang="en-US" sz="1800"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239/117/33</a:t>
            </a:r>
            <a:endParaRPr lang="en-US" dirty="0">
              <a:solidFill>
                <a:srgbClr val="FFFFFF"/>
              </a:solidFill>
            </a:endParaRPr>
          </a:p>
        </p:txBody>
      </p:sp>
      <p:sp>
        <p:nvSpPr>
          <p:cNvPr id="40" name="TextBox 39"/>
          <p:cNvSpPr txBox="1"/>
          <p:nvPr userDrawn="1"/>
        </p:nvSpPr>
        <p:spPr>
          <a:xfrm>
            <a:off x="3073400" y="4992471"/>
            <a:ext cx="1524000" cy="646331"/>
          </a:xfrm>
          <a:prstGeom prst="rect">
            <a:avLst/>
          </a:prstGeom>
          <a:noFill/>
        </p:spPr>
        <p:txBody>
          <a:bodyPr wrap="square" rtlCol="0">
            <a:spAutoFit/>
          </a:bodyPr>
          <a:lstStyle/>
          <a:p>
            <a:pPr marL="0" marR="0" indent="0" algn="ctr" defTabSz="584229" rtl="0" eaLnBrk="1" fontAlgn="base" latinLnBrk="0" hangingPunct="0">
              <a:lnSpc>
                <a:spcPct val="100000"/>
              </a:lnSpc>
              <a:spcBef>
                <a:spcPct val="0"/>
              </a:spcBef>
              <a:spcAft>
                <a:spcPct val="0"/>
              </a:spcAft>
              <a:buClrTx/>
              <a:buSzTx/>
              <a:buFontTx/>
              <a:buNone/>
              <a:tabLst/>
              <a:defRPr/>
            </a:pPr>
            <a:r>
              <a:rPr lang="en-US" sz="1800"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101/80/60</a:t>
            </a:r>
            <a:endParaRPr lang="en-US" dirty="0">
              <a:solidFill>
                <a:srgbClr val="FFFFFF"/>
              </a:solidFill>
            </a:endParaRPr>
          </a:p>
        </p:txBody>
      </p:sp>
      <p:sp>
        <p:nvSpPr>
          <p:cNvPr id="41" name="TextBox 40"/>
          <p:cNvSpPr txBox="1"/>
          <p:nvPr userDrawn="1"/>
        </p:nvSpPr>
        <p:spPr>
          <a:xfrm>
            <a:off x="5054600" y="4992471"/>
            <a:ext cx="1524000" cy="646331"/>
          </a:xfrm>
          <a:prstGeom prst="rect">
            <a:avLst/>
          </a:prstGeom>
          <a:noFill/>
        </p:spPr>
        <p:txBody>
          <a:bodyPr wrap="square" rtlCol="0">
            <a:spAutoFit/>
          </a:bodyPr>
          <a:lstStyle/>
          <a:p>
            <a:pPr marL="0" marR="0" indent="0" algn="ctr" defTabSz="584229" rtl="0" eaLnBrk="1" fontAlgn="base" latinLnBrk="0" hangingPunct="0">
              <a:lnSpc>
                <a:spcPct val="100000"/>
              </a:lnSpc>
              <a:spcBef>
                <a:spcPct val="0"/>
              </a:spcBef>
              <a:spcAft>
                <a:spcPct val="0"/>
              </a:spcAft>
              <a:buClrTx/>
              <a:buSzTx/>
              <a:buFontTx/>
              <a:buNone/>
              <a:tabLst/>
              <a:defRPr/>
            </a:pPr>
            <a:r>
              <a:rPr lang="en-US" sz="1800"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110/196/232</a:t>
            </a:r>
            <a:endParaRPr lang="en-US" dirty="0">
              <a:solidFill>
                <a:srgbClr val="FFFFFF"/>
              </a:solidFill>
            </a:endParaRPr>
          </a:p>
        </p:txBody>
      </p:sp>
      <p:sp>
        <p:nvSpPr>
          <p:cNvPr id="42" name="TextBox 41"/>
          <p:cNvSpPr txBox="1"/>
          <p:nvPr userDrawn="1"/>
        </p:nvSpPr>
        <p:spPr>
          <a:xfrm>
            <a:off x="7035800" y="3087471"/>
            <a:ext cx="1524000" cy="646331"/>
          </a:xfrm>
          <a:prstGeom prst="rect">
            <a:avLst/>
          </a:prstGeom>
          <a:noFill/>
        </p:spPr>
        <p:txBody>
          <a:bodyPr wrap="square" rtlCol="0">
            <a:spAutoFit/>
          </a:bodyPr>
          <a:lstStyle/>
          <a:p>
            <a:pPr marL="0" marR="0" indent="0" algn="ctr" defTabSz="584229" rtl="0" eaLnBrk="1" fontAlgn="base" latinLnBrk="0" hangingPunct="0">
              <a:lnSpc>
                <a:spcPct val="100000"/>
              </a:lnSpc>
              <a:spcBef>
                <a:spcPct val="0"/>
              </a:spcBef>
              <a:spcAft>
                <a:spcPct val="0"/>
              </a:spcAft>
              <a:buClrTx/>
              <a:buSzTx/>
              <a:buFontTx/>
              <a:buNone/>
              <a:tabLst/>
              <a:defRPr/>
            </a:pPr>
            <a:r>
              <a:rPr lang="en-US" sz="1800" b="0" i="0" u="none" strike="noStrike" kern="1200" baseline="0" dirty="0">
                <a:solidFill>
                  <a:srgbClr val="5C6670"/>
                </a:solidFill>
                <a:latin typeface="Trebuchet MS" pitchFamily="-106" charset="0"/>
                <a:ea typeface="Trebuchet MS" pitchFamily="-106" charset="0"/>
                <a:cs typeface="Trebuchet MS" pitchFamily="-106" charset="0"/>
                <a:sym typeface="Trebuchet MS" pitchFamily="-106" charset="0"/>
              </a:rPr>
              <a:t>RGB 255/255/255</a:t>
            </a:r>
            <a:endParaRPr lang="en-US" dirty="0"/>
          </a:p>
        </p:txBody>
      </p:sp>
      <p:sp>
        <p:nvSpPr>
          <p:cNvPr id="44" name="TextBox 43"/>
          <p:cNvSpPr txBox="1"/>
          <p:nvPr userDrawn="1"/>
        </p:nvSpPr>
        <p:spPr>
          <a:xfrm>
            <a:off x="9779000" y="3087471"/>
            <a:ext cx="1524000" cy="646331"/>
          </a:xfrm>
          <a:prstGeom prst="rect">
            <a:avLst/>
          </a:prstGeom>
          <a:noFill/>
        </p:spPr>
        <p:txBody>
          <a:bodyPr wrap="square" rtlCol="0">
            <a:spAutoFit/>
          </a:bodyPr>
          <a:lstStyle/>
          <a:p>
            <a:pPr marL="0" marR="0" indent="0" algn="ctr" defTabSz="584229" rtl="0" eaLnBrk="1" fontAlgn="base" latinLnBrk="0" hangingPunct="0">
              <a:lnSpc>
                <a:spcPct val="100000"/>
              </a:lnSpc>
              <a:spcBef>
                <a:spcPct val="0"/>
              </a:spcBef>
              <a:spcAft>
                <a:spcPct val="0"/>
              </a:spcAft>
              <a:buClrTx/>
              <a:buSzTx/>
              <a:buFontTx/>
              <a:buNone/>
              <a:tabLst/>
              <a:defRPr/>
            </a:pPr>
            <a:r>
              <a:rPr lang="en-US" sz="1800"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64/124/202</a:t>
            </a:r>
            <a:endParaRPr lang="en-US" dirty="0">
              <a:solidFill>
                <a:srgbClr val="FFFFFF"/>
              </a:solidFill>
            </a:endParaRPr>
          </a:p>
        </p:txBody>
      </p:sp>
      <p:sp>
        <p:nvSpPr>
          <p:cNvPr id="45" name="TextBox 44"/>
          <p:cNvSpPr txBox="1"/>
          <p:nvPr userDrawn="1"/>
        </p:nvSpPr>
        <p:spPr>
          <a:xfrm>
            <a:off x="9779000" y="4992471"/>
            <a:ext cx="1524000" cy="646331"/>
          </a:xfrm>
          <a:prstGeom prst="rect">
            <a:avLst/>
          </a:prstGeom>
          <a:noFill/>
        </p:spPr>
        <p:txBody>
          <a:bodyPr wrap="square" rtlCol="0">
            <a:spAutoFit/>
          </a:bodyPr>
          <a:lstStyle/>
          <a:p>
            <a:pPr marL="0" marR="0" indent="0" algn="ctr" defTabSz="584229" rtl="0" eaLnBrk="1" fontAlgn="base" latinLnBrk="0" hangingPunct="0">
              <a:lnSpc>
                <a:spcPct val="100000"/>
              </a:lnSpc>
              <a:spcBef>
                <a:spcPct val="0"/>
              </a:spcBef>
              <a:spcAft>
                <a:spcPct val="0"/>
              </a:spcAft>
              <a:buClrTx/>
              <a:buSzTx/>
              <a:buFontTx/>
              <a:buNone/>
              <a:tabLst/>
              <a:defRPr/>
            </a:pPr>
            <a:r>
              <a:rPr lang="en-US" sz="1800"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246/50/62</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5.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5.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4"/>
          <a:srcRect b="16730"/>
          <a:stretch>
            <a:fillRect/>
          </a:stretch>
        </p:blipFill>
        <p:spPr bwMode="auto">
          <a:xfrm>
            <a:off x="1" y="5"/>
            <a:ext cx="13030200" cy="8136363"/>
          </a:xfrm>
          <a:prstGeom prst="rect">
            <a:avLst/>
          </a:prstGeom>
          <a:noFill/>
          <a:ln w="3175">
            <a:noFill/>
            <a:miter lim="0"/>
            <a:headEnd/>
            <a:tailEnd/>
          </a:ln>
        </p:spPr>
      </p:pic>
      <p:sp>
        <p:nvSpPr>
          <p:cNvPr id="5122" name="AutoShape 2"/>
          <p:cNvSpPr>
            <a:spLocks/>
          </p:cNvSpPr>
          <p:nvPr/>
        </p:nvSpPr>
        <p:spPr bwMode="auto">
          <a:xfrm>
            <a:off x="0" y="0"/>
            <a:ext cx="13030200" cy="8154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a:defRPr/>
            </a:pPr>
            <a:endParaRPr lang="en-US" sz="2200"/>
          </a:p>
        </p:txBody>
      </p:sp>
      <p:sp>
        <p:nvSpPr>
          <p:cNvPr id="1028" name="Rectangle 4"/>
          <p:cNvSpPr>
            <a:spLocks noGrp="1"/>
          </p:cNvSpPr>
          <p:nvPr>
            <p:ph type="title"/>
          </p:nvPr>
        </p:nvSpPr>
        <p:spPr bwMode="auto">
          <a:xfrm>
            <a:off x="635000" y="3886204"/>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1832" y="8597852"/>
            <a:ext cx="4846320" cy="77475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89500" y="759074"/>
            <a:ext cx="3251200" cy="2438400"/>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ctr" defTabSz="584229"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23"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46"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68"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92"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17" indent="-342917"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11" indent="228611"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23" indent="457223"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35" indent="685835"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46" indent="914446"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68"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92"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114"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337"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8" algn="l" defTabSz="457223" rtl="0" eaLnBrk="1" latinLnBrk="0" hangingPunct="1">
        <a:defRPr sz="1800" kern="1200">
          <a:solidFill>
            <a:schemeClr val="tx1"/>
          </a:solidFill>
          <a:latin typeface="+mn-lt"/>
          <a:ea typeface="+mn-ea"/>
          <a:cs typeface="+mn-cs"/>
        </a:defRPr>
      </a:lvl4pPr>
      <a:lvl5pPr marL="1828892"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72" userDrawn="1">
          <p15:clr>
            <a:srgbClr val="F26B43"/>
          </p15:clr>
        </p15:guide>
        <p15:guide id="2" pos="40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953A"/>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635000" y="3886204"/>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4"/>
            <a:ext cx="13030200" cy="163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1832" y="8597852"/>
            <a:ext cx="4846320" cy="774752"/>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5000" y="477048"/>
            <a:ext cx="3251200" cy="2438400"/>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584229"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23"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46"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68"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92"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17" indent="-342917"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11" indent="228611"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23" indent="457223"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35" indent="685835"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46" indent="914446"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68"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92"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114"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337"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8" algn="l" defTabSz="457223" rtl="0" eaLnBrk="1" latinLnBrk="0" hangingPunct="1">
        <a:defRPr sz="1800" kern="1200">
          <a:solidFill>
            <a:schemeClr val="tx1"/>
          </a:solidFill>
          <a:latin typeface="+mn-lt"/>
          <a:ea typeface="+mn-ea"/>
          <a:cs typeface="+mn-cs"/>
        </a:defRPr>
      </a:lvl4pPr>
      <a:lvl5pPr marL="1828892"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4"/>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D10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7400" y="8978848"/>
            <a:ext cx="4846320" cy="774752"/>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87" r:id="rId2"/>
    <p:sldLayoutId id="2147483696" r:id="rId3"/>
  </p:sldLayoutIdLst>
  <p:txStyles>
    <p:titleStyle>
      <a:lvl1pPr algn="l" defTabSz="584229"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23"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46"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68"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92"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17" indent="-342917"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11" indent="228611"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23" indent="457223"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35" indent="685835"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46" indent="914446"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68"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92"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114"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337"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8" algn="l" defTabSz="457223" rtl="0" eaLnBrk="1" latinLnBrk="0" hangingPunct="1">
        <a:defRPr sz="1800" kern="1200">
          <a:solidFill>
            <a:schemeClr val="tx1"/>
          </a:solidFill>
          <a:latin typeface="+mn-lt"/>
          <a:ea typeface="+mn-ea"/>
          <a:cs typeface="+mn-cs"/>
        </a:defRPr>
      </a:lvl4pPr>
      <a:lvl5pPr marL="1828892"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 id="2147483697" r:id="rId3"/>
  </p:sldLayoutIdLst>
  <p:txStyles>
    <p:titleStyle>
      <a:lvl1pPr algn="ctr" defTabSz="584229"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29"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23"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46"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68"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92" algn="ctr" defTabSz="584229"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17" indent="-342917"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11" indent="228611"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23" indent="457223"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35" indent="685835"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46" indent="914446"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68"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92"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114"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337"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8" algn="l" defTabSz="457223" rtl="0" eaLnBrk="1" latinLnBrk="0" hangingPunct="1">
        <a:defRPr sz="1800" kern="1200">
          <a:solidFill>
            <a:schemeClr val="tx1"/>
          </a:solidFill>
          <a:latin typeface="+mn-lt"/>
          <a:ea typeface="+mn-ea"/>
          <a:cs typeface="+mn-cs"/>
        </a:defRPr>
      </a:lvl4pPr>
      <a:lvl5pPr marL="1828892"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625600" y="2600961"/>
            <a:ext cx="10728960" cy="611180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753600" y="9040143"/>
            <a:ext cx="3034453" cy="519289"/>
          </a:xfrm>
          <a:prstGeom prst="rect">
            <a:avLst/>
          </a:prstGeom>
        </p:spPr>
        <p:txBody>
          <a:bodyPr vert="horz" lIns="0" tIns="0" rIns="0" bIns="0" rtlCol="0" anchor="b" anchorCtr="0"/>
          <a:lstStyle>
            <a:lvl1pPr algn="r">
              <a:defRPr sz="1707">
                <a:solidFill>
                  <a:schemeClr val="tx1">
                    <a:tint val="75000"/>
                  </a:schemeClr>
                </a:solidFill>
              </a:defRPr>
            </a:lvl1pPr>
          </a:lstStyle>
          <a:p>
            <a:fld id="{64804CC7-E249-4D18-8553-2C80B7C18316}" type="slidenum">
              <a:rPr lang="en-US" smtClean="0"/>
              <a:pPr/>
              <a:t>‹#›</a:t>
            </a:fld>
            <a:endParaRPr lang="en-US" dirty="0"/>
          </a:p>
        </p:txBody>
      </p:sp>
    </p:spTree>
    <p:extLst>
      <p:ext uri="{BB962C8B-B14F-4D97-AF65-F5344CB8AC3E}">
        <p14:creationId xmlns:p14="http://schemas.microsoft.com/office/powerpoint/2010/main" val="262136712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hf sldNum="0" hdr="0" dt="0"/>
  <p:txStyles>
    <p:titleStyle>
      <a:lvl1pPr algn="l" defTabSz="1300460" rtl="0" eaLnBrk="1" latinLnBrk="0" hangingPunct="1">
        <a:spcBef>
          <a:spcPct val="0"/>
        </a:spcBef>
        <a:buNone/>
        <a:defRPr sz="5973" kern="1200">
          <a:solidFill>
            <a:schemeClr val="tx1"/>
          </a:solidFill>
          <a:latin typeface="Calibri" pitchFamily="34" charset="0"/>
          <a:ea typeface="+mj-ea"/>
          <a:cs typeface="+mj-cs"/>
        </a:defRPr>
      </a:lvl1pPr>
    </p:titleStyle>
    <p:bodyStyle>
      <a:lvl1pPr marL="520184" indent="-520184" algn="l" defTabSz="1300460" rtl="0" eaLnBrk="1" latinLnBrk="0" hangingPunct="1">
        <a:spcBef>
          <a:spcPts val="1707"/>
        </a:spcBef>
        <a:buClr>
          <a:srgbClr val="C2B50D"/>
        </a:buClr>
        <a:buSzPct val="80000"/>
        <a:buFont typeface="Wingdings" pitchFamily="2" charset="2"/>
        <a:buChar char="n"/>
        <a:defRPr sz="3698" kern="1200">
          <a:solidFill>
            <a:schemeClr val="tx1"/>
          </a:solidFill>
          <a:latin typeface="Calibri" pitchFamily="34" charset="0"/>
          <a:ea typeface="+mn-ea"/>
          <a:cs typeface="+mn-cs"/>
        </a:defRPr>
      </a:lvl1pPr>
      <a:lvl2pPr marL="1056623" indent="-455161" algn="l" defTabSz="1300460" rtl="0" eaLnBrk="1" latinLnBrk="0" hangingPunct="1">
        <a:spcBef>
          <a:spcPts val="853"/>
        </a:spcBef>
        <a:buClr>
          <a:srgbClr val="D16103"/>
        </a:buClr>
        <a:buSzPct val="80000"/>
        <a:buFont typeface="Wingdings" pitchFamily="2" charset="2"/>
        <a:buChar char=""/>
        <a:defRPr sz="3413" kern="1200">
          <a:solidFill>
            <a:schemeClr val="tx1"/>
          </a:solidFill>
          <a:latin typeface="+mn-lt"/>
          <a:ea typeface="+mn-ea"/>
          <a:cs typeface="+mn-cs"/>
        </a:defRPr>
      </a:lvl2pPr>
      <a:lvl3pPr marL="1625575" indent="-455161" algn="l" defTabSz="1300460" rtl="0" eaLnBrk="1" latinLnBrk="0" hangingPunct="1">
        <a:spcBef>
          <a:spcPts val="853"/>
        </a:spcBef>
        <a:buClr>
          <a:srgbClr val="874DBF"/>
        </a:buClr>
        <a:buSzPct val="80000"/>
        <a:buFont typeface="Wingdings" pitchFamily="2" charset="2"/>
        <a:buChar char="n"/>
        <a:defRPr sz="3129" kern="1200">
          <a:solidFill>
            <a:schemeClr val="tx1"/>
          </a:solidFill>
          <a:latin typeface="+mn-lt"/>
          <a:ea typeface="+mn-ea"/>
          <a:cs typeface="+mn-cs"/>
        </a:defRPr>
      </a:lvl3pPr>
      <a:lvl4pPr marL="2275804" indent="-325115" algn="l" defTabSz="1300460" rtl="0" eaLnBrk="1" latinLnBrk="0" hangingPunct="1">
        <a:spcBef>
          <a:spcPts val="711"/>
        </a:spcBef>
        <a:buClr>
          <a:schemeClr val="accent1"/>
        </a:buClr>
        <a:buSzPct val="80000"/>
        <a:buFont typeface="Wingdings" pitchFamily="2" charset="2"/>
        <a:buChar char="l"/>
        <a:defRPr sz="2844" kern="1200">
          <a:solidFill>
            <a:schemeClr val="tx1"/>
          </a:solidFill>
          <a:latin typeface="+mn-lt"/>
          <a:ea typeface="+mn-ea"/>
          <a:cs typeface="+mn-cs"/>
        </a:defRPr>
      </a:lvl4pPr>
      <a:lvl5pPr marL="2926034" indent="-325115" algn="l" defTabSz="1300460" rtl="0" eaLnBrk="1" latinLnBrk="0" hangingPunct="1">
        <a:spcBef>
          <a:spcPts val="711"/>
        </a:spcBef>
        <a:buClr>
          <a:schemeClr val="accent2"/>
        </a:buClr>
        <a:buSzPct val="80000"/>
        <a:buFont typeface="Wingdings" pitchFamily="2" charset="2"/>
        <a:buChar char="l"/>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78993-6CEF-4405-B792-64CAEA08453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FD8402-7920-48E7-91CF-F991A660EDF6}"/>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D21B6-F939-49E0-985A-7E8D3CE8BA74}"/>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CCB5E13-CC27-4402-B5C6-3B20C5296383}" type="datetimeFigureOut">
              <a:rPr lang="en-US" smtClean="0"/>
              <a:t>5/15/2019</a:t>
            </a:fld>
            <a:endParaRPr lang="en-US"/>
          </a:p>
        </p:txBody>
      </p:sp>
      <p:sp>
        <p:nvSpPr>
          <p:cNvPr id="5" name="Footer Placeholder 4">
            <a:extLst>
              <a:ext uri="{FF2B5EF4-FFF2-40B4-BE49-F238E27FC236}">
                <a16:creationId xmlns:a16="http://schemas.microsoft.com/office/drawing/2014/main" id="{4C8D23FE-48CF-4067-AB6C-B58584580EA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9FCEA-ED72-4554-8BEB-16694948C4A9}"/>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77813942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www.hud.gov/"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www.hud.gov/"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hyperlink" Target="https://www.hud.gov/"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887877" cy="73152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ED7D31"/>
              </a:solidFill>
              <a:effectLst/>
              <a:uLnTx/>
              <a:uFillTx/>
              <a:latin typeface="Calibri" panose="020F0502020204030204"/>
              <a:ea typeface="+mn-ea"/>
              <a:cs typeface="+mn-cs"/>
              <a:sym typeface="Papyrus"/>
            </a:endParaRPr>
          </a:p>
        </p:txBody>
      </p:sp>
      <p:sp>
        <p:nvSpPr>
          <p:cNvPr id="13" name="Rectangle 12">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877" y="1219200"/>
            <a:ext cx="3433508" cy="73152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Calibri" panose="020F0502020204030204"/>
              <a:ea typeface="+mn-ea"/>
              <a:cs typeface="+mn-cs"/>
              <a:sym typeface="Papyrus"/>
            </a:endParaRPr>
          </a:p>
        </p:txBody>
      </p:sp>
      <p:sp>
        <p:nvSpPr>
          <p:cNvPr id="4" name="Title 3">
            <a:extLst>
              <a:ext uri="{FF2B5EF4-FFF2-40B4-BE49-F238E27FC236}">
                <a16:creationId xmlns:a16="http://schemas.microsoft.com/office/drawing/2014/main" id="{B5E6768A-66A2-40C6-8867-03D82D3A008F}"/>
              </a:ext>
            </a:extLst>
          </p:cNvPr>
          <p:cNvSpPr>
            <a:spLocks noGrp="1"/>
          </p:cNvSpPr>
          <p:nvPr>
            <p:ph type="title"/>
          </p:nvPr>
        </p:nvSpPr>
        <p:spPr>
          <a:xfrm>
            <a:off x="887877" y="1219200"/>
            <a:ext cx="3433507" cy="6517115"/>
          </a:xfrm>
        </p:spPr>
        <p:txBody>
          <a:bodyPr anchor="t">
            <a:normAutofit/>
          </a:bodyPr>
          <a:lstStyle/>
          <a:p>
            <a:pPr algn="r"/>
            <a:r>
              <a:rPr lang="en-US" sz="4800" b="1" dirty="0">
                <a:effectLst>
                  <a:outerShdw blurRad="38100" dist="38100" dir="2700000" algn="tl">
                    <a:srgbClr val="000000">
                      <a:alpha val="43137"/>
                    </a:srgbClr>
                  </a:outerShdw>
                </a:effectLst>
              </a:rPr>
              <a:t>Where’s the Money?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Federal Budget Updates</a:t>
            </a:r>
            <a:endParaRPr lang="en-US" sz="4800" b="1" dirty="0">
              <a:solidFill>
                <a:srgbClr val="FFFFFF"/>
              </a:solidFill>
              <a:effectLst>
                <a:outerShdw blurRad="38100" dist="38100" dir="2700000" algn="tl">
                  <a:srgbClr val="000000">
                    <a:alpha val="43137"/>
                  </a:srgbClr>
                </a:outerShdw>
              </a:effectLst>
            </a:endParaRPr>
          </a:p>
        </p:txBody>
      </p:sp>
      <p:sp>
        <p:nvSpPr>
          <p:cNvPr id="5" name="Content Placeholder 4">
            <a:extLst>
              <a:ext uri="{FF2B5EF4-FFF2-40B4-BE49-F238E27FC236}">
                <a16:creationId xmlns:a16="http://schemas.microsoft.com/office/drawing/2014/main" id="{49E2FD86-C3F1-4A12-A500-CD2EF20E4F13}"/>
              </a:ext>
            </a:extLst>
          </p:cNvPr>
          <p:cNvSpPr>
            <a:spLocks noGrp="1"/>
          </p:cNvSpPr>
          <p:nvPr>
            <p:ph sz="half" idx="1"/>
          </p:nvPr>
        </p:nvSpPr>
        <p:spPr>
          <a:xfrm>
            <a:off x="4543426" y="2017286"/>
            <a:ext cx="3433508" cy="5719030"/>
          </a:xfrm>
        </p:spPr>
        <p:txBody>
          <a:bodyPr>
            <a:normAutofit fontScale="92500" lnSpcReduction="20000"/>
          </a:bodyPr>
          <a:lstStyle/>
          <a:p>
            <a:pPr marL="0" indent="0">
              <a:buNone/>
            </a:pPr>
            <a:endParaRPr lang="en-US" sz="2133" dirty="0"/>
          </a:p>
          <a:p>
            <a:pPr algn="ctr"/>
            <a:r>
              <a:rPr lang="en-US" dirty="0"/>
              <a:t>Hear from national and local leaders in the homelessness and housing advocacy arena on what federal dollars are available and how they flow to organizations, public housing authorities, and individuals.  Learn about changes in funding streams over the years and how Colorado has been impacted.</a:t>
            </a:r>
          </a:p>
          <a:p>
            <a:pPr marL="0" indent="0">
              <a:buNone/>
            </a:pPr>
            <a:endParaRPr lang="en-US" sz="2133" dirty="0"/>
          </a:p>
        </p:txBody>
      </p:sp>
      <p:sp>
        <p:nvSpPr>
          <p:cNvPr id="6" name="Content Placeholder 5">
            <a:extLst>
              <a:ext uri="{FF2B5EF4-FFF2-40B4-BE49-F238E27FC236}">
                <a16:creationId xmlns:a16="http://schemas.microsoft.com/office/drawing/2014/main" id="{1140CCE1-5F9A-476A-8A38-199A5BA5557E}"/>
              </a:ext>
            </a:extLst>
          </p:cNvPr>
          <p:cNvSpPr>
            <a:spLocks noGrp="1"/>
          </p:cNvSpPr>
          <p:nvPr>
            <p:ph sz="half" idx="2"/>
          </p:nvPr>
        </p:nvSpPr>
        <p:spPr>
          <a:xfrm>
            <a:off x="8258175" y="1414464"/>
            <a:ext cx="4586288" cy="7758112"/>
          </a:xfrm>
        </p:spPr>
        <p:txBody>
          <a:bodyPr>
            <a:normAutofit fontScale="92500" lnSpcReduction="20000"/>
          </a:bodyPr>
          <a:lstStyle/>
          <a:p>
            <a:endParaRPr lang="en-US" sz="1387" dirty="0"/>
          </a:p>
          <a:p>
            <a:pPr marL="0" indent="0" algn="ctr">
              <a:buNone/>
            </a:pPr>
            <a:r>
              <a:rPr lang="en-US" sz="2600" b="1" dirty="0"/>
              <a:t>SPEAKERS</a:t>
            </a:r>
          </a:p>
          <a:p>
            <a:pPr lvl="1"/>
            <a:r>
              <a:rPr lang="en-US" sz="2600" dirty="0"/>
              <a:t>MODERATOR:  </a:t>
            </a:r>
            <a:r>
              <a:rPr lang="en-US" sz="2600" b="1" dirty="0"/>
              <a:t>Cathy Alderman, </a:t>
            </a:r>
            <a:r>
              <a:rPr lang="en-US" sz="2600" dirty="0"/>
              <a:t>Vice President of Communications and Public Policy, Colorado Coalition for the Homeless</a:t>
            </a:r>
          </a:p>
          <a:p>
            <a:pPr lvl="1"/>
            <a:endParaRPr lang="en-US" sz="2600" dirty="0"/>
          </a:p>
          <a:p>
            <a:pPr lvl="1"/>
            <a:r>
              <a:rPr lang="en-US" sz="2600" b="1" dirty="0"/>
              <a:t>John Parvensky, </a:t>
            </a:r>
            <a:r>
              <a:rPr lang="en-US" sz="2600" dirty="0"/>
              <a:t>CEO/President, Colorado Coalition for the Homeless</a:t>
            </a:r>
          </a:p>
          <a:p>
            <a:pPr lvl="1"/>
            <a:endParaRPr lang="en-US" sz="2600" dirty="0"/>
          </a:p>
          <a:p>
            <a:pPr lvl="1"/>
            <a:r>
              <a:rPr lang="en-US" sz="2600" b="1" dirty="0"/>
              <a:t>Diane Yentel,</a:t>
            </a:r>
            <a:r>
              <a:rPr lang="en-US" sz="2600" dirty="0"/>
              <a:t> President/CEO, National Low Income Housing Coalition</a:t>
            </a:r>
          </a:p>
          <a:p>
            <a:pPr lvl="1"/>
            <a:endParaRPr lang="en-US" sz="2600" dirty="0"/>
          </a:p>
          <a:p>
            <a:pPr lvl="1"/>
            <a:r>
              <a:rPr lang="en-US" sz="2600" b="1" dirty="0"/>
              <a:t>Wendy Hawthorne, Deputy Director</a:t>
            </a:r>
            <a:r>
              <a:rPr lang="en-US" sz="2600" dirty="0"/>
              <a:t>, Division of Housing, Colorado Dept of Local Affairs</a:t>
            </a:r>
          </a:p>
          <a:p>
            <a:pPr lvl="1"/>
            <a:endParaRPr lang="en-US" sz="2600" dirty="0"/>
          </a:p>
          <a:p>
            <a:pPr lvl="1"/>
            <a:r>
              <a:rPr lang="en-US" sz="2600" b="1" dirty="0"/>
              <a:t>Kathryn Grosscup,  </a:t>
            </a:r>
            <a:r>
              <a:rPr lang="en-US" sz="2600" dirty="0"/>
              <a:t>Senior Tax Credit Officer, Colorado Housing and Finance Authority</a:t>
            </a:r>
          </a:p>
        </p:txBody>
      </p:sp>
    </p:spTree>
    <p:extLst>
      <p:ext uri="{BB962C8B-B14F-4D97-AF65-F5344CB8AC3E}">
        <p14:creationId xmlns:p14="http://schemas.microsoft.com/office/powerpoint/2010/main" val="21685430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85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EBA2-47C9-45B7-B38C-8AFFAC081E7A}"/>
              </a:ext>
            </a:extLst>
          </p:cNvPr>
          <p:cNvSpPr>
            <a:spLocks noGrp="1"/>
          </p:cNvSpPr>
          <p:nvPr>
            <p:ph type="title"/>
          </p:nvPr>
        </p:nvSpPr>
        <p:spPr>
          <a:xfrm>
            <a:off x="1017179" y="1377950"/>
            <a:ext cx="11216640" cy="1413934"/>
          </a:xfrm>
        </p:spPr>
        <p:txBody>
          <a:bodyPr>
            <a:normAutofit/>
          </a:bodyPr>
          <a:lstStyle/>
          <a:p>
            <a:r>
              <a:rPr lang="en-US" sz="5120" b="1" dirty="0">
                <a:solidFill>
                  <a:schemeClr val="bg1"/>
                </a:solidFill>
                <a:effectLst>
                  <a:outerShdw blurRad="38100" dist="38100" dir="2700000" algn="tl">
                    <a:srgbClr val="000000">
                      <a:alpha val="43137"/>
                    </a:srgbClr>
                  </a:outerShdw>
                </a:effectLst>
                <a:latin typeface="Franklin Gothic Book" panose="020B0503020102020204" pitchFamily="34" charset="0"/>
              </a:rPr>
              <a:t>Funding for Colorado</a:t>
            </a:r>
          </a:p>
        </p:txBody>
      </p:sp>
      <p:sp>
        <p:nvSpPr>
          <p:cNvPr id="4" name="Text Placeholder 3">
            <a:extLst>
              <a:ext uri="{FF2B5EF4-FFF2-40B4-BE49-F238E27FC236}">
                <a16:creationId xmlns:a16="http://schemas.microsoft.com/office/drawing/2014/main" id="{D6753B96-B129-4CCF-9ED3-27FE021D9D0E}"/>
              </a:ext>
            </a:extLst>
          </p:cNvPr>
          <p:cNvSpPr>
            <a:spLocks noGrp="1"/>
          </p:cNvSpPr>
          <p:nvPr>
            <p:ph type="body" idx="1"/>
          </p:nvPr>
        </p:nvSpPr>
        <p:spPr>
          <a:xfrm>
            <a:off x="5798800" y="3473670"/>
            <a:ext cx="3425965" cy="359735"/>
          </a:xfrm>
        </p:spPr>
        <p:txBody>
          <a:bodyPr>
            <a:noAutofit/>
          </a:bodyPr>
          <a:lstStyle/>
          <a:p>
            <a:r>
              <a:rPr lang="en-US" sz="3413" dirty="0">
                <a:solidFill>
                  <a:schemeClr val="bg1"/>
                </a:solidFill>
                <a:effectLst>
                  <a:outerShdw blurRad="38100" dist="38100" dir="2700000" algn="tl">
                    <a:srgbClr val="000000">
                      <a:alpha val="43137"/>
                    </a:srgbClr>
                  </a:outerShdw>
                </a:effectLst>
              </a:rPr>
              <a:t>Emergency Solutions Grants</a:t>
            </a:r>
          </a:p>
        </p:txBody>
      </p:sp>
      <p:sp>
        <p:nvSpPr>
          <p:cNvPr id="5" name="Content Placeholder 4">
            <a:extLst>
              <a:ext uri="{FF2B5EF4-FFF2-40B4-BE49-F238E27FC236}">
                <a16:creationId xmlns:a16="http://schemas.microsoft.com/office/drawing/2014/main" id="{F169B136-B27B-44D7-B700-7D279F39AFB9}"/>
              </a:ext>
            </a:extLst>
          </p:cNvPr>
          <p:cNvSpPr>
            <a:spLocks noGrp="1"/>
          </p:cNvSpPr>
          <p:nvPr>
            <p:ph sz="half" idx="2"/>
          </p:nvPr>
        </p:nvSpPr>
        <p:spPr>
          <a:xfrm>
            <a:off x="781971" y="3958776"/>
            <a:ext cx="12620822" cy="3930227"/>
          </a:xfrm>
        </p:spPr>
        <p:txBody>
          <a:bodyPr>
            <a:normAutofit/>
          </a:bodyPr>
          <a:lstStyle/>
          <a:p>
            <a:pPr marL="0" indent="0">
              <a:spcAft>
                <a:spcPts val="1920"/>
              </a:spcAft>
              <a:buNone/>
            </a:pPr>
            <a:r>
              <a:rPr lang="en-US" b="1" dirty="0">
                <a:solidFill>
                  <a:schemeClr val="bg1"/>
                </a:solidFill>
                <a:effectLst>
                  <a:outerShdw blurRad="38100" dist="38100" dir="2700000" algn="tl">
                    <a:srgbClr val="000000">
                      <a:alpha val="43137"/>
                    </a:srgbClr>
                  </a:outerShdw>
                </a:effectLst>
              </a:rPr>
              <a:t>State of Colorado 			</a:t>
            </a:r>
            <a:r>
              <a:rPr lang="en-US" dirty="0">
                <a:solidFill>
                  <a:schemeClr val="bg1"/>
                </a:solidFill>
              </a:rPr>
              <a:t>$ 1,965,723</a:t>
            </a:r>
            <a:endParaRPr lang="en-US" b="1" dirty="0">
              <a:solidFill>
                <a:schemeClr val="bg1"/>
              </a:solidFill>
              <a:effectLst>
                <a:outerShdw blurRad="38100" dist="38100" dir="2700000" algn="tl">
                  <a:srgbClr val="000000">
                    <a:alpha val="43137"/>
                  </a:srgbClr>
                </a:outerShdw>
              </a:effectLst>
            </a:endParaRPr>
          </a:p>
          <a:p>
            <a:pPr marL="0" indent="0">
              <a:spcAft>
                <a:spcPts val="1920"/>
              </a:spcAft>
              <a:buNone/>
            </a:pPr>
            <a:r>
              <a:rPr lang="en-US" b="1" dirty="0">
                <a:solidFill>
                  <a:schemeClr val="bg1"/>
                </a:solidFill>
                <a:effectLst>
                  <a:outerShdw blurRad="38100" dist="38100" dir="2700000" algn="tl">
                    <a:srgbClr val="000000">
                      <a:alpha val="43137"/>
                    </a:srgbClr>
                  </a:outerShdw>
                </a:effectLst>
              </a:rPr>
              <a:t>Denver</a:t>
            </a:r>
            <a:r>
              <a:rPr lang="en-US" dirty="0">
                <a:solidFill>
                  <a:schemeClr val="bg1"/>
                </a:solidFill>
              </a:rPr>
              <a:t>     				</a:t>
            </a:r>
            <a:r>
              <a:rPr lang="en-US" b="1" dirty="0">
                <a:solidFill>
                  <a:schemeClr val="bg1"/>
                </a:solidFill>
                <a:effectLst>
                  <a:outerShdw blurRad="38100" dist="38100" dir="2700000" algn="tl">
                    <a:srgbClr val="000000">
                      <a:alpha val="43137"/>
                    </a:srgbClr>
                  </a:outerShdw>
                </a:effectLst>
              </a:rPr>
              <a:t>$    </a:t>
            </a:r>
            <a:r>
              <a:rPr lang="en-US" dirty="0">
                <a:solidFill>
                  <a:schemeClr val="bg1"/>
                </a:solidFill>
              </a:rPr>
              <a:t>569,662</a:t>
            </a:r>
          </a:p>
          <a:p>
            <a:pPr marL="0" indent="0">
              <a:spcAft>
                <a:spcPts val="1920"/>
              </a:spcAft>
              <a:buNone/>
            </a:pPr>
            <a:r>
              <a:rPr lang="en-US" b="1" dirty="0">
                <a:solidFill>
                  <a:schemeClr val="bg1"/>
                </a:solidFill>
                <a:effectLst>
                  <a:outerShdw blurRad="38100" dist="38100" dir="2700000" algn="tl">
                    <a:srgbClr val="000000">
                      <a:alpha val="43137"/>
                    </a:srgbClr>
                  </a:outerShdw>
                </a:effectLst>
              </a:rPr>
              <a:t>Aurora 				$    </a:t>
            </a:r>
            <a:r>
              <a:rPr lang="en-US" dirty="0">
                <a:solidFill>
                  <a:schemeClr val="bg1"/>
                </a:solidFill>
              </a:rPr>
              <a:t>241,052</a:t>
            </a:r>
          </a:p>
          <a:p>
            <a:pPr marL="0" indent="0">
              <a:spcAft>
                <a:spcPts val="1920"/>
              </a:spcAft>
              <a:buNone/>
            </a:pPr>
            <a:r>
              <a:rPr lang="en-US" b="1" dirty="0">
                <a:solidFill>
                  <a:schemeClr val="bg1"/>
                </a:solidFill>
                <a:effectLst>
                  <a:outerShdw blurRad="38100" dist="38100" dir="2700000" algn="tl">
                    <a:srgbClr val="000000">
                      <a:alpha val="43137"/>
                    </a:srgbClr>
                  </a:outerShdw>
                </a:effectLst>
              </a:rPr>
              <a:t>Colorado Springs</a:t>
            </a:r>
            <a:r>
              <a:rPr lang="en-US" dirty="0">
                <a:solidFill>
                  <a:schemeClr val="bg1"/>
                </a:solidFill>
              </a:rPr>
              <a:t>			$    243,746</a:t>
            </a:r>
          </a:p>
          <a:p>
            <a:pPr marL="0" indent="0">
              <a:spcAft>
                <a:spcPts val="1920"/>
              </a:spcAft>
              <a:buNone/>
            </a:pPr>
            <a:r>
              <a:rPr lang="en-US" dirty="0">
                <a:solidFill>
                  <a:schemeClr val="bg1"/>
                </a:solidFill>
              </a:rPr>
              <a:t>TOTAL					$ 3,020,183</a:t>
            </a:r>
          </a:p>
          <a:p>
            <a:pPr marL="0" indent="0">
              <a:spcAft>
                <a:spcPts val="1920"/>
              </a:spcAft>
              <a:buNone/>
            </a:pPr>
            <a:endParaRPr lang="en-US" dirty="0">
              <a:solidFill>
                <a:schemeClr val="bg1"/>
              </a:solidFill>
            </a:endParaRPr>
          </a:p>
          <a:p>
            <a:pPr marL="0" indent="0">
              <a:spcAft>
                <a:spcPts val="1920"/>
              </a:spcAft>
              <a:buNone/>
            </a:pPr>
            <a:endParaRPr lang="en-US" dirty="0">
              <a:solidFill>
                <a:schemeClr val="bg1"/>
              </a:solidFill>
            </a:endParaRPr>
          </a:p>
        </p:txBody>
      </p:sp>
    </p:spTree>
    <p:extLst>
      <p:ext uri="{BB962C8B-B14F-4D97-AF65-F5344CB8AC3E}">
        <p14:creationId xmlns:p14="http://schemas.microsoft.com/office/powerpoint/2010/main" val="3232780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CC1B-9F64-4A9C-AEA4-35E4AF8F9F57}"/>
              </a:ext>
            </a:extLst>
          </p:cNvPr>
          <p:cNvSpPr>
            <a:spLocks noGrp="1"/>
          </p:cNvSpPr>
          <p:nvPr>
            <p:ph type="title"/>
          </p:nvPr>
        </p:nvSpPr>
        <p:spPr/>
        <p:txBody>
          <a:bodyPr>
            <a:normAutofit/>
          </a:bodyPr>
          <a:lstStyle/>
          <a:p>
            <a:r>
              <a:rPr lang="en-US" sz="5120" b="1" dirty="0">
                <a:solidFill>
                  <a:srgbClr val="008586"/>
                </a:solidFill>
                <a:effectLst>
                  <a:outerShdw blurRad="38100" dist="38100" dir="2700000" algn="tl">
                    <a:srgbClr val="000000">
                      <a:alpha val="43137"/>
                    </a:srgbClr>
                  </a:outerShdw>
                </a:effectLst>
                <a:latin typeface="Franklin Gothic Book" panose="020B0503020102020204" pitchFamily="34" charset="0"/>
              </a:rPr>
              <a:t>Affordable Housing Assistance Funds</a:t>
            </a:r>
          </a:p>
        </p:txBody>
      </p:sp>
      <p:sp>
        <p:nvSpPr>
          <p:cNvPr id="3" name="Content Placeholder 2">
            <a:extLst>
              <a:ext uri="{FF2B5EF4-FFF2-40B4-BE49-F238E27FC236}">
                <a16:creationId xmlns:a16="http://schemas.microsoft.com/office/drawing/2014/main" id="{D62ACAD6-D6E3-4F43-A871-D8A6F47FFA0F}"/>
              </a:ext>
            </a:extLst>
          </p:cNvPr>
          <p:cNvSpPr>
            <a:spLocks noGrp="1"/>
          </p:cNvSpPr>
          <p:nvPr>
            <p:ph idx="1"/>
          </p:nvPr>
        </p:nvSpPr>
        <p:spPr>
          <a:xfrm>
            <a:off x="393567" y="3564378"/>
            <a:ext cx="11216640" cy="4823479"/>
          </a:xfrm>
        </p:spPr>
        <p:txBody>
          <a:bodyPr>
            <a:normAutofit/>
          </a:bodyPr>
          <a:lstStyle/>
          <a:p>
            <a:pPr lvl="1">
              <a:spcAft>
                <a:spcPts val="1920"/>
              </a:spcAft>
            </a:pPr>
            <a:r>
              <a:rPr lang="en-US" sz="2987" b="1" dirty="0">
                <a:solidFill>
                  <a:srgbClr val="008586"/>
                </a:solidFill>
              </a:rPr>
              <a:t>Tenant-Based Rental Assistance</a:t>
            </a:r>
          </a:p>
          <a:p>
            <a:pPr lvl="1">
              <a:spcAft>
                <a:spcPts val="1920"/>
              </a:spcAft>
            </a:pPr>
            <a:r>
              <a:rPr lang="en-US" sz="2987" b="1" dirty="0">
                <a:solidFill>
                  <a:srgbClr val="008586"/>
                </a:solidFill>
              </a:rPr>
              <a:t>Project-Based Rental Assistance</a:t>
            </a:r>
          </a:p>
          <a:p>
            <a:pPr lvl="1">
              <a:spcAft>
                <a:spcPts val="1920"/>
              </a:spcAft>
            </a:pPr>
            <a:r>
              <a:rPr lang="en-US" sz="2987" b="1" dirty="0">
                <a:solidFill>
                  <a:srgbClr val="008586"/>
                </a:solidFill>
              </a:rPr>
              <a:t>HOME</a:t>
            </a:r>
          </a:p>
          <a:p>
            <a:pPr lvl="1">
              <a:spcAft>
                <a:spcPts val="1920"/>
              </a:spcAft>
            </a:pPr>
            <a:r>
              <a:rPr lang="en-US" sz="2987" b="1" dirty="0">
                <a:solidFill>
                  <a:srgbClr val="008586"/>
                </a:solidFill>
              </a:rPr>
              <a:t>Low Income Housing Tax Credits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652" r="20025"/>
          <a:stretch/>
        </p:blipFill>
        <p:spPr>
          <a:xfrm rot="324715">
            <a:off x="6909141" y="3133598"/>
            <a:ext cx="5719203" cy="4995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8088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8BA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26E7-B842-4ABE-BA2D-0859103A5081}"/>
              </a:ext>
            </a:extLst>
          </p:cNvPr>
          <p:cNvSpPr>
            <a:spLocks noGrp="1"/>
          </p:cNvSpPr>
          <p:nvPr>
            <p:ph type="title"/>
          </p:nvPr>
        </p:nvSpPr>
        <p:spPr>
          <a:xfrm>
            <a:off x="624573" y="1595834"/>
            <a:ext cx="14108497" cy="1413934"/>
          </a:xfrm>
        </p:spPr>
        <p:txBody>
          <a:bodyPr>
            <a:noAutofit/>
          </a:bodyPr>
          <a:lstStyle/>
          <a:p>
            <a:r>
              <a:rPr lang="en-US" sz="5120" b="1" dirty="0">
                <a:solidFill>
                  <a:schemeClr val="bg1"/>
                </a:solidFill>
                <a:effectLst>
                  <a:outerShdw blurRad="38100" dist="38100" dir="2700000" algn="tl">
                    <a:srgbClr val="000000">
                      <a:alpha val="43137"/>
                    </a:srgbClr>
                  </a:outerShdw>
                </a:effectLst>
                <a:latin typeface="Franklin Gothic Book" panose="020B0503020102020204" pitchFamily="34" charset="0"/>
              </a:rPr>
              <a:t>HOME and </a:t>
            </a:r>
            <a:br>
              <a:rPr lang="en-US" sz="5120" b="1" dirty="0">
                <a:solidFill>
                  <a:schemeClr val="bg1"/>
                </a:solidFill>
                <a:effectLst>
                  <a:outerShdw blurRad="38100" dist="38100" dir="2700000" algn="tl">
                    <a:srgbClr val="000000">
                      <a:alpha val="43137"/>
                    </a:srgbClr>
                  </a:outerShdw>
                </a:effectLst>
                <a:latin typeface="Franklin Gothic Book" panose="020B0503020102020204" pitchFamily="34" charset="0"/>
              </a:rPr>
            </a:br>
            <a:r>
              <a:rPr lang="en-US" sz="5120" b="1" dirty="0">
                <a:solidFill>
                  <a:schemeClr val="bg1"/>
                </a:solidFill>
                <a:effectLst>
                  <a:outerShdw blurRad="38100" dist="38100" dir="2700000" algn="tl">
                    <a:srgbClr val="000000">
                      <a:alpha val="43137"/>
                    </a:srgbClr>
                  </a:outerShdw>
                </a:effectLst>
                <a:latin typeface="Franklin Gothic Book" panose="020B0503020102020204" pitchFamily="34" charset="0"/>
              </a:rPr>
              <a:t>Community Development Block Grant </a:t>
            </a:r>
          </a:p>
        </p:txBody>
      </p:sp>
      <p:sp>
        <p:nvSpPr>
          <p:cNvPr id="3" name="Content Placeholder 2">
            <a:extLst>
              <a:ext uri="{FF2B5EF4-FFF2-40B4-BE49-F238E27FC236}">
                <a16:creationId xmlns:a16="http://schemas.microsoft.com/office/drawing/2014/main" id="{D5E1F361-5429-4BFE-986F-E6BD2F69FA90}"/>
              </a:ext>
            </a:extLst>
          </p:cNvPr>
          <p:cNvSpPr>
            <a:spLocks noGrp="1"/>
          </p:cNvSpPr>
          <p:nvPr>
            <p:ph idx="1"/>
          </p:nvPr>
        </p:nvSpPr>
        <p:spPr>
          <a:xfrm>
            <a:off x="624573" y="3615712"/>
            <a:ext cx="11216640" cy="4641427"/>
          </a:xfrm>
        </p:spPr>
        <p:txBody>
          <a:bodyPr/>
          <a:lstStyle/>
          <a:p>
            <a:pPr marL="0" indent="0">
              <a:buNone/>
            </a:pPr>
            <a:r>
              <a:rPr lang="en-US" sz="2560" b="1" dirty="0">
                <a:solidFill>
                  <a:schemeClr val="bg1"/>
                </a:solidFill>
                <a:effectLst>
                  <a:outerShdw blurRad="38100" dist="38100" dir="2700000" algn="tl">
                    <a:srgbClr val="000000">
                      <a:alpha val="43137"/>
                    </a:srgbClr>
                  </a:outerShdw>
                </a:effectLst>
              </a:rPr>
              <a:t>The HOME Investment Partnerships Program (HOME)</a:t>
            </a:r>
          </a:p>
          <a:p>
            <a:r>
              <a:rPr lang="en-US" sz="2560" dirty="0">
                <a:solidFill>
                  <a:schemeClr val="bg1"/>
                </a:solidFill>
              </a:rPr>
              <a:t>Direct rental assistance </a:t>
            </a:r>
          </a:p>
          <a:p>
            <a:r>
              <a:rPr lang="en-US" sz="2560" dirty="0">
                <a:solidFill>
                  <a:schemeClr val="bg1"/>
                </a:solidFill>
              </a:rPr>
              <a:t>Funds building, buying, and rehabilitating affordable housing</a:t>
            </a:r>
          </a:p>
          <a:p>
            <a:pPr marL="0" indent="0">
              <a:buNone/>
            </a:pPr>
            <a:endParaRPr lang="en-US" sz="2560" dirty="0"/>
          </a:p>
          <a:p>
            <a:pPr marL="0" indent="0">
              <a:buNone/>
            </a:pPr>
            <a:endParaRPr lang="en-US" sz="2560" dirty="0"/>
          </a:p>
          <a:p>
            <a:pPr marL="0" indent="0">
              <a:buNone/>
            </a:pPr>
            <a:r>
              <a:rPr lang="en-US" sz="2560" b="1" dirty="0">
                <a:solidFill>
                  <a:schemeClr val="bg1"/>
                </a:solidFill>
                <a:effectLst>
                  <a:outerShdw blurRad="38100" dist="38100" dir="2700000" algn="tl">
                    <a:srgbClr val="000000">
                      <a:alpha val="43137"/>
                    </a:srgbClr>
                  </a:outerShdw>
                </a:effectLst>
              </a:rPr>
              <a:t>Community Development Block Grant (CDBG) </a:t>
            </a:r>
          </a:p>
          <a:p>
            <a:r>
              <a:rPr lang="en-US" sz="2560" dirty="0">
                <a:solidFill>
                  <a:schemeClr val="bg1"/>
                </a:solidFill>
              </a:rPr>
              <a:t>Resources to address a wide range of community development needs</a:t>
            </a:r>
            <a:endParaRPr lang="en-US" dirty="0">
              <a:solidFill>
                <a:schemeClr val="bg1"/>
              </a:solidFill>
            </a:endParaRPr>
          </a:p>
        </p:txBody>
      </p:sp>
    </p:spTree>
    <p:extLst>
      <p:ext uri="{BB962C8B-B14F-4D97-AF65-F5344CB8AC3E}">
        <p14:creationId xmlns:p14="http://schemas.microsoft.com/office/powerpoint/2010/main" val="3516894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9D66-90AF-470E-A203-56AAA2B2A7C1}"/>
              </a:ext>
            </a:extLst>
          </p:cNvPr>
          <p:cNvSpPr>
            <a:spLocks noGrp="1"/>
          </p:cNvSpPr>
          <p:nvPr>
            <p:ph type="title"/>
          </p:nvPr>
        </p:nvSpPr>
        <p:spPr>
          <a:xfrm>
            <a:off x="894080" y="1351994"/>
            <a:ext cx="11216640" cy="1413934"/>
          </a:xfrm>
        </p:spPr>
        <p:txBody>
          <a:bodyPr>
            <a:normAutofit/>
          </a:bodyPr>
          <a:lstStyle/>
          <a:p>
            <a:r>
              <a:rPr lang="en-US" sz="5120" b="1" dirty="0">
                <a:solidFill>
                  <a:srgbClr val="008586"/>
                </a:solidFill>
                <a:effectLst>
                  <a:outerShdw blurRad="38100" dist="38100" dir="2700000" algn="tl">
                    <a:srgbClr val="000000">
                      <a:alpha val="43137"/>
                    </a:srgbClr>
                  </a:outerShdw>
                </a:effectLst>
                <a:latin typeface="Franklin Gothic Book" panose="020B0503020102020204" pitchFamily="34" charset="0"/>
              </a:rPr>
              <a:t>Shrinking Federal Grants</a:t>
            </a:r>
          </a:p>
        </p:txBody>
      </p:sp>
      <p:graphicFrame>
        <p:nvGraphicFramePr>
          <p:cNvPr id="4" name="Content Placeholder 5">
            <a:extLst>
              <a:ext uri="{FF2B5EF4-FFF2-40B4-BE49-F238E27FC236}">
                <a16:creationId xmlns:a16="http://schemas.microsoft.com/office/drawing/2014/main" id="{3D4A253A-2E3A-489D-A1D6-DACDAD0CE638}"/>
              </a:ext>
            </a:extLst>
          </p:cNvPr>
          <p:cNvGraphicFramePr>
            <a:graphicFrameLocks noGrp="1"/>
          </p:cNvGraphicFramePr>
          <p:nvPr>
            <p:ph idx="1"/>
            <p:extLst/>
          </p:nvPr>
        </p:nvGraphicFramePr>
        <p:xfrm>
          <a:off x="894080" y="3022601"/>
          <a:ext cx="11216640" cy="4785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1580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6BEF-F417-4C5A-8AEC-39926397B021}"/>
              </a:ext>
            </a:extLst>
          </p:cNvPr>
          <p:cNvSpPr>
            <a:spLocks noGrp="1"/>
          </p:cNvSpPr>
          <p:nvPr>
            <p:ph type="title"/>
          </p:nvPr>
        </p:nvSpPr>
        <p:spPr>
          <a:xfrm>
            <a:off x="795688" y="3803226"/>
            <a:ext cx="5813660" cy="1413934"/>
          </a:xfrm>
        </p:spPr>
        <p:txBody>
          <a:bodyPr>
            <a:noAutofit/>
          </a:bodyPr>
          <a:lstStyle/>
          <a:p>
            <a:pPr algn="ctr"/>
            <a:r>
              <a:rPr lang="en-US" sz="5760" b="1" dirty="0">
                <a:solidFill>
                  <a:srgbClr val="008586"/>
                </a:solidFill>
                <a:effectLst>
                  <a:outerShdw blurRad="38100" dist="38100" dir="2700000" algn="tl">
                    <a:srgbClr val="000000">
                      <a:alpha val="43137"/>
                    </a:srgbClr>
                  </a:outerShdw>
                </a:effectLst>
                <a:latin typeface="Franklin Gothic Book" panose="020B0503020102020204" pitchFamily="34" charset="0"/>
              </a:rPr>
              <a:t>Housing Funding</a:t>
            </a:r>
            <a:br>
              <a:rPr lang="en-US" sz="5760" b="1" dirty="0">
                <a:solidFill>
                  <a:srgbClr val="008586"/>
                </a:solidFill>
                <a:effectLst>
                  <a:outerShdw blurRad="38100" dist="38100" dir="2700000" algn="tl">
                    <a:srgbClr val="000000">
                      <a:alpha val="43137"/>
                    </a:srgbClr>
                  </a:outerShdw>
                </a:effectLst>
                <a:latin typeface="Franklin Gothic Book" panose="020B0503020102020204" pitchFamily="34" charset="0"/>
              </a:rPr>
            </a:br>
            <a:r>
              <a:rPr lang="en-US" sz="5760" b="1" dirty="0">
                <a:solidFill>
                  <a:srgbClr val="008586"/>
                </a:solidFill>
                <a:effectLst>
                  <a:outerShdw blurRad="38100" dist="38100" dir="2700000" algn="tl">
                    <a:srgbClr val="000000">
                      <a:alpha val="43137"/>
                    </a:srgbClr>
                  </a:outerShdw>
                </a:effectLst>
                <a:latin typeface="Franklin Gothic Book" panose="020B0503020102020204" pitchFamily="34" charset="0"/>
              </a:rPr>
              <a:t>vs</a:t>
            </a:r>
            <a:br>
              <a:rPr lang="en-US" sz="5760" b="1" dirty="0">
                <a:solidFill>
                  <a:srgbClr val="008586"/>
                </a:solidFill>
                <a:effectLst>
                  <a:outerShdw blurRad="38100" dist="38100" dir="2700000" algn="tl">
                    <a:srgbClr val="000000">
                      <a:alpha val="43137"/>
                    </a:srgbClr>
                  </a:outerShdw>
                </a:effectLst>
                <a:latin typeface="Franklin Gothic Book" panose="020B0503020102020204" pitchFamily="34" charset="0"/>
              </a:rPr>
            </a:br>
            <a:r>
              <a:rPr lang="en-US" sz="5760" b="1" dirty="0">
                <a:solidFill>
                  <a:srgbClr val="008586"/>
                </a:solidFill>
                <a:effectLst>
                  <a:outerShdw blurRad="38100" dist="38100" dir="2700000" algn="tl">
                    <a:srgbClr val="000000">
                      <a:alpha val="43137"/>
                    </a:srgbClr>
                  </a:outerShdw>
                </a:effectLst>
                <a:latin typeface="Franklin Gothic Book" panose="020B0503020102020204" pitchFamily="34" charset="0"/>
              </a:rPr>
              <a:t>the Need</a:t>
            </a:r>
          </a:p>
        </p:txBody>
      </p:sp>
      <p:pic>
        <p:nvPicPr>
          <p:cNvPr id="5" name="Content Placeholder 4">
            <a:extLst>
              <a:ext uri="{FF2B5EF4-FFF2-40B4-BE49-F238E27FC236}">
                <a16:creationId xmlns:a16="http://schemas.microsoft.com/office/drawing/2014/main" id="{54830F9C-2BB8-4FDC-BAF6-B56DDA2F36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1033" y="1554486"/>
            <a:ext cx="4548127" cy="6869492"/>
          </a:xfrm>
        </p:spPr>
      </p:pic>
    </p:spTree>
    <p:extLst>
      <p:ext uri="{BB962C8B-B14F-4D97-AF65-F5344CB8AC3E}">
        <p14:creationId xmlns:p14="http://schemas.microsoft.com/office/powerpoint/2010/main" val="3895365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F471FC-926A-4AFF-B8B2-2AE5237394D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12733" y="1739902"/>
            <a:ext cx="8589316" cy="6454257"/>
          </a:xfrm>
        </p:spPr>
      </p:pic>
    </p:spTree>
    <p:extLst>
      <p:ext uri="{BB962C8B-B14F-4D97-AF65-F5344CB8AC3E}">
        <p14:creationId xmlns:p14="http://schemas.microsoft.com/office/powerpoint/2010/main" val="516989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73EFD-1BA6-4583-8492-E8E849563768}"/>
              </a:ext>
            </a:extLst>
          </p:cNvPr>
          <p:cNvSpPr>
            <a:spLocks noGrp="1"/>
          </p:cNvSpPr>
          <p:nvPr>
            <p:ph type="title"/>
          </p:nvPr>
        </p:nvSpPr>
        <p:spPr/>
        <p:txBody>
          <a:bodyPr/>
          <a:lstStyle/>
          <a:p>
            <a:r>
              <a:rPr lang="en-US" dirty="0"/>
              <a:t>Diane Yentel, National Low Income Housing Coalition</a:t>
            </a:r>
          </a:p>
        </p:txBody>
      </p:sp>
      <p:sp>
        <p:nvSpPr>
          <p:cNvPr id="3" name="Content Placeholder 2">
            <a:extLst>
              <a:ext uri="{FF2B5EF4-FFF2-40B4-BE49-F238E27FC236}">
                <a16:creationId xmlns:a16="http://schemas.microsoft.com/office/drawing/2014/main" id="{72159482-66C3-4AAD-BEE5-EB3B96874649}"/>
              </a:ext>
            </a:extLst>
          </p:cNvPr>
          <p:cNvSpPr>
            <a:spLocks noGrp="1"/>
          </p:cNvSpPr>
          <p:nvPr>
            <p:ph idx="1"/>
          </p:nvPr>
        </p:nvSpPr>
        <p:spPr/>
        <p:txBody>
          <a:bodyPr>
            <a:normAutofit/>
          </a:bodyPr>
          <a:lstStyle/>
          <a:p>
            <a:r>
              <a:rPr lang="en-US" sz="4000" dirty="0"/>
              <a:t>Low Income Housing Tax Credit</a:t>
            </a:r>
          </a:p>
          <a:p>
            <a:r>
              <a:rPr lang="en-US" sz="4000" dirty="0"/>
              <a:t>National Housing Trust Fund</a:t>
            </a:r>
          </a:p>
          <a:p>
            <a:r>
              <a:rPr lang="en-US" sz="4000" dirty="0"/>
              <a:t>Federal Budget Update</a:t>
            </a:r>
          </a:p>
          <a:p>
            <a:r>
              <a:rPr lang="en-US" sz="4000" dirty="0"/>
              <a:t>Federal Legislation re: Housing</a:t>
            </a:r>
          </a:p>
          <a:p>
            <a:r>
              <a:rPr lang="en-US" sz="4000" dirty="0"/>
              <a:t>Housing as Part of the 2020 Election</a:t>
            </a:r>
          </a:p>
        </p:txBody>
      </p:sp>
    </p:spTree>
    <p:extLst>
      <p:ext uri="{BB962C8B-B14F-4D97-AF65-F5344CB8AC3E}">
        <p14:creationId xmlns:p14="http://schemas.microsoft.com/office/powerpoint/2010/main" val="1971586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Where’s the Money?</a:t>
            </a:r>
          </a:p>
        </p:txBody>
      </p:sp>
      <p:sp>
        <p:nvSpPr>
          <p:cNvPr id="3" name="Subtitle 2"/>
          <p:cNvSpPr>
            <a:spLocks noGrp="1"/>
          </p:cNvSpPr>
          <p:nvPr>
            <p:ph type="subTitle" idx="1"/>
          </p:nvPr>
        </p:nvSpPr>
        <p:spPr>
          <a:xfrm>
            <a:off x="1924802" y="6172200"/>
            <a:ext cx="9102725" cy="1543050"/>
          </a:xfrm>
        </p:spPr>
        <p:txBody>
          <a:bodyPr/>
          <a:lstStyle/>
          <a:p>
            <a:pPr>
              <a:spcBef>
                <a:spcPts val="0"/>
              </a:spcBef>
            </a:pPr>
            <a:r>
              <a:rPr lang="en-US" dirty="0"/>
              <a:t>Wendy Hawthorne</a:t>
            </a:r>
          </a:p>
          <a:p>
            <a:pPr>
              <a:spcBef>
                <a:spcPts val="0"/>
              </a:spcBef>
            </a:pPr>
            <a:r>
              <a:rPr lang="en-US" dirty="0"/>
              <a:t> Deputy Director</a:t>
            </a:r>
          </a:p>
          <a:p>
            <a:pPr>
              <a:spcBef>
                <a:spcPts val="0"/>
              </a:spcBef>
            </a:pPr>
            <a:r>
              <a:rPr lang="en-US" dirty="0"/>
              <a:t>Division of Housing</a:t>
            </a:r>
          </a:p>
        </p:txBody>
      </p:sp>
      <p:sp>
        <p:nvSpPr>
          <p:cNvPr id="6" name="TextBox 5"/>
          <p:cNvSpPr txBox="1"/>
          <p:nvPr/>
        </p:nvSpPr>
        <p:spPr>
          <a:xfrm>
            <a:off x="1924802" y="8473626"/>
            <a:ext cx="184731" cy="369332"/>
          </a:xfrm>
          <a:prstGeom prst="rect">
            <a:avLst/>
          </a:prstGeom>
          <a:noFill/>
        </p:spPr>
        <p:txBody>
          <a:bodyPr wrap="none" rtlCol="0">
            <a:spAutoFit/>
          </a:bodyPr>
          <a:lstStyle/>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75602" y="4692134"/>
            <a:ext cx="253596" cy="369332"/>
          </a:xfrm>
          <a:prstGeom prst="rect">
            <a:avLst/>
          </a:prstGeom>
        </p:spPr>
        <p:txBody>
          <a:bodyPr wrap="none">
            <a:spAutoFit/>
          </a:bodyPr>
          <a:lstStyle/>
          <a:p>
            <a:r>
              <a:rPr lang="en-US" dirty="0"/>
              <a:t> </a:t>
            </a:r>
          </a:p>
        </p:txBody>
      </p:sp>
      <p:sp>
        <p:nvSpPr>
          <p:cNvPr id="5" name="Rectangle 4"/>
          <p:cNvSpPr/>
          <p:nvPr/>
        </p:nvSpPr>
        <p:spPr>
          <a:xfrm>
            <a:off x="6375602" y="4692134"/>
            <a:ext cx="253596" cy="369332"/>
          </a:xfrm>
          <a:prstGeom prst="rect">
            <a:avLst/>
          </a:prstGeom>
        </p:spPr>
        <p:txBody>
          <a:bodyPr wrap="none">
            <a:spAutoFit/>
          </a:bodyPr>
          <a:lstStyle/>
          <a:p>
            <a:r>
              <a:rPr lang="en-US" dirty="0"/>
              <a:t> </a:t>
            </a:r>
          </a:p>
        </p:txBody>
      </p:sp>
      <p:sp>
        <p:nvSpPr>
          <p:cNvPr id="6" name="Rectangle 5"/>
          <p:cNvSpPr/>
          <p:nvPr/>
        </p:nvSpPr>
        <p:spPr>
          <a:xfrm>
            <a:off x="1168602" y="3962400"/>
            <a:ext cx="10414000" cy="4247317"/>
          </a:xfrm>
          <a:prstGeom prst="rect">
            <a:avLst/>
          </a:prstGeom>
        </p:spPr>
        <p:txBody>
          <a:bodyPr wrap="square">
            <a:spAutoFit/>
          </a:bodyPr>
          <a:lstStyle/>
          <a:p>
            <a:pPr algn="ctr">
              <a:spcBef>
                <a:spcPts val="0"/>
              </a:spcBef>
              <a:spcAft>
                <a:spcPts val="0"/>
              </a:spcAft>
            </a:pPr>
            <a:r>
              <a:rPr lang="en-US" sz="6000" b="1" dirty="0">
                <a:solidFill>
                  <a:srgbClr val="53585F"/>
                </a:solidFill>
                <a:latin typeface="Trebuchet MS" panose="020B0603020202020204" pitchFamily="34" charset="0"/>
              </a:rPr>
              <a:t>DOH Mission</a:t>
            </a:r>
            <a:endParaRPr lang="en-US" sz="6000" dirty="0"/>
          </a:p>
          <a:p>
            <a:pPr algn="ctr">
              <a:spcBef>
                <a:spcPts val="0"/>
              </a:spcBef>
              <a:spcAft>
                <a:spcPts val="0"/>
              </a:spcAft>
            </a:pPr>
            <a:br>
              <a:rPr lang="en-US" dirty="0"/>
            </a:br>
            <a:r>
              <a:rPr lang="en-US" sz="3200" dirty="0">
                <a:solidFill>
                  <a:srgbClr val="53585F"/>
                </a:solidFill>
                <a:latin typeface="Trebuchet MS" panose="020B0603020202020204" pitchFamily="34" charset="0"/>
              </a:rPr>
              <a:t>The Division of Housing partners with local communities to create housing opportunities for Coloradans who face the greatest challenges to accessing affordable, safe and secure homes. </a:t>
            </a:r>
            <a:endParaRPr lang="en-US" sz="3200" dirty="0"/>
          </a:p>
          <a:p>
            <a:br>
              <a:rPr lang="en-US" sz="3200" dirty="0"/>
            </a:br>
            <a:endParaRPr lang="en-US" sz="32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215" y="990600"/>
            <a:ext cx="10808773" cy="1981200"/>
          </a:xfrm>
          <a:prstGeom prst="rect">
            <a:avLst/>
          </a:prstGeom>
        </p:spPr>
      </p:pic>
    </p:spTree>
    <p:extLst>
      <p:ext uri="{BB962C8B-B14F-4D97-AF65-F5344CB8AC3E}">
        <p14:creationId xmlns:p14="http://schemas.microsoft.com/office/powerpoint/2010/main" val="3805604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13" y="685800"/>
            <a:ext cx="10972800" cy="990600"/>
          </a:xfrm>
        </p:spPr>
        <p:txBody>
          <a:bodyPr/>
          <a:lstStyle/>
          <a:p>
            <a:r>
              <a:rPr lang="en-US" dirty="0"/>
              <a:t>What have we done?</a:t>
            </a:r>
          </a:p>
        </p:txBody>
      </p:sp>
      <p:sp>
        <p:nvSpPr>
          <p:cNvPr id="3" name="Content Placeholder 2"/>
          <p:cNvSpPr>
            <a:spLocks noGrp="1"/>
          </p:cNvSpPr>
          <p:nvPr>
            <p:ph idx="1"/>
          </p:nvPr>
        </p:nvSpPr>
        <p:spPr>
          <a:xfrm>
            <a:off x="648803" y="2819400"/>
            <a:ext cx="10972800" cy="4572000"/>
          </a:xfrm>
        </p:spPr>
        <p:txBody>
          <a:bodyPr/>
          <a:lstStyle/>
          <a:p>
            <a:pPr marL="457200" indent="-457200">
              <a:buFont typeface="Arial" panose="020B0604020202020204" pitchFamily="34" charset="0"/>
              <a:buChar char="•"/>
            </a:pPr>
            <a:r>
              <a:rPr lang="en-US" dirty="0"/>
              <a:t>Funded over 700 PSH PBV units in the past 4 years</a:t>
            </a:r>
          </a:p>
          <a:p>
            <a:pPr marL="457200" indent="-457200">
              <a:buFont typeface="Arial" panose="020B0604020202020204" pitchFamily="34" charset="0"/>
              <a:buChar char="•"/>
            </a:pPr>
            <a:r>
              <a:rPr lang="en-US" dirty="0"/>
              <a:t>Serves over 33,000 households</a:t>
            </a:r>
          </a:p>
          <a:p>
            <a:pPr marL="457200" indent="-457200">
              <a:buFont typeface="Arial" panose="020B0604020202020204" pitchFamily="34" charset="0"/>
              <a:buChar char="•"/>
            </a:pPr>
            <a:r>
              <a:rPr lang="en-US" dirty="0"/>
              <a:t>Created 3,500 new affordable housing opportunities in the past year</a:t>
            </a:r>
          </a:p>
          <a:p>
            <a:pPr marL="457200" indent="-457200">
              <a:buFont typeface="Arial" panose="020B0604020202020204" pitchFamily="34" charset="0"/>
              <a:buChar char="•"/>
            </a:pPr>
            <a:r>
              <a:rPr lang="en-US" dirty="0"/>
              <a:t>Over 83% of vouchers serve people with disabilities</a:t>
            </a:r>
          </a:p>
        </p:txBody>
      </p:sp>
    </p:spTree>
    <p:extLst>
      <p:ext uri="{BB962C8B-B14F-4D97-AF65-F5344CB8AC3E}">
        <p14:creationId xmlns:p14="http://schemas.microsoft.com/office/powerpoint/2010/main" val="1247921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36" y="1219200"/>
            <a:ext cx="13324215" cy="7494871"/>
          </a:xfrm>
          <a:prstGeom prst="rect">
            <a:avLst/>
          </a:prstGeom>
        </p:spPr>
      </p:pic>
      <p:sp>
        <p:nvSpPr>
          <p:cNvPr id="5" name="Rectangle 4"/>
          <p:cNvSpPr/>
          <p:nvPr/>
        </p:nvSpPr>
        <p:spPr>
          <a:xfrm>
            <a:off x="-89836" y="2990249"/>
            <a:ext cx="13503887" cy="275924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920">
              <a:solidFill>
                <a:prstClr val="white"/>
              </a:solidFill>
              <a:latin typeface="Calibri" panose="020F0502020204030204"/>
            </a:endParaRPr>
          </a:p>
        </p:txBody>
      </p:sp>
      <p:sp>
        <p:nvSpPr>
          <p:cNvPr id="2" name="Title 1">
            <a:extLst>
              <a:ext uri="{FF2B5EF4-FFF2-40B4-BE49-F238E27FC236}">
                <a16:creationId xmlns:a16="http://schemas.microsoft.com/office/drawing/2014/main" id="{79D1F16D-FD14-4D9C-90B4-7E8CE4308032}"/>
              </a:ext>
            </a:extLst>
          </p:cNvPr>
          <p:cNvSpPr>
            <a:spLocks noGrp="1"/>
          </p:cNvSpPr>
          <p:nvPr>
            <p:ph type="ctrTitle"/>
          </p:nvPr>
        </p:nvSpPr>
        <p:spPr>
          <a:xfrm>
            <a:off x="1083733" y="2751355"/>
            <a:ext cx="11156750" cy="1690571"/>
          </a:xfrm>
        </p:spPr>
        <p:txBody>
          <a:bodyPr>
            <a:noAutofit/>
          </a:bodyPr>
          <a:lstStyle/>
          <a:p>
            <a:r>
              <a:rPr lang="en-US" sz="8534" b="1" dirty="0">
                <a:solidFill>
                  <a:srgbClr val="008586"/>
                </a:solidFill>
                <a:effectLst>
                  <a:outerShdw blurRad="38100" dist="38100" dir="2700000" algn="tl">
                    <a:srgbClr val="000000">
                      <a:alpha val="43137"/>
                    </a:srgbClr>
                  </a:outerShdw>
                </a:effectLst>
                <a:latin typeface="Franklin Gothic Book" panose="020B0503020102020204" pitchFamily="34" charset="0"/>
              </a:rPr>
              <a:t>Homelessness Funding </a:t>
            </a:r>
          </a:p>
        </p:txBody>
      </p:sp>
      <p:sp>
        <p:nvSpPr>
          <p:cNvPr id="3" name="Subtitle 2">
            <a:extLst>
              <a:ext uri="{FF2B5EF4-FFF2-40B4-BE49-F238E27FC236}">
                <a16:creationId xmlns:a16="http://schemas.microsoft.com/office/drawing/2014/main" id="{351D4C8A-0D32-427B-BDE3-C5D196FAE97F}"/>
              </a:ext>
            </a:extLst>
          </p:cNvPr>
          <p:cNvSpPr>
            <a:spLocks noGrp="1"/>
          </p:cNvSpPr>
          <p:nvPr>
            <p:ph type="subTitle" idx="1"/>
          </p:nvPr>
        </p:nvSpPr>
        <p:spPr>
          <a:xfrm>
            <a:off x="1695472" y="4539649"/>
            <a:ext cx="9753600" cy="1766146"/>
          </a:xfrm>
        </p:spPr>
        <p:txBody>
          <a:bodyPr>
            <a:normAutofit/>
          </a:bodyPr>
          <a:lstStyle/>
          <a:p>
            <a:r>
              <a:rPr lang="en-US" sz="2987" dirty="0"/>
              <a:t>John Parvensky, President/CEO</a:t>
            </a:r>
            <a:br>
              <a:rPr lang="en-US" sz="2987" dirty="0"/>
            </a:br>
            <a:r>
              <a:rPr lang="en-US" sz="2987" dirty="0"/>
              <a:t>Colorado Coalition for the Homeless</a:t>
            </a:r>
          </a:p>
        </p:txBody>
      </p:sp>
    </p:spTree>
    <p:extLst>
      <p:ext uri="{BB962C8B-B14F-4D97-AF65-F5344CB8AC3E}">
        <p14:creationId xmlns:p14="http://schemas.microsoft.com/office/powerpoint/2010/main" val="1994445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breakdown</a:t>
            </a:r>
          </a:p>
        </p:txBody>
      </p:sp>
      <p:sp>
        <p:nvSpPr>
          <p:cNvPr id="4" name="Rectangle 3"/>
          <p:cNvSpPr/>
          <p:nvPr/>
        </p:nvSpPr>
        <p:spPr>
          <a:xfrm>
            <a:off x="6375602" y="4082534"/>
            <a:ext cx="253596" cy="369332"/>
          </a:xfrm>
          <a:prstGeom prst="rect">
            <a:avLst/>
          </a:prstGeom>
        </p:spPr>
        <p:txBody>
          <a:bodyPr wrap="none">
            <a:spAutoFit/>
          </a:bodyPr>
          <a:lstStyle/>
          <a:p>
            <a:r>
              <a:rPr lang="en-US" dirty="0"/>
              <a:t> </a:t>
            </a:r>
          </a:p>
        </p:txBody>
      </p:sp>
      <p:sp>
        <p:nvSpPr>
          <p:cNvPr id="5" name="Rectangle 4"/>
          <p:cNvSpPr/>
          <p:nvPr/>
        </p:nvSpPr>
        <p:spPr>
          <a:xfrm>
            <a:off x="6375602" y="4082534"/>
            <a:ext cx="253596" cy="369332"/>
          </a:xfrm>
          <a:prstGeom prst="rect">
            <a:avLst/>
          </a:prstGeom>
        </p:spPr>
        <p:txBody>
          <a:bodyPr wrap="none">
            <a:spAutoFit/>
          </a:bodyPr>
          <a:lstStyle/>
          <a:p>
            <a:r>
              <a:rPr lang="en-US" dirty="0"/>
              <a:t> </a:t>
            </a:r>
          </a:p>
        </p:txBody>
      </p:sp>
      <p:graphicFrame>
        <p:nvGraphicFramePr>
          <p:cNvPr id="6" name="Diagram 5"/>
          <p:cNvGraphicFramePr/>
          <p:nvPr>
            <p:extLst>
              <p:ext uri="{D42A27DB-BD31-4B8C-83A1-F6EECF244321}">
                <p14:modId xmlns:p14="http://schemas.microsoft.com/office/powerpoint/2010/main" val="1448368478"/>
              </p:ext>
            </p:extLst>
          </p:nvPr>
        </p:nvGraphicFramePr>
        <p:xfrm>
          <a:off x="203402" y="2133600"/>
          <a:ext cx="123444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1953082" y="3233142"/>
            <a:ext cx="1350050" cy="523220"/>
          </a:xfrm>
          <a:prstGeom prst="rect">
            <a:avLst/>
          </a:prstGeom>
        </p:spPr>
        <p:txBody>
          <a:bodyPr wrap="none">
            <a:spAutoFit/>
          </a:bodyPr>
          <a:lstStyle/>
          <a:p>
            <a:r>
              <a:rPr lang="en-US" sz="2800" b="1" u="sng" dirty="0">
                <a:solidFill>
                  <a:srgbClr val="53585F"/>
                </a:solidFill>
                <a:latin typeface="Trebuchet MS" panose="020B0603020202020204" pitchFamily="34" charset="0"/>
              </a:rPr>
              <a:t>Capital</a:t>
            </a:r>
            <a:endParaRPr lang="en-US" sz="2800" b="1" u="sng" dirty="0"/>
          </a:p>
        </p:txBody>
      </p:sp>
      <p:sp>
        <p:nvSpPr>
          <p:cNvPr id="8" name="Rectangle 7"/>
          <p:cNvSpPr/>
          <p:nvPr/>
        </p:nvSpPr>
        <p:spPr>
          <a:xfrm>
            <a:off x="6490478" y="2802255"/>
            <a:ext cx="1917513" cy="954107"/>
          </a:xfrm>
          <a:prstGeom prst="rect">
            <a:avLst/>
          </a:prstGeom>
        </p:spPr>
        <p:txBody>
          <a:bodyPr wrap="none">
            <a:spAutoFit/>
          </a:bodyPr>
          <a:lstStyle/>
          <a:p>
            <a:r>
              <a:rPr lang="en-US" sz="2800" b="1" u="sng" dirty="0">
                <a:solidFill>
                  <a:srgbClr val="53585F"/>
                </a:solidFill>
                <a:latin typeface="Trebuchet MS" panose="020B0603020202020204" pitchFamily="34" charset="0"/>
              </a:rPr>
              <a:t>Rental </a:t>
            </a:r>
          </a:p>
          <a:p>
            <a:r>
              <a:rPr lang="en-US" sz="2800" b="1" u="sng" dirty="0">
                <a:solidFill>
                  <a:srgbClr val="53585F"/>
                </a:solidFill>
                <a:latin typeface="Trebuchet MS" panose="020B0603020202020204" pitchFamily="34" charset="0"/>
              </a:rPr>
              <a:t>Assistance</a:t>
            </a:r>
            <a:endParaRPr lang="en-US" sz="2800" b="1" u="sng" dirty="0"/>
          </a:p>
        </p:txBody>
      </p:sp>
      <p:sp>
        <p:nvSpPr>
          <p:cNvPr id="9" name="Rectangle 8"/>
          <p:cNvSpPr/>
          <p:nvPr/>
        </p:nvSpPr>
        <p:spPr>
          <a:xfrm>
            <a:off x="10819444" y="3233142"/>
            <a:ext cx="1728358" cy="523220"/>
          </a:xfrm>
          <a:prstGeom prst="rect">
            <a:avLst/>
          </a:prstGeom>
        </p:spPr>
        <p:txBody>
          <a:bodyPr wrap="none">
            <a:spAutoFit/>
          </a:bodyPr>
          <a:lstStyle/>
          <a:p>
            <a:r>
              <a:rPr lang="en-US" sz="2800" b="1" u="sng" dirty="0">
                <a:solidFill>
                  <a:srgbClr val="53585F"/>
                </a:solidFill>
                <a:latin typeface="Trebuchet MS" panose="020B0603020202020204" pitchFamily="34" charset="0"/>
              </a:rPr>
              <a:t>Programs</a:t>
            </a:r>
            <a:endParaRPr lang="en-US" sz="2800" b="1" u="sng" dirty="0"/>
          </a:p>
        </p:txBody>
      </p:sp>
    </p:spTree>
    <p:extLst>
      <p:ext uri="{BB962C8B-B14F-4D97-AF65-F5344CB8AC3E}">
        <p14:creationId xmlns:p14="http://schemas.microsoft.com/office/powerpoint/2010/main" val="3182068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detail</a:t>
            </a:r>
          </a:p>
        </p:txBody>
      </p:sp>
      <p:graphicFrame>
        <p:nvGraphicFramePr>
          <p:cNvPr id="5" name="Diagram 4"/>
          <p:cNvGraphicFramePr/>
          <p:nvPr>
            <p:extLst>
              <p:ext uri="{D42A27DB-BD31-4B8C-83A1-F6EECF244321}">
                <p14:modId xmlns:p14="http://schemas.microsoft.com/office/powerpoint/2010/main" val="2699356468"/>
              </p:ext>
            </p:extLst>
          </p:nvPr>
        </p:nvGraphicFramePr>
        <p:xfrm>
          <a:off x="406400" y="2057400"/>
          <a:ext cx="102108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p:cNvSpPr/>
          <p:nvPr/>
        </p:nvSpPr>
        <p:spPr bwMode="auto">
          <a:xfrm>
            <a:off x="10998200" y="5715000"/>
            <a:ext cx="1828800" cy="3124200"/>
          </a:xfrm>
          <a:prstGeom prst="roundRect">
            <a:avLst/>
          </a:prstGeom>
          <a:no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rPr>
              <a:t>Eligible Funds</a:t>
            </a:r>
            <a:br>
              <a:rPr kumimoji="0" lang="en-US" sz="1800" b="1"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rPr>
            </a:br>
            <a:endParaRPr kumimoji="0" lang="en-US" sz="1800" b="1"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a:p>
            <a:pPr marL="228600" marR="0" indent="0" algn="ctr" defTabSz="584200" rtl="0" eaLnBrk="1" fontAlgn="base" latinLnBrk="0" hangingPunct="0">
              <a:lnSpc>
                <a:spcPct val="100000"/>
              </a:lnSpc>
              <a:spcBef>
                <a:spcPct val="0"/>
              </a:spcBef>
              <a:spcAft>
                <a:spcPct val="0"/>
              </a:spcAft>
              <a:buClrTx/>
              <a:buSzTx/>
              <a:buFontTx/>
              <a:buNone/>
              <a:tabLst/>
            </a:pPr>
            <a:r>
              <a:rPr lang="en-US" dirty="0"/>
              <a:t>Federal:</a:t>
            </a:r>
          </a:p>
          <a:p>
            <a:pPr marL="228600" marR="0" indent="0" algn="ctr" defTabSz="584200" rtl="0" eaLnBrk="1" fontAlgn="base" latinLnBrk="0" hangingPunct="0">
              <a:lnSpc>
                <a:spcPct val="100000"/>
              </a:lnSpc>
              <a:spcBef>
                <a:spcPct val="0"/>
              </a:spcBef>
              <a:spcAft>
                <a:spcPct val="0"/>
              </a:spcAft>
              <a:buClrTx/>
              <a:buSzTx/>
              <a:buFontTx/>
              <a:buNone/>
              <a:tabLst/>
            </a:pPr>
            <a:r>
              <a:rPr lang="en-US" dirty="0"/>
              <a:t>CDBG,HOME,HTF</a:t>
            </a:r>
          </a:p>
          <a:p>
            <a:pPr marL="228600" marR="0" indent="0" algn="ctr" defTabSz="584200" rtl="0" eaLnBrk="1" fontAlgn="base" latinLnBrk="0" hangingPunct="0">
              <a:lnSpc>
                <a:spcPct val="100000"/>
              </a:lnSpc>
              <a:spcBef>
                <a:spcPct val="0"/>
              </a:spcBef>
              <a:spcAft>
                <a:spcPct val="0"/>
              </a:spcAft>
              <a:buClrTx/>
              <a:buSzTx/>
              <a:buFontTx/>
              <a:buNone/>
              <a:tabLst/>
            </a:pPr>
            <a:endParaRPr lang="en-US" dirty="0"/>
          </a:p>
          <a:p>
            <a:pPr marL="228600" marR="0" indent="0" algn="ctr" defTabSz="584200" rtl="0" eaLnBrk="1" fontAlgn="base" latinLnBrk="0" hangingPunct="0">
              <a:lnSpc>
                <a:spcPct val="100000"/>
              </a:lnSpc>
              <a:spcBef>
                <a:spcPct val="0"/>
              </a:spcBef>
              <a:spcAft>
                <a:spcPct val="0"/>
              </a:spcAft>
              <a:buClrTx/>
              <a:buSzTx/>
              <a:buFontTx/>
              <a:buNone/>
              <a:tabLst/>
            </a:pPr>
            <a:r>
              <a:rPr lang="en-US" dirty="0"/>
              <a:t>State:</a:t>
            </a:r>
          </a:p>
          <a:p>
            <a:pPr marL="228600" marR="0" indent="0" algn="ctr" defTabSz="584200" rtl="0" eaLnBrk="1" fontAlgn="base" latinLnBrk="0" hangingPunct="0">
              <a:lnSpc>
                <a:spcPct val="100000"/>
              </a:lnSpc>
              <a:spcBef>
                <a:spcPct val="0"/>
              </a:spcBef>
              <a:spcAft>
                <a:spcPct val="0"/>
              </a:spcAft>
              <a:buClrTx/>
              <a:buSzTx/>
              <a:buFontTx/>
              <a:buNone/>
              <a:tabLst/>
            </a:pPr>
            <a:r>
              <a:rPr lang="en-US" dirty="0"/>
              <a:t>CHIF, HDG, HSP</a:t>
            </a:r>
          </a:p>
          <a:p>
            <a:pPr marL="228600" marR="0" indent="0" algn="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516305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detail</a:t>
            </a:r>
          </a:p>
        </p:txBody>
      </p:sp>
      <p:graphicFrame>
        <p:nvGraphicFramePr>
          <p:cNvPr id="4" name="Diagram 3"/>
          <p:cNvGraphicFramePr/>
          <p:nvPr>
            <p:extLst>
              <p:ext uri="{D42A27DB-BD31-4B8C-83A1-F6EECF244321}">
                <p14:modId xmlns:p14="http://schemas.microsoft.com/office/powerpoint/2010/main" val="1592598416"/>
              </p:ext>
            </p:extLst>
          </p:nvPr>
        </p:nvGraphicFramePr>
        <p:xfrm>
          <a:off x="406400" y="1838960"/>
          <a:ext cx="102108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p:nvPr/>
        </p:nvSpPr>
        <p:spPr bwMode="auto">
          <a:xfrm>
            <a:off x="10998200" y="5715000"/>
            <a:ext cx="1828800" cy="3124200"/>
          </a:xfrm>
          <a:prstGeom prst="roundRect">
            <a:avLst/>
          </a:prstGeom>
          <a:no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rPr>
              <a:t>Eligible Funds</a:t>
            </a:r>
            <a:br>
              <a:rPr kumimoji="0" lang="en-US" sz="1800" b="1"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rPr>
            </a:br>
            <a:endParaRPr kumimoji="0" lang="en-US" sz="1800" b="1"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a:p>
            <a:pPr marL="228600" marR="0" indent="0" algn="ctr" defTabSz="584200" rtl="0" eaLnBrk="1" fontAlgn="base" latinLnBrk="0" hangingPunct="0">
              <a:lnSpc>
                <a:spcPct val="100000"/>
              </a:lnSpc>
              <a:spcBef>
                <a:spcPct val="0"/>
              </a:spcBef>
              <a:spcAft>
                <a:spcPct val="0"/>
              </a:spcAft>
              <a:buClrTx/>
              <a:buSzTx/>
              <a:buFontTx/>
              <a:buNone/>
              <a:tabLst/>
            </a:pPr>
            <a:r>
              <a:rPr lang="en-US" dirty="0"/>
              <a:t>Federal:</a:t>
            </a:r>
          </a:p>
          <a:p>
            <a:pPr marL="228600" marR="0" indent="0" algn="ctr" defTabSz="584200" rtl="0" eaLnBrk="1" fontAlgn="base" latinLnBrk="0" hangingPunct="0">
              <a:lnSpc>
                <a:spcPct val="100000"/>
              </a:lnSpc>
              <a:spcBef>
                <a:spcPct val="0"/>
              </a:spcBef>
              <a:spcAft>
                <a:spcPct val="0"/>
              </a:spcAft>
              <a:buClrTx/>
              <a:buSzTx/>
              <a:buFontTx/>
              <a:buNone/>
              <a:tabLst/>
            </a:pPr>
            <a:r>
              <a:rPr lang="en-US" dirty="0"/>
              <a:t>ESG, HCV, HOME, VASH</a:t>
            </a:r>
          </a:p>
          <a:p>
            <a:pPr marL="228600" marR="0" indent="0" algn="ctr" defTabSz="584200" rtl="0" eaLnBrk="1" fontAlgn="base" latinLnBrk="0" hangingPunct="0">
              <a:lnSpc>
                <a:spcPct val="100000"/>
              </a:lnSpc>
              <a:spcBef>
                <a:spcPct val="0"/>
              </a:spcBef>
              <a:spcAft>
                <a:spcPct val="0"/>
              </a:spcAft>
              <a:buClrTx/>
              <a:buSzTx/>
              <a:buFontTx/>
              <a:buNone/>
              <a:tabLst/>
            </a:pPr>
            <a:endParaRPr lang="en-US" dirty="0"/>
          </a:p>
          <a:p>
            <a:pPr marL="228600" marR="0" indent="0" algn="ctr" defTabSz="584200" rtl="0" eaLnBrk="1" fontAlgn="base" latinLnBrk="0" hangingPunct="0">
              <a:lnSpc>
                <a:spcPct val="100000"/>
              </a:lnSpc>
              <a:spcBef>
                <a:spcPct val="0"/>
              </a:spcBef>
              <a:spcAft>
                <a:spcPct val="0"/>
              </a:spcAft>
              <a:buClrTx/>
              <a:buSzTx/>
              <a:buFontTx/>
              <a:buNone/>
              <a:tabLst/>
            </a:pPr>
            <a:r>
              <a:rPr lang="en-US" dirty="0"/>
              <a:t>State:</a:t>
            </a:r>
          </a:p>
          <a:p>
            <a:pPr marL="228600" marR="0" indent="0" algn="ctr" defTabSz="584200" rtl="0" eaLnBrk="1" fontAlgn="base" latinLnBrk="0" hangingPunct="0">
              <a:lnSpc>
                <a:spcPct val="100000"/>
              </a:lnSpc>
              <a:spcBef>
                <a:spcPct val="0"/>
              </a:spcBef>
              <a:spcAft>
                <a:spcPct val="0"/>
              </a:spcAft>
              <a:buClrTx/>
              <a:buSzTx/>
              <a:buFontTx/>
              <a:buNone/>
              <a:tabLst/>
            </a:pPr>
            <a:r>
              <a:rPr lang="en-US" dirty="0"/>
              <a:t>HDG, HSP</a:t>
            </a:r>
          </a:p>
          <a:p>
            <a:pPr marL="228600" marR="0" indent="0" algn="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51480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detail</a:t>
            </a:r>
          </a:p>
        </p:txBody>
      </p:sp>
      <p:graphicFrame>
        <p:nvGraphicFramePr>
          <p:cNvPr id="4" name="Diagram 3"/>
          <p:cNvGraphicFramePr/>
          <p:nvPr>
            <p:extLst>
              <p:ext uri="{D42A27DB-BD31-4B8C-83A1-F6EECF244321}">
                <p14:modId xmlns:p14="http://schemas.microsoft.com/office/powerpoint/2010/main" val="1345188778"/>
              </p:ext>
            </p:extLst>
          </p:nvPr>
        </p:nvGraphicFramePr>
        <p:xfrm>
          <a:off x="-812800" y="1809931"/>
          <a:ext cx="119634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p:nvPr/>
        </p:nvSpPr>
        <p:spPr bwMode="auto">
          <a:xfrm>
            <a:off x="10998200" y="5715000"/>
            <a:ext cx="1828800" cy="3124200"/>
          </a:xfrm>
          <a:prstGeom prst="roundRect">
            <a:avLst/>
          </a:prstGeom>
          <a:no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ctr" defTabSz="584200" rtl="0" eaLnBrk="1"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rPr>
              <a:t>Eligible Funds</a:t>
            </a:r>
            <a:br>
              <a:rPr kumimoji="0" lang="en-US" sz="1800" b="1"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rPr>
            </a:br>
            <a:endParaRPr kumimoji="0" lang="en-US" sz="1800" b="1"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a:p>
            <a:pPr marL="228600" marR="0" indent="0" algn="ctr" defTabSz="584200" rtl="0" eaLnBrk="1" fontAlgn="base" latinLnBrk="0" hangingPunct="0">
              <a:lnSpc>
                <a:spcPct val="100000"/>
              </a:lnSpc>
              <a:spcBef>
                <a:spcPct val="0"/>
              </a:spcBef>
              <a:spcAft>
                <a:spcPct val="0"/>
              </a:spcAft>
              <a:buClrTx/>
              <a:buSzTx/>
              <a:buFontTx/>
              <a:buNone/>
              <a:tabLst/>
            </a:pPr>
            <a:r>
              <a:rPr lang="en-US" dirty="0"/>
              <a:t>Federal:</a:t>
            </a:r>
          </a:p>
          <a:p>
            <a:pPr marL="228600" marR="0" indent="0" algn="ctr" defTabSz="584200" rtl="0" eaLnBrk="1" fontAlgn="base" latinLnBrk="0" hangingPunct="0">
              <a:lnSpc>
                <a:spcPct val="100000"/>
              </a:lnSpc>
              <a:spcBef>
                <a:spcPct val="0"/>
              </a:spcBef>
              <a:spcAft>
                <a:spcPct val="0"/>
              </a:spcAft>
              <a:buClrTx/>
              <a:buSzTx/>
              <a:buFontTx/>
              <a:buNone/>
              <a:tabLst/>
            </a:pPr>
            <a:r>
              <a:rPr lang="en-US" dirty="0"/>
              <a:t>CDBG, HOME, ESG</a:t>
            </a:r>
          </a:p>
          <a:p>
            <a:pPr marL="228600" marR="0" indent="0" algn="ctr" defTabSz="584200" rtl="0" eaLnBrk="1" fontAlgn="base" latinLnBrk="0" hangingPunct="0">
              <a:lnSpc>
                <a:spcPct val="100000"/>
              </a:lnSpc>
              <a:spcBef>
                <a:spcPct val="0"/>
              </a:spcBef>
              <a:spcAft>
                <a:spcPct val="0"/>
              </a:spcAft>
              <a:buClrTx/>
              <a:buSzTx/>
              <a:buFontTx/>
              <a:buNone/>
              <a:tabLst/>
            </a:pPr>
            <a:endParaRPr lang="en-US" dirty="0"/>
          </a:p>
          <a:p>
            <a:pPr marL="228600" marR="0" indent="0" algn="ctr" defTabSz="584200" rtl="0" eaLnBrk="1" fontAlgn="base" latinLnBrk="0" hangingPunct="0">
              <a:lnSpc>
                <a:spcPct val="100000"/>
              </a:lnSpc>
              <a:spcBef>
                <a:spcPct val="0"/>
              </a:spcBef>
              <a:spcAft>
                <a:spcPct val="0"/>
              </a:spcAft>
              <a:buClrTx/>
              <a:buSzTx/>
              <a:buFontTx/>
              <a:buNone/>
              <a:tabLst/>
            </a:pPr>
            <a:r>
              <a:rPr lang="en-US" dirty="0"/>
              <a:t>State:</a:t>
            </a:r>
          </a:p>
          <a:p>
            <a:pPr marL="228600" marR="0" indent="0" algn="ctr" defTabSz="584200" rtl="0" eaLnBrk="1" fontAlgn="base" latinLnBrk="0" hangingPunct="0">
              <a:lnSpc>
                <a:spcPct val="100000"/>
              </a:lnSpc>
              <a:spcBef>
                <a:spcPct val="0"/>
              </a:spcBef>
              <a:spcAft>
                <a:spcPct val="0"/>
              </a:spcAft>
              <a:buClrTx/>
              <a:buSzTx/>
              <a:buFontTx/>
              <a:buNone/>
              <a:tabLst/>
            </a:pPr>
            <a:r>
              <a:rPr lang="en-US" dirty="0"/>
              <a:t>HDG, HSP</a:t>
            </a:r>
          </a:p>
          <a:p>
            <a:pPr marL="228600" marR="0" indent="0" algn="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397987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 Single Corner Rectangle 39"/>
          <p:cNvSpPr/>
          <p:nvPr/>
        </p:nvSpPr>
        <p:spPr bwMode="auto">
          <a:xfrm>
            <a:off x="6781283" y="1783080"/>
            <a:ext cx="6068526" cy="6979920"/>
          </a:xfrm>
          <a:prstGeom prst="round1Rect">
            <a:avLst/>
          </a:prstGeom>
          <a:solidFill>
            <a:schemeClr val="accent5">
              <a:lumMod val="50000"/>
            </a:schemeClr>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accent5">
                  <a:lumMod val="50000"/>
                </a:schemeClr>
              </a:solidFill>
              <a:effectLst/>
              <a:latin typeface="Trebuchet MS" pitchFamily="-100" charset="0"/>
              <a:ea typeface="Trebuchet MS" pitchFamily="-100" charset="0"/>
              <a:cs typeface="Trebuchet MS" pitchFamily="-100" charset="0"/>
              <a:sym typeface="Trebuchet MS" pitchFamily="-100" charset="0"/>
            </a:endParaRPr>
          </a:p>
        </p:txBody>
      </p:sp>
      <p:sp>
        <p:nvSpPr>
          <p:cNvPr id="39" name="Round Single Corner Rectangle 38"/>
          <p:cNvSpPr/>
          <p:nvPr/>
        </p:nvSpPr>
        <p:spPr bwMode="auto">
          <a:xfrm>
            <a:off x="482599" y="1783080"/>
            <a:ext cx="6062825" cy="6580126"/>
          </a:xfrm>
          <a:prstGeom prst="round1Rect">
            <a:avLst/>
          </a:prstGeom>
          <a:solidFill>
            <a:schemeClr val="accent5">
              <a:lumMod val="75000"/>
            </a:schemeClr>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 name="Title 1"/>
          <p:cNvSpPr>
            <a:spLocks noGrp="1"/>
          </p:cNvSpPr>
          <p:nvPr>
            <p:ph type="title"/>
          </p:nvPr>
        </p:nvSpPr>
        <p:spPr/>
        <p:txBody>
          <a:bodyPr/>
          <a:lstStyle/>
          <a:p>
            <a:r>
              <a:rPr lang="en-US" dirty="0"/>
              <a:t>Populations of focus</a:t>
            </a:r>
          </a:p>
        </p:txBody>
      </p:sp>
      <p:sp>
        <p:nvSpPr>
          <p:cNvPr id="43" name="Round Diagonal Corner Rectangle 42"/>
          <p:cNvSpPr/>
          <p:nvPr/>
        </p:nvSpPr>
        <p:spPr bwMode="auto">
          <a:xfrm>
            <a:off x="7072346" y="2382651"/>
            <a:ext cx="5486400" cy="3890158"/>
          </a:xfrm>
          <a:prstGeom prst="round2DiagRect">
            <a:avLst/>
          </a:prstGeom>
          <a:solidFill>
            <a:schemeClr val="accent5">
              <a:lumMod val="20000"/>
              <a:lumOff val="80000"/>
            </a:schemeClr>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1" name="Rectangle 40"/>
          <p:cNvSpPr/>
          <p:nvPr/>
        </p:nvSpPr>
        <p:spPr>
          <a:xfrm>
            <a:off x="1243302" y="1794296"/>
            <a:ext cx="4541417" cy="954107"/>
          </a:xfrm>
          <a:prstGeom prst="rect">
            <a:avLst/>
          </a:prstGeom>
        </p:spPr>
        <p:txBody>
          <a:bodyPr wrap="square">
            <a:spAutoFit/>
          </a:bodyPr>
          <a:lstStyle/>
          <a:p>
            <a:pPr algn="ctr"/>
            <a:r>
              <a:rPr lang="en-US" sz="2800" dirty="0">
                <a:solidFill>
                  <a:schemeClr val="bg1"/>
                </a:solidFill>
                <a:latin typeface="Trebuchet MS" panose="020B0603020202020204" pitchFamily="34" charset="0"/>
              </a:rPr>
              <a:t>People and Families Experiencing Homelessness</a:t>
            </a:r>
            <a:endParaRPr lang="en-US" sz="2800" dirty="0">
              <a:solidFill>
                <a:schemeClr val="bg1"/>
              </a:solidFill>
            </a:endParaRPr>
          </a:p>
        </p:txBody>
      </p:sp>
      <p:sp>
        <p:nvSpPr>
          <p:cNvPr id="42" name="Rectangle 41"/>
          <p:cNvSpPr/>
          <p:nvPr/>
        </p:nvSpPr>
        <p:spPr>
          <a:xfrm>
            <a:off x="7687387" y="1896727"/>
            <a:ext cx="4541417" cy="523220"/>
          </a:xfrm>
          <a:prstGeom prst="rect">
            <a:avLst/>
          </a:prstGeom>
        </p:spPr>
        <p:txBody>
          <a:bodyPr wrap="square">
            <a:spAutoFit/>
          </a:bodyPr>
          <a:lstStyle/>
          <a:p>
            <a:pPr algn="ctr"/>
            <a:r>
              <a:rPr lang="en-US" sz="2800" dirty="0">
                <a:solidFill>
                  <a:schemeClr val="bg1"/>
                </a:solidFill>
                <a:latin typeface="Trebuchet MS" panose="020B0603020202020204" pitchFamily="34" charset="0"/>
              </a:rPr>
              <a:t>Low and Moderate Income</a:t>
            </a:r>
            <a:endParaRPr lang="en-US" sz="2800" dirty="0">
              <a:solidFill>
                <a:schemeClr val="bg1"/>
              </a:solidFill>
            </a:endParaRPr>
          </a:p>
        </p:txBody>
      </p:sp>
      <p:sp>
        <p:nvSpPr>
          <p:cNvPr id="46" name="Round Diagonal Corner Rectangle 45"/>
          <p:cNvSpPr/>
          <p:nvPr/>
        </p:nvSpPr>
        <p:spPr bwMode="auto">
          <a:xfrm>
            <a:off x="7040208" y="6412923"/>
            <a:ext cx="5486400" cy="2199237"/>
          </a:xfrm>
          <a:prstGeom prst="round2DiagRect">
            <a:avLst/>
          </a:prstGeom>
          <a:solidFill>
            <a:schemeClr val="accent5">
              <a:lumMod val="20000"/>
              <a:lumOff val="80000"/>
            </a:schemeClr>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34" name="Rounded Rectangle 33"/>
          <p:cNvSpPr/>
          <p:nvPr/>
        </p:nvSpPr>
        <p:spPr bwMode="auto">
          <a:xfrm>
            <a:off x="8824137" y="4249762"/>
            <a:ext cx="3370166" cy="1468168"/>
          </a:xfrm>
          <a:prstGeom prst="roundRect">
            <a:avLst/>
          </a:prstGeom>
          <a:solidFill>
            <a:schemeClr val="tx2">
              <a:lumMod val="75000"/>
            </a:schemeClr>
          </a:solidFill>
          <a:ln w="38100" cap="flat" cmpd="sng" algn="ctr">
            <a:solidFill>
              <a:srgbClr val="FFD1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35" name="TextBox 34"/>
          <p:cNvSpPr txBox="1"/>
          <p:nvPr/>
        </p:nvSpPr>
        <p:spPr>
          <a:xfrm>
            <a:off x="9439840" y="4626708"/>
            <a:ext cx="2138759" cy="646331"/>
          </a:xfrm>
          <a:prstGeom prst="rect">
            <a:avLst/>
          </a:prstGeom>
          <a:noFill/>
        </p:spPr>
        <p:txBody>
          <a:bodyPr wrap="square" rtlCol="0">
            <a:spAutoFit/>
          </a:bodyPr>
          <a:lstStyle/>
          <a:p>
            <a:pPr algn="ctr"/>
            <a:r>
              <a:rPr lang="en-US" sz="3600" dirty="0">
                <a:solidFill>
                  <a:schemeClr val="bg1"/>
                </a:solidFill>
              </a:rPr>
              <a:t>Disabled*</a:t>
            </a:r>
          </a:p>
        </p:txBody>
      </p:sp>
      <p:sp>
        <p:nvSpPr>
          <p:cNvPr id="37" name="Rounded Rectangle 36"/>
          <p:cNvSpPr/>
          <p:nvPr/>
        </p:nvSpPr>
        <p:spPr bwMode="auto">
          <a:xfrm>
            <a:off x="8823260" y="2593035"/>
            <a:ext cx="3440922" cy="1468168"/>
          </a:xfrm>
          <a:prstGeom prst="roundRect">
            <a:avLst/>
          </a:prstGeom>
          <a:solidFill>
            <a:schemeClr val="tx2">
              <a:lumMod val="75000"/>
            </a:schemeClr>
          </a:solidFill>
          <a:ln w="38100" cap="flat" cmpd="sng" algn="ctr">
            <a:solidFill>
              <a:srgbClr val="FFD1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38" name="TextBox 37"/>
          <p:cNvSpPr txBox="1"/>
          <p:nvPr/>
        </p:nvSpPr>
        <p:spPr>
          <a:xfrm>
            <a:off x="9155517" y="2706393"/>
            <a:ext cx="2707403" cy="1200329"/>
          </a:xfrm>
          <a:prstGeom prst="rect">
            <a:avLst/>
          </a:prstGeom>
          <a:noFill/>
        </p:spPr>
        <p:txBody>
          <a:bodyPr wrap="square" rtlCol="0">
            <a:spAutoFit/>
          </a:bodyPr>
          <a:lstStyle/>
          <a:p>
            <a:pPr algn="ctr"/>
            <a:r>
              <a:rPr lang="en-US" sz="3600" dirty="0">
                <a:solidFill>
                  <a:schemeClr val="bg1"/>
                </a:solidFill>
              </a:rPr>
              <a:t>Extremely</a:t>
            </a:r>
          </a:p>
          <a:p>
            <a:pPr algn="ctr"/>
            <a:r>
              <a:rPr lang="en-US" sz="3600" dirty="0">
                <a:solidFill>
                  <a:schemeClr val="bg1"/>
                </a:solidFill>
              </a:rPr>
              <a:t>Low-Income</a:t>
            </a:r>
          </a:p>
        </p:txBody>
      </p:sp>
      <p:sp>
        <p:nvSpPr>
          <p:cNvPr id="44" name="TextBox 43"/>
          <p:cNvSpPr txBox="1"/>
          <p:nvPr/>
        </p:nvSpPr>
        <p:spPr>
          <a:xfrm rot="16200000">
            <a:off x="5909417" y="3984815"/>
            <a:ext cx="3744988" cy="830997"/>
          </a:xfrm>
          <a:prstGeom prst="rect">
            <a:avLst/>
          </a:prstGeom>
          <a:noFill/>
        </p:spPr>
        <p:txBody>
          <a:bodyPr wrap="square" rtlCol="0">
            <a:spAutoFit/>
          </a:bodyPr>
          <a:lstStyle/>
          <a:p>
            <a:pPr algn="ctr"/>
            <a:r>
              <a:rPr lang="en-US" sz="2400" dirty="0">
                <a:solidFill>
                  <a:srgbClr val="245D38"/>
                </a:solidFill>
              </a:rPr>
              <a:t>Development Grants and Loans</a:t>
            </a:r>
            <a:r>
              <a:rPr lang="en-US" sz="2400" dirty="0"/>
              <a:t>, </a:t>
            </a:r>
            <a:r>
              <a:rPr lang="en-US" sz="2400" dirty="0">
                <a:solidFill>
                  <a:srgbClr val="C3002F"/>
                </a:solidFill>
              </a:rPr>
              <a:t>Federal Vouchers</a:t>
            </a:r>
          </a:p>
        </p:txBody>
      </p:sp>
      <p:sp>
        <p:nvSpPr>
          <p:cNvPr id="45" name="TextBox 44"/>
          <p:cNvSpPr txBox="1"/>
          <p:nvPr/>
        </p:nvSpPr>
        <p:spPr>
          <a:xfrm>
            <a:off x="9192428" y="5785771"/>
            <a:ext cx="2922311" cy="369332"/>
          </a:xfrm>
          <a:prstGeom prst="rect">
            <a:avLst/>
          </a:prstGeom>
          <a:noFill/>
        </p:spPr>
        <p:txBody>
          <a:bodyPr wrap="square" rtlCol="0">
            <a:spAutoFit/>
          </a:bodyPr>
          <a:lstStyle/>
          <a:p>
            <a:pPr algn="ctr"/>
            <a:r>
              <a:rPr lang="en-US" dirty="0"/>
              <a:t>HTF and HCV Preference*</a:t>
            </a:r>
          </a:p>
        </p:txBody>
      </p:sp>
      <p:sp>
        <p:nvSpPr>
          <p:cNvPr id="31" name="Rounded Rectangle 30"/>
          <p:cNvSpPr/>
          <p:nvPr/>
        </p:nvSpPr>
        <p:spPr bwMode="auto">
          <a:xfrm>
            <a:off x="8716995" y="6800952"/>
            <a:ext cx="3440922" cy="1468168"/>
          </a:xfrm>
          <a:prstGeom prst="roundRect">
            <a:avLst/>
          </a:prstGeom>
          <a:solidFill>
            <a:schemeClr val="tx2">
              <a:lumMod val="75000"/>
            </a:schemeClr>
          </a:solidFill>
          <a:ln w="38100" cap="flat" cmpd="sng" algn="ctr">
            <a:solidFill>
              <a:srgbClr val="FFD1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32" name="TextBox 31"/>
          <p:cNvSpPr txBox="1"/>
          <p:nvPr/>
        </p:nvSpPr>
        <p:spPr>
          <a:xfrm>
            <a:off x="9133157" y="6934871"/>
            <a:ext cx="2596466" cy="1200329"/>
          </a:xfrm>
          <a:prstGeom prst="rect">
            <a:avLst/>
          </a:prstGeom>
          <a:noFill/>
        </p:spPr>
        <p:txBody>
          <a:bodyPr wrap="square" rtlCol="0">
            <a:spAutoFit/>
          </a:bodyPr>
          <a:lstStyle/>
          <a:p>
            <a:pPr algn="ctr"/>
            <a:r>
              <a:rPr lang="en-US" sz="3600" dirty="0">
                <a:solidFill>
                  <a:schemeClr val="bg1"/>
                </a:solidFill>
              </a:rPr>
              <a:t>Up to</a:t>
            </a:r>
          </a:p>
          <a:p>
            <a:pPr algn="ctr"/>
            <a:r>
              <a:rPr lang="en-US" sz="3600" dirty="0">
                <a:solidFill>
                  <a:schemeClr val="bg1"/>
                </a:solidFill>
              </a:rPr>
              <a:t>120% AMI</a:t>
            </a:r>
          </a:p>
        </p:txBody>
      </p:sp>
      <p:grpSp>
        <p:nvGrpSpPr>
          <p:cNvPr id="50" name="Group 49"/>
          <p:cNvGrpSpPr/>
          <p:nvPr/>
        </p:nvGrpSpPr>
        <p:grpSpPr>
          <a:xfrm>
            <a:off x="787400" y="2742316"/>
            <a:ext cx="5383176" cy="5489173"/>
            <a:chOff x="4483429" y="3386940"/>
            <a:chExt cx="5230776" cy="3890158"/>
          </a:xfrm>
          <a:solidFill>
            <a:schemeClr val="accent5">
              <a:lumMod val="20000"/>
              <a:lumOff val="80000"/>
            </a:schemeClr>
          </a:solidFill>
        </p:grpSpPr>
        <p:sp>
          <p:nvSpPr>
            <p:cNvPr id="48" name="Round Diagonal Corner Rectangle 47"/>
            <p:cNvSpPr/>
            <p:nvPr/>
          </p:nvSpPr>
          <p:spPr bwMode="auto">
            <a:xfrm>
              <a:off x="4483429" y="3386940"/>
              <a:ext cx="5230776" cy="3890158"/>
            </a:xfrm>
            <a:prstGeom prst="round2DiagRect">
              <a:avLst/>
            </a:prstGeom>
            <a:grp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9" name="TextBox 48"/>
            <p:cNvSpPr txBox="1"/>
            <p:nvPr/>
          </p:nvSpPr>
          <p:spPr>
            <a:xfrm rot="16200000">
              <a:off x="7132154" y="4950921"/>
              <a:ext cx="3744988" cy="807471"/>
            </a:xfrm>
            <a:prstGeom prst="rect">
              <a:avLst/>
            </a:prstGeom>
            <a:noFill/>
          </p:spPr>
          <p:txBody>
            <a:bodyPr wrap="square" rtlCol="0">
              <a:spAutoFit/>
            </a:bodyPr>
            <a:lstStyle/>
            <a:p>
              <a:pPr algn="ctr"/>
              <a:r>
                <a:rPr lang="en-US" sz="2400" dirty="0">
                  <a:solidFill>
                    <a:srgbClr val="245D38"/>
                  </a:solidFill>
                </a:rPr>
                <a:t>Development Grants and Loans</a:t>
              </a:r>
              <a:r>
                <a:rPr lang="en-US" sz="2400" dirty="0"/>
                <a:t>, </a:t>
              </a:r>
              <a:r>
                <a:rPr lang="en-US" sz="2400" dirty="0">
                  <a:solidFill>
                    <a:srgbClr val="C3002F"/>
                  </a:solidFill>
                </a:rPr>
                <a:t>Rental Assistance</a:t>
              </a:r>
              <a:r>
                <a:rPr lang="en-US" sz="2400" dirty="0"/>
                <a:t>, </a:t>
              </a:r>
              <a:r>
                <a:rPr lang="en-US" sz="2400" dirty="0">
                  <a:solidFill>
                    <a:srgbClr val="001970"/>
                  </a:solidFill>
                </a:rPr>
                <a:t>Services Grants</a:t>
              </a:r>
            </a:p>
          </p:txBody>
        </p:sp>
      </p:grpSp>
      <p:sp>
        <p:nvSpPr>
          <p:cNvPr id="47" name="TextBox 46"/>
          <p:cNvSpPr txBox="1"/>
          <p:nvPr/>
        </p:nvSpPr>
        <p:spPr>
          <a:xfrm rot="16200000">
            <a:off x="6678096" y="6911987"/>
            <a:ext cx="2198457" cy="1200329"/>
          </a:xfrm>
          <a:prstGeom prst="rect">
            <a:avLst/>
          </a:prstGeom>
          <a:noFill/>
        </p:spPr>
        <p:txBody>
          <a:bodyPr wrap="square" rtlCol="0">
            <a:spAutoFit/>
          </a:bodyPr>
          <a:lstStyle/>
          <a:p>
            <a:pPr algn="ctr"/>
            <a:r>
              <a:rPr lang="en-US" sz="2400" dirty="0">
                <a:solidFill>
                  <a:srgbClr val="245D38"/>
                </a:solidFill>
              </a:rPr>
              <a:t>Development Grants and Loans</a:t>
            </a:r>
            <a:r>
              <a:rPr lang="en-US" sz="2400" dirty="0"/>
              <a:t>, </a:t>
            </a:r>
            <a:r>
              <a:rPr lang="en-US" sz="2400" dirty="0">
                <a:solidFill>
                  <a:srgbClr val="001970"/>
                </a:solidFill>
              </a:rPr>
              <a:t>RLF</a:t>
            </a:r>
          </a:p>
        </p:txBody>
      </p:sp>
      <p:sp>
        <p:nvSpPr>
          <p:cNvPr id="12" name="Rounded Rectangle 11"/>
          <p:cNvSpPr/>
          <p:nvPr/>
        </p:nvSpPr>
        <p:spPr bwMode="auto">
          <a:xfrm>
            <a:off x="1115633" y="3032760"/>
            <a:ext cx="3417596" cy="1468168"/>
          </a:xfrm>
          <a:prstGeom prst="roundRect">
            <a:avLst/>
          </a:prstGeom>
          <a:solidFill>
            <a:schemeClr val="tx2">
              <a:lumMod val="75000"/>
            </a:schemeClr>
          </a:solidFill>
          <a:ln w="38100" cap="flat" cmpd="sng" algn="ctr">
            <a:solidFill>
              <a:srgbClr val="FFD1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TextBox 12"/>
          <p:cNvSpPr txBox="1"/>
          <p:nvPr/>
        </p:nvSpPr>
        <p:spPr>
          <a:xfrm>
            <a:off x="1719883" y="3168781"/>
            <a:ext cx="2168859" cy="1005526"/>
          </a:xfrm>
          <a:prstGeom prst="rect">
            <a:avLst/>
          </a:prstGeom>
          <a:noFill/>
        </p:spPr>
        <p:txBody>
          <a:bodyPr wrap="square" rtlCol="0">
            <a:spAutoFit/>
          </a:bodyPr>
          <a:lstStyle/>
          <a:p>
            <a:pPr algn="ctr"/>
            <a:r>
              <a:rPr lang="en-US" sz="3600" dirty="0">
                <a:solidFill>
                  <a:schemeClr val="bg1"/>
                </a:solidFill>
              </a:rPr>
              <a:t>Chronic</a:t>
            </a:r>
          </a:p>
          <a:p>
            <a:pPr algn="ctr"/>
            <a:r>
              <a:rPr lang="en-US" sz="3600" dirty="0">
                <a:solidFill>
                  <a:schemeClr val="bg1"/>
                </a:solidFill>
              </a:rPr>
              <a:t>Homeless</a:t>
            </a:r>
          </a:p>
        </p:txBody>
      </p:sp>
      <p:sp>
        <p:nvSpPr>
          <p:cNvPr id="16" name="Rounded Rectangle 15"/>
          <p:cNvSpPr/>
          <p:nvPr/>
        </p:nvSpPr>
        <p:spPr bwMode="auto">
          <a:xfrm>
            <a:off x="1109931" y="4809084"/>
            <a:ext cx="3429000" cy="1468168"/>
          </a:xfrm>
          <a:prstGeom prst="roundRect">
            <a:avLst/>
          </a:prstGeom>
          <a:solidFill>
            <a:schemeClr val="tx2">
              <a:lumMod val="75000"/>
            </a:schemeClr>
          </a:solidFill>
          <a:ln w="38100" cap="flat" cmpd="sng" algn="ctr">
            <a:solidFill>
              <a:srgbClr val="FFD1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TextBox 16"/>
          <p:cNvSpPr txBox="1"/>
          <p:nvPr/>
        </p:nvSpPr>
        <p:spPr>
          <a:xfrm>
            <a:off x="1771259" y="4990248"/>
            <a:ext cx="2176096" cy="1005526"/>
          </a:xfrm>
          <a:prstGeom prst="rect">
            <a:avLst/>
          </a:prstGeom>
          <a:noFill/>
        </p:spPr>
        <p:txBody>
          <a:bodyPr wrap="square" rtlCol="0">
            <a:spAutoFit/>
          </a:bodyPr>
          <a:lstStyle/>
          <a:p>
            <a:pPr algn="ctr"/>
            <a:r>
              <a:rPr lang="en-US" sz="3600" dirty="0">
                <a:solidFill>
                  <a:schemeClr val="bg1"/>
                </a:solidFill>
              </a:rPr>
              <a:t>Youth &amp;</a:t>
            </a:r>
          </a:p>
          <a:p>
            <a:pPr algn="ctr"/>
            <a:r>
              <a:rPr lang="en-US" sz="3600" dirty="0">
                <a:solidFill>
                  <a:schemeClr val="bg1"/>
                </a:solidFill>
              </a:rPr>
              <a:t>Families</a:t>
            </a:r>
          </a:p>
        </p:txBody>
      </p:sp>
      <p:sp>
        <p:nvSpPr>
          <p:cNvPr id="19" name="Rounded Rectangle 18"/>
          <p:cNvSpPr/>
          <p:nvPr/>
        </p:nvSpPr>
        <p:spPr bwMode="auto">
          <a:xfrm>
            <a:off x="1045778" y="6605006"/>
            <a:ext cx="3440922" cy="1468168"/>
          </a:xfrm>
          <a:prstGeom prst="roundRect">
            <a:avLst/>
          </a:prstGeom>
          <a:solidFill>
            <a:schemeClr val="tx2">
              <a:lumMod val="75000"/>
            </a:schemeClr>
          </a:solidFill>
          <a:ln w="38100" cap="flat" cmpd="sng" algn="ctr">
            <a:solidFill>
              <a:srgbClr val="FFD1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0" name="TextBox 19"/>
          <p:cNvSpPr txBox="1"/>
          <p:nvPr/>
        </p:nvSpPr>
        <p:spPr>
          <a:xfrm>
            <a:off x="1698630" y="7050216"/>
            <a:ext cx="2183662" cy="541437"/>
          </a:xfrm>
          <a:prstGeom prst="rect">
            <a:avLst/>
          </a:prstGeom>
          <a:noFill/>
        </p:spPr>
        <p:txBody>
          <a:bodyPr wrap="square" rtlCol="0">
            <a:spAutoFit/>
          </a:bodyPr>
          <a:lstStyle/>
          <a:p>
            <a:pPr algn="ctr"/>
            <a:r>
              <a:rPr lang="en-US" sz="3600" dirty="0">
                <a:solidFill>
                  <a:schemeClr val="bg1"/>
                </a:solidFill>
              </a:rPr>
              <a:t>Re-Entry</a:t>
            </a:r>
          </a:p>
        </p:txBody>
      </p:sp>
    </p:spTree>
    <p:extLst>
      <p:ext uri="{BB962C8B-B14F-4D97-AF65-F5344CB8AC3E}">
        <p14:creationId xmlns:p14="http://schemas.microsoft.com/office/powerpoint/2010/main" val="1294029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2000" y="457200"/>
            <a:ext cx="6553200" cy="1015663"/>
          </a:xfrm>
          <a:prstGeom prst="rect">
            <a:avLst/>
          </a:prstGeom>
          <a:noFill/>
        </p:spPr>
        <p:txBody>
          <a:bodyPr wrap="square" rtlCol="0">
            <a:spAutoFit/>
          </a:bodyPr>
          <a:lstStyle/>
          <a:p>
            <a:pPr algn="ctr"/>
            <a:r>
              <a:rPr lang="en-US" sz="6000" dirty="0">
                <a:solidFill>
                  <a:schemeClr val="bg1"/>
                </a:solidFill>
              </a:rPr>
              <a:t>Thank you!</a:t>
            </a:r>
          </a:p>
        </p:txBody>
      </p:sp>
      <p:sp>
        <p:nvSpPr>
          <p:cNvPr id="12" name="Round Single Corner Rectangle 11"/>
          <p:cNvSpPr/>
          <p:nvPr/>
        </p:nvSpPr>
        <p:spPr bwMode="auto">
          <a:xfrm>
            <a:off x="463804" y="1905000"/>
            <a:ext cx="12229592" cy="6172200"/>
          </a:xfrm>
          <a:prstGeom prst="round1Rect">
            <a:avLst/>
          </a:prstGeom>
          <a:solidFill>
            <a:srgbClr val="707E8D">
              <a:alpha val="63000"/>
            </a:srgbClr>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 name="Content Placeholder 2"/>
          <p:cNvSpPr txBox="1">
            <a:spLocks/>
          </p:cNvSpPr>
          <p:nvPr/>
        </p:nvSpPr>
        <p:spPr>
          <a:xfrm>
            <a:off x="3732609" y="3581400"/>
            <a:ext cx="5691981" cy="2971800"/>
          </a:xfrm>
          <a:prstGeom prst="rect">
            <a:avLst/>
          </a:prstGeom>
        </p:spPr>
        <p:txBody>
          <a:bodyPr/>
          <a:lstStyle>
            <a:lvl1pPr marL="342917" indent="-342917"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11" indent="228611"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23" indent="457223"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35" indent="685835"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46" indent="914446" algn="l" defTabSz="584229"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68"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92"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114"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337" algn="l" defTabSz="584229" rtl="0" fontAlgn="base" hangingPunct="0">
              <a:spcBef>
                <a:spcPts val="4200"/>
              </a:spcBef>
              <a:spcAft>
                <a:spcPct val="0"/>
              </a:spcAft>
              <a:defRPr sz="3000">
                <a:solidFill>
                  <a:srgbClr val="5C6670"/>
                </a:solidFill>
                <a:latin typeface="+mn-lt"/>
                <a:ea typeface="+mn-ea"/>
                <a:cs typeface="+mn-cs"/>
                <a:sym typeface="Trebuchet MS" pitchFamily="-100" charset="0"/>
              </a:defRPr>
            </a:lvl9pPr>
          </a:lstStyle>
          <a:p>
            <a:pPr algn="ctr"/>
            <a:r>
              <a:rPr lang="en-US" sz="3200" kern="0" dirty="0">
                <a:solidFill>
                  <a:schemeClr val="bg1"/>
                </a:solidFill>
              </a:rPr>
              <a:t>Denise </a:t>
            </a:r>
            <a:r>
              <a:rPr lang="en-US" sz="3200" kern="0" dirty="0" err="1">
                <a:solidFill>
                  <a:schemeClr val="bg1"/>
                </a:solidFill>
              </a:rPr>
              <a:t>Selders</a:t>
            </a:r>
            <a:endParaRPr lang="en-US" sz="3200" kern="0" dirty="0">
              <a:solidFill>
                <a:schemeClr val="bg1"/>
              </a:solidFill>
            </a:endParaRPr>
          </a:p>
          <a:p>
            <a:pPr algn="ctr"/>
            <a:r>
              <a:rPr lang="en-US" sz="3200" kern="0" dirty="0">
                <a:solidFill>
                  <a:schemeClr val="bg1"/>
                </a:solidFill>
              </a:rPr>
              <a:t>Denise.Selders@state.co.us</a:t>
            </a:r>
          </a:p>
          <a:p>
            <a:pPr algn="ctr"/>
            <a:r>
              <a:rPr lang="en-US" sz="3200" kern="0" dirty="0">
                <a:solidFill>
                  <a:schemeClr val="bg1"/>
                </a:solidFill>
              </a:rPr>
              <a:t>970-679-4502</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p:nvPr>
        </p:nvSpPr>
        <p:spPr/>
        <p:txBody>
          <a:bodyPr/>
          <a:lstStyle/>
          <a:p>
            <a:br>
              <a:rPr lang="en-US" sz="6258" dirty="0"/>
            </a:br>
            <a:r>
              <a:rPr lang="en-US" sz="6258" dirty="0"/>
              <a:t>CHFA Resources for Housing Solutions</a:t>
            </a:r>
            <a:br>
              <a:rPr lang="en-US" sz="6258" dirty="0"/>
            </a:br>
            <a:endParaRPr lang="en-US" sz="6258" dirty="0"/>
          </a:p>
        </p:txBody>
      </p:sp>
      <p:sp>
        <p:nvSpPr>
          <p:cNvPr id="6" name="Rectangle 3"/>
          <p:cNvSpPr>
            <a:spLocks noGrp="1" noChangeArrowheads="1"/>
          </p:cNvSpPr>
          <p:nvPr>
            <p:ph type="subTitle" idx="1"/>
          </p:nvPr>
        </p:nvSpPr>
        <p:spPr>
          <a:xfrm>
            <a:off x="1083734" y="4660053"/>
            <a:ext cx="11487573" cy="1625600"/>
          </a:xfrm>
        </p:spPr>
        <p:txBody>
          <a:bodyPr/>
          <a:lstStyle/>
          <a:p>
            <a:r>
              <a:rPr lang="en-US" sz="3413" dirty="0"/>
              <a:t>NAHRO ‘Where’s the Money’ Workshop</a:t>
            </a:r>
          </a:p>
          <a:p>
            <a:r>
              <a:rPr lang="en-US" sz="2844" dirty="0"/>
              <a:t>May 15, 2019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chfa?</a:t>
            </a:r>
          </a:p>
        </p:txBody>
      </p:sp>
      <p:graphicFrame>
        <p:nvGraphicFramePr>
          <p:cNvPr id="7" name="Diagram 6"/>
          <p:cNvGraphicFramePr/>
          <p:nvPr>
            <p:extLst/>
          </p:nvPr>
        </p:nvGraphicFramePr>
        <p:xfrm>
          <a:off x="2167467" y="6719147"/>
          <a:ext cx="8669867" cy="65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p:cNvGrpSpPr/>
          <p:nvPr/>
        </p:nvGrpSpPr>
        <p:grpSpPr>
          <a:xfrm>
            <a:off x="2167467" y="6549963"/>
            <a:ext cx="9536853" cy="880242"/>
            <a:chOff x="1600200" y="4780489"/>
            <a:chExt cx="6705600" cy="618920"/>
          </a:xfrm>
        </p:grpSpPr>
        <p:sp>
          <p:nvSpPr>
            <p:cNvPr id="8" name="TextBox 7"/>
            <p:cNvSpPr txBox="1"/>
            <p:nvPr/>
          </p:nvSpPr>
          <p:spPr>
            <a:xfrm>
              <a:off x="1600200" y="4918989"/>
              <a:ext cx="2057400" cy="341921"/>
            </a:xfrm>
            <a:prstGeom prst="rect">
              <a:avLst/>
            </a:prstGeom>
            <a:solidFill>
              <a:srgbClr val="DFAA00"/>
            </a:solidFill>
          </p:spPr>
          <p:txBody>
            <a:bodyPr wrap="square" rtlCol="0" anchor="ctr">
              <a:spAutoFit/>
            </a:bodyPr>
            <a:lstStyle/>
            <a:p>
              <a:pPr algn="ctr" defTabSz="1300460" fontAlgn="auto" hangingPunct="1">
                <a:spcBef>
                  <a:spcPts val="0"/>
                </a:spcBef>
                <a:spcAft>
                  <a:spcPts val="0"/>
                </a:spcAft>
              </a:pPr>
              <a:r>
                <a:rPr lang="en-US" sz="2560" dirty="0">
                  <a:solidFill>
                    <a:prstClr val="white"/>
                  </a:solidFill>
                  <a:latin typeface="Calibri"/>
                  <a:ea typeface="+mn-ea"/>
                  <a:cs typeface="+mn-cs"/>
                </a:rPr>
                <a:t>homeownership</a:t>
              </a:r>
            </a:p>
          </p:txBody>
        </p:sp>
        <p:sp>
          <p:nvSpPr>
            <p:cNvPr id="9" name="TextBox 8"/>
            <p:cNvSpPr txBox="1"/>
            <p:nvPr/>
          </p:nvSpPr>
          <p:spPr>
            <a:xfrm>
              <a:off x="6248400" y="4918989"/>
              <a:ext cx="2057400" cy="341921"/>
            </a:xfrm>
            <a:prstGeom prst="rect">
              <a:avLst/>
            </a:prstGeom>
            <a:solidFill>
              <a:srgbClr val="2A2978"/>
            </a:solidFill>
          </p:spPr>
          <p:txBody>
            <a:bodyPr wrap="square" rtlCol="0" anchor="ctr">
              <a:spAutoFit/>
            </a:bodyPr>
            <a:lstStyle/>
            <a:p>
              <a:pPr algn="ctr" defTabSz="1300460" fontAlgn="auto" hangingPunct="1">
                <a:spcBef>
                  <a:spcPts val="0"/>
                </a:spcBef>
                <a:spcAft>
                  <a:spcPts val="0"/>
                </a:spcAft>
              </a:pPr>
              <a:r>
                <a:rPr lang="en-US" sz="2560" dirty="0">
                  <a:solidFill>
                    <a:prstClr val="white"/>
                  </a:solidFill>
                  <a:latin typeface="Calibri"/>
                  <a:ea typeface="+mn-ea"/>
                  <a:cs typeface="+mn-cs"/>
                </a:rPr>
                <a:t>business finance</a:t>
              </a:r>
            </a:p>
          </p:txBody>
        </p:sp>
        <p:sp>
          <p:nvSpPr>
            <p:cNvPr id="10" name="TextBox 9"/>
            <p:cNvSpPr txBox="1"/>
            <p:nvPr/>
          </p:nvSpPr>
          <p:spPr>
            <a:xfrm>
              <a:off x="3924300" y="4780489"/>
              <a:ext cx="2057400" cy="618920"/>
            </a:xfrm>
            <a:prstGeom prst="rect">
              <a:avLst/>
            </a:prstGeom>
            <a:solidFill>
              <a:srgbClr val="7D8F29"/>
            </a:solidFill>
          </p:spPr>
          <p:txBody>
            <a:bodyPr wrap="square" rtlCol="0" anchor="ctr">
              <a:spAutoFit/>
            </a:bodyPr>
            <a:lstStyle/>
            <a:p>
              <a:pPr algn="ctr" defTabSz="1300460" fontAlgn="auto" hangingPunct="1">
                <a:spcBef>
                  <a:spcPts val="0"/>
                </a:spcBef>
                <a:spcAft>
                  <a:spcPts val="0"/>
                </a:spcAft>
              </a:pPr>
              <a:r>
                <a:rPr lang="en-US" sz="2560" dirty="0">
                  <a:solidFill>
                    <a:prstClr val="white"/>
                  </a:solidFill>
                  <a:latin typeface="Calibri"/>
                  <a:ea typeface="+mn-ea"/>
                  <a:cs typeface="+mn-cs"/>
                </a:rPr>
                <a:t>affordable </a:t>
              </a:r>
              <a:br>
                <a:rPr lang="en-US" sz="2560" dirty="0">
                  <a:solidFill>
                    <a:prstClr val="white"/>
                  </a:solidFill>
                  <a:latin typeface="Calibri"/>
                  <a:ea typeface="+mn-ea"/>
                  <a:cs typeface="+mn-cs"/>
                </a:rPr>
              </a:br>
              <a:r>
                <a:rPr lang="en-US" sz="2560" dirty="0">
                  <a:solidFill>
                    <a:prstClr val="white"/>
                  </a:solidFill>
                  <a:latin typeface="Calibri"/>
                  <a:ea typeface="+mn-ea"/>
                  <a:cs typeface="+mn-cs"/>
                </a:rPr>
                <a:t>rental housing</a:t>
              </a:r>
            </a:p>
          </p:txBody>
        </p:sp>
      </p:grpSp>
      <p:sp>
        <p:nvSpPr>
          <p:cNvPr id="12" name="Rectangle 11">
            <a:extLst>
              <a:ext uri="{FF2B5EF4-FFF2-40B4-BE49-F238E27FC236}">
                <a16:creationId xmlns:a16="http://schemas.microsoft.com/office/drawing/2014/main" id="{D54F92BD-B1CF-4AAE-9783-60CFB46B2FF0}"/>
              </a:ext>
            </a:extLst>
          </p:cNvPr>
          <p:cNvSpPr/>
          <p:nvPr/>
        </p:nvSpPr>
        <p:spPr>
          <a:xfrm>
            <a:off x="-1" y="1733973"/>
            <a:ext cx="13006576" cy="4269685"/>
          </a:xfrm>
          <a:prstGeom prst="rect">
            <a:avLst/>
          </a:prstGeom>
          <a:solidFill>
            <a:srgbClr val="006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hangingPunct="1">
              <a:spcBef>
                <a:spcPts val="0"/>
              </a:spcBef>
              <a:spcAft>
                <a:spcPts val="0"/>
              </a:spcAft>
              <a:defRPr/>
            </a:pPr>
            <a:endParaRPr lang="en-US" sz="2560">
              <a:solidFill>
                <a:prstClr val="white"/>
              </a:solidFill>
              <a:latin typeface="Calibri"/>
            </a:endParaRPr>
          </a:p>
        </p:txBody>
      </p:sp>
      <p:sp>
        <p:nvSpPr>
          <p:cNvPr id="3" name="Content Placeholder 2"/>
          <p:cNvSpPr>
            <a:spLocks noGrp="1"/>
          </p:cNvSpPr>
          <p:nvPr>
            <p:ph idx="1"/>
          </p:nvPr>
        </p:nvSpPr>
        <p:spPr>
          <a:xfrm>
            <a:off x="1639812" y="1950721"/>
            <a:ext cx="10728960" cy="6870418"/>
          </a:xfrm>
        </p:spPr>
        <p:txBody>
          <a:bodyPr/>
          <a:lstStyle/>
          <a:p>
            <a:pPr marL="601463" lvl="1" indent="0">
              <a:buNone/>
            </a:pPr>
            <a:endParaRPr lang="en-US" sz="4551" dirty="0">
              <a:solidFill>
                <a:schemeClr val="bg1"/>
              </a:solidFill>
            </a:endParaRPr>
          </a:p>
          <a:p>
            <a:pPr marL="601463" lvl="1" indent="0">
              <a:buNone/>
            </a:pPr>
            <a:r>
              <a:rPr lang="en-US" sz="4551" dirty="0">
                <a:solidFill>
                  <a:schemeClr val="bg1"/>
                </a:solidFill>
              </a:rPr>
              <a:t>We strengthen Colorado by investing in affordable housing and community development.</a:t>
            </a:r>
          </a:p>
        </p:txBody>
      </p:sp>
    </p:spTree>
    <p:extLst>
      <p:ext uri="{BB962C8B-B14F-4D97-AF65-F5344CB8AC3E}">
        <p14:creationId xmlns:p14="http://schemas.microsoft.com/office/powerpoint/2010/main" val="113665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chfa serves colorado’s </a:t>
            </a:r>
            <a:br>
              <a:rPr lang="en-US" dirty="0"/>
            </a:br>
            <a:r>
              <a:rPr lang="en-US" dirty="0"/>
              <a:t>housing continuum</a:t>
            </a: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7043" y="3467947"/>
            <a:ext cx="12610715" cy="3467947"/>
          </a:xfrm>
        </p:spPr>
      </p:pic>
    </p:spTree>
    <p:extLst>
      <p:ext uri="{BB962C8B-B14F-4D97-AF65-F5344CB8AC3E}">
        <p14:creationId xmlns:p14="http://schemas.microsoft.com/office/powerpoint/2010/main" val="978792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5F338-3B65-4E9C-9B83-9EE3D28086F2}"/>
              </a:ext>
            </a:extLst>
          </p:cNvPr>
          <p:cNvSpPr>
            <a:spLocks noGrp="1"/>
          </p:cNvSpPr>
          <p:nvPr>
            <p:ph type="title"/>
          </p:nvPr>
        </p:nvSpPr>
        <p:spPr/>
        <p:txBody>
          <a:bodyPr/>
          <a:lstStyle/>
          <a:p>
            <a:r>
              <a:rPr lang="en-US" dirty="0" err="1"/>
              <a:t>chfa’s</a:t>
            </a:r>
            <a:r>
              <a:rPr lang="en-US" dirty="0"/>
              <a:t> role in affordable </a:t>
            </a:r>
            <a:br>
              <a:rPr lang="en-US" dirty="0"/>
            </a:br>
            <a:r>
              <a:rPr lang="en-US" dirty="0"/>
              <a:t>rental housing</a:t>
            </a:r>
          </a:p>
        </p:txBody>
      </p:sp>
      <p:sp>
        <p:nvSpPr>
          <p:cNvPr id="3" name="Content Placeholder 2">
            <a:extLst>
              <a:ext uri="{FF2B5EF4-FFF2-40B4-BE49-F238E27FC236}">
                <a16:creationId xmlns:a16="http://schemas.microsoft.com/office/drawing/2014/main" id="{8162A3A0-3AE1-4FC2-8427-8E372B56BB00}"/>
              </a:ext>
            </a:extLst>
          </p:cNvPr>
          <p:cNvSpPr>
            <a:spLocks noGrp="1"/>
          </p:cNvSpPr>
          <p:nvPr>
            <p:ph idx="1"/>
          </p:nvPr>
        </p:nvSpPr>
        <p:spPr>
          <a:xfrm>
            <a:off x="1625600" y="2600960"/>
            <a:ext cx="10728960" cy="6502400"/>
          </a:xfrm>
        </p:spPr>
        <p:txBody>
          <a:bodyPr/>
          <a:lstStyle/>
          <a:p>
            <a:r>
              <a:rPr lang="en-US" dirty="0"/>
              <a:t>Low Income Housing Tax Credit (LIHTC) allocator</a:t>
            </a:r>
          </a:p>
          <a:p>
            <a:r>
              <a:rPr lang="en-US" dirty="0"/>
              <a:t>State Affordable Housing Tax Credit (AHTC) allocator</a:t>
            </a:r>
          </a:p>
          <a:p>
            <a:r>
              <a:rPr lang="en-US" dirty="0"/>
              <a:t>Investor</a:t>
            </a:r>
          </a:p>
          <a:p>
            <a:pPr lvl="1"/>
            <a:r>
              <a:rPr lang="en-US" dirty="0"/>
              <a:t>Predominantly permanent financing</a:t>
            </a:r>
          </a:p>
          <a:p>
            <a:pPr lvl="0"/>
            <a:r>
              <a:rPr lang="en-US" dirty="0">
                <a:solidFill>
                  <a:srgbClr val="0C0C0C"/>
                </a:solidFill>
              </a:rPr>
              <a:t>Fund administrator</a:t>
            </a:r>
          </a:p>
          <a:p>
            <a:pPr lvl="1"/>
            <a:r>
              <a:rPr lang="en-US" dirty="0">
                <a:solidFill>
                  <a:srgbClr val="0C0C0C"/>
                </a:solidFill>
              </a:rPr>
              <a:t>Housing Opportunity Fund</a:t>
            </a:r>
          </a:p>
          <a:p>
            <a:pPr lvl="1"/>
            <a:r>
              <a:rPr lang="en-US" dirty="0">
                <a:solidFill>
                  <a:srgbClr val="0C0C0C"/>
                </a:solidFill>
              </a:rPr>
              <a:t>Capital Magnet Fund</a:t>
            </a:r>
          </a:p>
          <a:p>
            <a:pPr lvl="0"/>
            <a:r>
              <a:rPr lang="en-US" dirty="0">
                <a:solidFill>
                  <a:srgbClr val="0C0C0C"/>
                </a:solidFill>
              </a:rPr>
              <a:t>Compliance monitor</a:t>
            </a:r>
          </a:p>
          <a:p>
            <a:pPr lvl="0"/>
            <a:r>
              <a:rPr lang="en-US" dirty="0">
                <a:solidFill>
                  <a:srgbClr val="0C0C0C"/>
                </a:solidFill>
              </a:rPr>
              <a:t>Project-based Section 8 Contract Administrator</a:t>
            </a:r>
          </a:p>
          <a:p>
            <a:pPr marL="601463" lvl="1" indent="0">
              <a:buNone/>
            </a:pPr>
            <a:endParaRPr lang="en-US" dirty="0">
              <a:solidFill>
                <a:srgbClr val="0C0C0C"/>
              </a:solidFill>
            </a:endParaRPr>
          </a:p>
          <a:p>
            <a:pPr marL="601463" lvl="1" indent="0">
              <a:buNone/>
            </a:pPr>
            <a:endParaRPr lang="en-US" dirty="0"/>
          </a:p>
        </p:txBody>
      </p:sp>
    </p:spTree>
    <p:extLst>
      <p:ext uri="{BB962C8B-B14F-4D97-AF65-F5344CB8AC3E}">
        <p14:creationId xmlns:p14="http://schemas.microsoft.com/office/powerpoint/2010/main" val="402519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8BA79"/>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5849"/>
          <a:stretch/>
        </p:blipFill>
        <p:spPr>
          <a:xfrm rot="486022">
            <a:off x="7345196" y="3296000"/>
            <a:ext cx="5239675" cy="6331371"/>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9FD5BD65-8111-46F8-997A-060C328D580B}"/>
              </a:ext>
            </a:extLst>
          </p:cNvPr>
          <p:cNvSpPr txBox="1">
            <a:spLocks/>
          </p:cNvSpPr>
          <p:nvPr/>
        </p:nvSpPr>
        <p:spPr>
          <a:xfrm>
            <a:off x="761465" y="1411884"/>
            <a:ext cx="11948160" cy="1413934"/>
          </a:xfrm>
          <a:prstGeom prst="rect">
            <a:avLst/>
          </a:prstGeom>
        </p:spPr>
        <p:txBody>
          <a:bodyPr vert="horz" lIns="97536" tIns="48768" rIns="97536" bIns="48768"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75390" fontAlgn="auto">
              <a:spcAft>
                <a:spcPts val="0"/>
              </a:spcAft>
            </a:pPr>
            <a:r>
              <a:rPr lang="en-US" sz="5120" b="1" dirty="0">
                <a:solidFill>
                  <a:prstClr val="white"/>
                </a:solidFill>
                <a:effectLst>
                  <a:outerShdw blurRad="38100" dist="38100" dir="2700000" algn="tl">
                    <a:srgbClr val="000000">
                      <a:alpha val="43137"/>
                    </a:srgbClr>
                  </a:outerShdw>
                </a:effectLst>
                <a:latin typeface="Franklin Gothic Book" panose="020B0503020102020204" pitchFamily="34" charset="0"/>
              </a:rPr>
              <a:t>McKinney Vento Homeless Assistance Act</a:t>
            </a:r>
          </a:p>
          <a:p>
            <a:pPr algn="ctr" defTabSz="975390" fontAlgn="auto">
              <a:spcAft>
                <a:spcPts val="0"/>
              </a:spcAft>
            </a:pPr>
            <a:r>
              <a:rPr lang="en-US" sz="5120" b="1" dirty="0">
                <a:solidFill>
                  <a:prstClr val="white"/>
                </a:solidFill>
                <a:effectLst>
                  <a:outerShdw blurRad="38100" dist="38100" dir="2700000" algn="tl">
                    <a:srgbClr val="000000">
                      <a:alpha val="43137"/>
                    </a:srgbClr>
                  </a:outerShdw>
                </a:effectLst>
                <a:latin typeface="Franklin Gothic Book" panose="020B0503020102020204" pitchFamily="34" charset="0"/>
              </a:rPr>
              <a:t>as Amended by the HEARTH Act</a:t>
            </a:r>
          </a:p>
        </p:txBody>
      </p:sp>
      <p:sp>
        <p:nvSpPr>
          <p:cNvPr id="5" name="Content Placeholder 2">
            <a:extLst>
              <a:ext uri="{FF2B5EF4-FFF2-40B4-BE49-F238E27FC236}">
                <a16:creationId xmlns:a16="http://schemas.microsoft.com/office/drawing/2014/main" id="{DD68BFE5-82BD-48C7-8719-B4E993BD13EA}"/>
              </a:ext>
            </a:extLst>
          </p:cNvPr>
          <p:cNvSpPr>
            <a:spLocks noGrp="1"/>
          </p:cNvSpPr>
          <p:nvPr>
            <p:ph idx="1"/>
          </p:nvPr>
        </p:nvSpPr>
        <p:spPr>
          <a:xfrm>
            <a:off x="881247" y="3125270"/>
            <a:ext cx="11216640" cy="4932917"/>
          </a:xfrm>
          <a:noFill/>
        </p:spPr>
        <p:txBody>
          <a:bodyPr>
            <a:normAutofit/>
          </a:bodyPr>
          <a:lstStyle/>
          <a:p>
            <a:r>
              <a:rPr lang="en-US" dirty="0">
                <a:solidFill>
                  <a:schemeClr val="bg1"/>
                </a:solidFill>
              </a:rPr>
              <a:t>Continuum of Care Program</a:t>
            </a:r>
          </a:p>
          <a:p>
            <a:pPr lvl="1"/>
            <a:r>
              <a:rPr lang="en-US" dirty="0">
                <a:solidFill>
                  <a:schemeClr val="bg1"/>
                </a:solidFill>
              </a:rPr>
              <a:t>Transitional housing</a:t>
            </a:r>
          </a:p>
          <a:p>
            <a:pPr lvl="1"/>
            <a:r>
              <a:rPr lang="en-US" dirty="0">
                <a:solidFill>
                  <a:schemeClr val="bg1"/>
                </a:solidFill>
              </a:rPr>
              <a:t>Supportive services</a:t>
            </a:r>
          </a:p>
          <a:p>
            <a:pPr lvl="1"/>
            <a:r>
              <a:rPr lang="en-US" dirty="0">
                <a:solidFill>
                  <a:schemeClr val="bg1"/>
                </a:solidFill>
              </a:rPr>
              <a:t>Short- and medium-term rent subsidies</a:t>
            </a:r>
          </a:p>
          <a:p>
            <a:pPr lvl="1"/>
            <a:r>
              <a:rPr lang="en-US" dirty="0">
                <a:solidFill>
                  <a:schemeClr val="bg1"/>
                </a:solidFill>
              </a:rPr>
              <a:t>Permanent housing </a:t>
            </a:r>
          </a:p>
          <a:p>
            <a:r>
              <a:rPr lang="en-US" dirty="0">
                <a:solidFill>
                  <a:schemeClr val="bg1"/>
                </a:solidFill>
              </a:rPr>
              <a:t>Emergency Solutions Grant</a:t>
            </a:r>
          </a:p>
          <a:p>
            <a:pPr lvl="1"/>
            <a:r>
              <a:rPr lang="en-US" dirty="0">
                <a:solidFill>
                  <a:schemeClr val="bg1"/>
                </a:solidFill>
              </a:rPr>
              <a:t>Homelessness Prevention</a:t>
            </a:r>
          </a:p>
          <a:p>
            <a:pPr lvl="1"/>
            <a:r>
              <a:rPr lang="en-US" dirty="0">
                <a:solidFill>
                  <a:schemeClr val="bg1"/>
                </a:solidFill>
              </a:rPr>
              <a:t>Rapid Re-Housing</a:t>
            </a:r>
          </a:p>
        </p:txBody>
      </p:sp>
    </p:spTree>
    <p:extLst>
      <p:ext uri="{BB962C8B-B14F-4D97-AF65-F5344CB8AC3E}">
        <p14:creationId xmlns:p14="http://schemas.microsoft.com/office/powerpoint/2010/main" val="1455511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federal and state tax credits</a:t>
            </a:r>
            <a:endParaRPr lang="en-US" dirty="0"/>
          </a:p>
        </p:txBody>
      </p:sp>
      <p:sp>
        <p:nvSpPr>
          <p:cNvPr id="3" name="Content Placeholder 2"/>
          <p:cNvSpPr>
            <a:spLocks noGrp="1"/>
          </p:cNvSpPr>
          <p:nvPr>
            <p:ph idx="1"/>
          </p:nvPr>
        </p:nvSpPr>
        <p:spPr>
          <a:xfrm>
            <a:off x="1625600" y="1820897"/>
            <a:ext cx="11054080" cy="7542107"/>
          </a:xfrm>
        </p:spPr>
        <p:txBody>
          <a:bodyPr/>
          <a:lstStyle/>
          <a:p>
            <a:r>
              <a:rPr lang="en-US" sz="3413" dirty="0"/>
              <a:t>Federal 9 percent competitive</a:t>
            </a:r>
          </a:p>
          <a:p>
            <a:pPr lvl="1"/>
            <a:r>
              <a:rPr lang="en-US" sz="2844" dirty="0"/>
              <a:t>Subsidizes approximately 70% of an affordable development’s costs</a:t>
            </a:r>
          </a:p>
          <a:p>
            <a:pPr lvl="1"/>
            <a:r>
              <a:rPr lang="en-US" sz="2844" dirty="0"/>
              <a:t>Consistently oversubscribed</a:t>
            </a:r>
          </a:p>
          <a:p>
            <a:pPr lvl="2"/>
            <a:r>
              <a:rPr lang="en-US" sz="2844" dirty="0"/>
              <a:t>Most recent round: $17 to allocate, $36 million requested</a:t>
            </a:r>
          </a:p>
          <a:p>
            <a:pPr lvl="2"/>
            <a:r>
              <a:rPr lang="en-US" sz="2844" dirty="0"/>
              <a:t>2017 round: $12 to allocate, $29 million requested</a:t>
            </a:r>
          </a:p>
          <a:p>
            <a:pPr lvl="0"/>
            <a:r>
              <a:rPr lang="en-US" sz="3413" dirty="0"/>
              <a:t>Federal 4 percent noncompetitive</a:t>
            </a:r>
          </a:p>
          <a:p>
            <a:pPr lvl="1"/>
            <a:r>
              <a:rPr lang="en-US" sz="2844" dirty="0"/>
              <a:t>Subsidizes approximately 30% of an affordable development’s costs</a:t>
            </a:r>
          </a:p>
          <a:p>
            <a:pPr lvl="1"/>
            <a:r>
              <a:rPr lang="en-US" sz="2844" dirty="0"/>
              <a:t>Paired with tax exempt bonds and gap resources</a:t>
            </a:r>
          </a:p>
          <a:p>
            <a:pPr lvl="1"/>
            <a:r>
              <a:rPr lang="en-US" sz="2844" dirty="0"/>
              <a:t>CHFA Private Activity Bond cap oversubscribed</a:t>
            </a:r>
          </a:p>
          <a:p>
            <a:r>
              <a:rPr lang="en-US" sz="3413" dirty="0"/>
              <a:t>State AHTC  </a:t>
            </a:r>
          </a:p>
          <a:p>
            <a:pPr lvl="1"/>
            <a:r>
              <a:rPr lang="en-US" sz="2844" dirty="0"/>
              <a:t>Currently paired with federal 4 percent credit</a:t>
            </a:r>
          </a:p>
          <a:p>
            <a:pPr lvl="1"/>
            <a:r>
              <a:rPr lang="en-US" sz="2844" dirty="0"/>
              <a:t>Renewed in 2015. Authorized to 2024 at $5M annually</a:t>
            </a:r>
          </a:p>
          <a:p>
            <a:pPr lvl="1"/>
            <a:r>
              <a:rPr lang="en-US" sz="2844" dirty="0"/>
              <a:t>Increased in 2019 with additional $5M annually to 2024</a:t>
            </a:r>
          </a:p>
          <a:p>
            <a:pPr lvl="1"/>
            <a:endParaRPr lang="en-US" sz="2844" dirty="0"/>
          </a:p>
          <a:p>
            <a:pPr lvl="1"/>
            <a:endParaRPr lang="en-US" sz="2844" dirty="0"/>
          </a:p>
          <a:p>
            <a:pPr lvl="1"/>
            <a:endParaRPr lang="en-US" sz="2844" dirty="0"/>
          </a:p>
          <a:p>
            <a:pPr lvl="2"/>
            <a:endParaRPr lang="en-US" sz="2844" dirty="0"/>
          </a:p>
          <a:p>
            <a:pPr lvl="2"/>
            <a:endParaRPr lang="en-US" sz="2844" dirty="0"/>
          </a:p>
          <a:p>
            <a:pPr lvl="2"/>
            <a:endParaRPr lang="en-US" sz="2844" dirty="0"/>
          </a:p>
          <a:p>
            <a:pPr lvl="2"/>
            <a:endParaRPr lang="en-US" sz="2844" dirty="0"/>
          </a:p>
        </p:txBody>
      </p:sp>
    </p:spTree>
    <p:extLst>
      <p:ext uri="{BB962C8B-B14F-4D97-AF65-F5344CB8AC3E}">
        <p14:creationId xmlns:p14="http://schemas.microsoft.com/office/powerpoint/2010/main" val="4220591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D595A-5DDB-4818-8B2B-99276D77FA52}"/>
              </a:ext>
            </a:extLst>
          </p:cNvPr>
          <p:cNvSpPr>
            <a:spLocks noGrp="1"/>
          </p:cNvSpPr>
          <p:nvPr>
            <p:ph type="title"/>
          </p:nvPr>
        </p:nvSpPr>
        <p:spPr/>
        <p:txBody>
          <a:bodyPr/>
          <a:lstStyle/>
          <a:p>
            <a:r>
              <a:rPr lang="en-US" dirty="0" err="1"/>
              <a:t>chfa’s</a:t>
            </a:r>
            <a:r>
              <a:rPr lang="en-US" dirty="0"/>
              <a:t> investment growth: </a:t>
            </a:r>
            <a:br>
              <a:rPr lang="en-US" dirty="0"/>
            </a:br>
            <a:r>
              <a:rPr lang="en-US" dirty="0"/>
              <a:t>state and federal tax credits</a:t>
            </a:r>
          </a:p>
        </p:txBody>
      </p:sp>
      <p:pic>
        <p:nvPicPr>
          <p:cNvPr id="5" name="Content Placeholder 4">
            <a:extLst>
              <a:ext uri="{FF2B5EF4-FFF2-40B4-BE49-F238E27FC236}">
                <a16:creationId xmlns:a16="http://schemas.microsoft.com/office/drawing/2014/main" id="{1DE384DE-412D-4862-A1DF-CEB514C2B5D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777"/>
          <a:stretch/>
        </p:blipFill>
        <p:spPr>
          <a:xfrm>
            <a:off x="1517227" y="2320464"/>
            <a:ext cx="11487573" cy="7433136"/>
          </a:xfrm>
        </p:spPr>
      </p:pic>
      <p:sp>
        <p:nvSpPr>
          <p:cNvPr id="6" name="Rectangle 5">
            <a:extLst>
              <a:ext uri="{FF2B5EF4-FFF2-40B4-BE49-F238E27FC236}">
                <a16:creationId xmlns:a16="http://schemas.microsoft.com/office/drawing/2014/main" id="{7D4F0D5B-A68C-45BE-891A-BF471FFB6CBB}"/>
              </a:ext>
            </a:extLst>
          </p:cNvPr>
          <p:cNvSpPr/>
          <p:nvPr/>
        </p:nvSpPr>
        <p:spPr>
          <a:xfrm>
            <a:off x="1625600" y="8886614"/>
            <a:ext cx="541867" cy="476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hangingPunct="1">
              <a:spcBef>
                <a:spcPts val="0"/>
              </a:spcBef>
              <a:spcAft>
                <a:spcPts val="0"/>
              </a:spcAft>
            </a:pPr>
            <a:endParaRPr lang="en-US" sz="2560" dirty="0">
              <a:solidFill>
                <a:prstClr val="white"/>
              </a:solidFill>
              <a:latin typeface="Calibri"/>
            </a:endParaRPr>
          </a:p>
        </p:txBody>
      </p:sp>
    </p:spTree>
    <p:extLst>
      <p:ext uri="{BB962C8B-B14F-4D97-AF65-F5344CB8AC3E}">
        <p14:creationId xmlns:p14="http://schemas.microsoft.com/office/powerpoint/2010/main" val="729007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tax-credit allocation</a:t>
            </a:r>
          </a:p>
        </p:txBody>
      </p:sp>
      <p:sp>
        <p:nvSpPr>
          <p:cNvPr id="3" name="Content Placeholder 2"/>
          <p:cNvSpPr>
            <a:spLocks noGrp="1"/>
          </p:cNvSpPr>
          <p:nvPr>
            <p:ph idx="1"/>
          </p:nvPr>
        </p:nvSpPr>
        <p:spPr>
          <a:xfrm>
            <a:off x="1408853" y="2167467"/>
            <a:ext cx="10728960" cy="6719147"/>
          </a:xfrm>
        </p:spPr>
        <p:txBody>
          <a:bodyPr/>
          <a:lstStyle/>
          <a:p>
            <a:r>
              <a:rPr lang="en-US" sz="3413" dirty="0"/>
              <a:t>38 developments supported; 3,489 units </a:t>
            </a:r>
          </a:p>
          <a:p>
            <a:pPr lvl="1"/>
            <a:r>
              <a:rPr lang="en-US" sz="2844" dirty="0"/>
              <a:t>22 Denver Metro area</a:t>
            </a:r>
          </a:p>
          <a:p>
            <a:pPr lvl="1"/>
            <a:r>
              <a:rPr lang="en-US" sz="2844" dirty="0"/>
              <a:t>Alamosa, Aspen, Brighton, Durango, Evans, Fort Collins, Grand Junction, Greeley, Gunnison, Gypsum, Idaho Springs, Loveland, Nederland, </a:t>
            </a:r>
            <a:r>
              <a:rPr lang="en-US" sz="2844" dirty="0" err="1"/>
              <a:t>Poncha</a:t>
            </a:r>
            <a:r>
              <a:rPr lang="en-US" sz="2844" dirty="0"/>
              <a:t> Springs, Pueblo, Steamboat Springs</a:t>
            </a:r>
          </a:p>
          <a:p>
            <a:r>
              <a:rPr lang="en-US" sz="3413" dirty="0"/>
              <a:t>State AHTC supported 533 units</a:t>
            </a:r>
          </a:p>
          <a:p>
            <a:r>
              <a:rPr lang="en-US" sz="3413" dirty="0"/>
              <a:t>All affordable units are 60 percent AMI or below; </a:t>
            </a:r>
            <a:br>
              <a:rPr lang="en-US" sz="3413" dirty="0"/>
            </a:br>
            <a:r>
              <a:rPr lang="en-US" sz="3413" dirty="0"/>
              <a:t>30-40 year affordability</a:t>
            </a:r>
          </a:p>
          <a:p>
            <a:r>
              <a:rPr lang="en-US" sz="3413" dirty="0"/>
              <a:t>Spurred $1.1 billion in economic impact and </a:t>
            </a:r>
            <a:br>
              <a:rPr lang="en-US" sz="3413" dirty="0"/>
            </a:br>
            <a:r>
              <a:rPr lang="en-US" sz="3413" dirty="0"/>
              <a:t>supported 6,888 jobs</a:t>
            </a:r>
          </a:p>
          <a:p>
            <a:endParaRPr lang="en-US" sz="1778" i="1" dirty="0"/>
          </a:p>
          <a:p>
            <a:pPr marL="601463" lvl="1" indent="0">
              <a:buNone/>
            </a:pPr>
            <a:endParaRPr lang="en-US" sz="1564" i="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78631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838C8-BB04-4585-B0A0-4E802AD8D266}"/>
              </a:ext>
            </a:extLst>
          </p:cNvPr>
          <p:cNvSpPr>
            <a:spLocks noGrp="1"/>
          </p:cNvSpPr>
          <p:nvPr>
            <p:ph type="title"/>
          </p:nvPr>
        </p:nvSpPr>
        <p:spPr/>
        <p:txBody>
          <a:bodyPr/>
          <a:lstStyle/>
          <a:p>
            <a:r>
              <a:rPr lang="en-US" dirty="0"/>
              <a:t>the good, the bad, the ugly</a:t>
            </a:r>
          </a:p>
        </p:txBody>
      </p:sp>
      <p:sp>
        <p:nvSpPr>
          <p:cNvPr id="3" name="Content Placeholder 2">
            <a:extLst>
              <a:ext uri="{FF2B5EF4-FFF2-40B4-BE49-F238E27FC236}">
                <a16:creationId xmlns:a16="http://schemas.microsoft.com/office/drawing/2014/main" id="{A0AA53C3-D0E4-468B-BF6D-1DE3DE9F4DBE}"/>
              </a:ext>
            </a:extLst>
          </p:cNvPr>
          <p:cNvSpPr>
            <a:spLocks noGrp="1"/>
          </p:cNvSpPr>
          <p:nvPr>
            <p:ph idx="1"/>
          </p:nvPr>
        </p:nvSpPr>
        <p:spPr>
          <a:xfrm>
            <a:off x="758613" y="1820897"/>
            <a:ext cx="3576320" cy="6307103"/>
          </a:xfrm>
          <a:ln>
            <a:solidFill>
              <a:schemeClr val="accent1"/>
            </a:solidFill>
          </a:ln>
        </p:spPr>
        <p:txBody>
          <a:bodyPr/>
          <a:lstStyle/>
          <a:p>
            <a:r>
              <a:rPr lang="en-US" sz="2844" dirty="0"/>
              <a:t>long-term affordability</a:t>
            </a:r>
          </a:p>
          <a:p>
            <a:r>
              <a:rPr lang="en-US" sz="2844" dirty="0"/>
              <a:t>risk assumed by private sector</a:t>
            </a:r>
          </a:p>
          <a:p>
            <a:r>
              <a:rPr lang="en-US" sz="2844" dirty="0"/>
              <a:t>competitiveness generates strong projects</a:t>
            </a:r>
          </a:p>
          <a:p>
            <a:r>
              <a:rPr lang="en-US" sz="2844" dirty="0"/>
              <a:t>QAP customizes LIHTC for Colorado</a:t>
            </a:r>
          </a:p>
          <a:p>
            <a:r>
              <a:rPr lang="en-US" sz="2844" dirty="0"/>
              <a:t>2019 addition of IA</a:t>
            </a:r>
          </a:p>
        </p:txBody>
      </p:sp>
      <p:sp>
        <p:nvSpPr>
          <p:cNvPr id="6" name="Content Placeholder 2">
            <a:extLst>
              <a:ext uri="{FF2B5EF4-FFF2-40B4-BE49-F238E27FC236}">
                <a16:creationId xmlns:a16="http://schemas.microsoft.com/office/drawing/2014/main" id="{F440BC84-03E3-4CE6-BA3B-8FB783E9FDCA}"/>
              </a:ext>
            </a:extLst>
          </p:cNvPr>
          <p:cNvSpPr txBox="1">
            <a:spLocks/>
          </p:cNvSpPr>
          <p:nvPr/>
        </p:nvSpPr>
        <p:spPr>
          <a:xfrm>
            <a:off x="4786728" y="1820898"/>
            <a:ext cx="3359573" cy="6307103"/>
          </a:xfrm>
          <a:prstGeom prst="rect">
            <a:avLst/>
          </a:prstGeom>
          <a:ln>
            <a:solidFill>
              <a:schemeClr val="accent1"/>
            </a:solidFill>
          </a:ln>
        </p:spPr>
        <p:txBody>
          <a:bodyPr vert="horz" lIns="0" tIns="0" rIns="0" bIns="0" rtlCol="0">
            <a:noAutofit/>
          </a:bodyPr>
          <a:lstStyle>
            <a:lvl1pPr marL="365760" indent="-365760" algn="l" defTabSz="914400" rtl="0" eaLnBrk="1" latinLnBrk="0" hangingPunct="1">
              <a:spcBef>
                <a:spcPts val="1200"/>
              </a:spcBef>
              <a:buClr>
                <a:srgbClr val="C2B50D"/>
              </a:buClr>
              <a:buSzPct val="80000"/>
              <a:buFont typeface="Wingdings" pitchFamily="2" charset="2"/>
              <a:buChar char="n"/>
              <a:defRPr sz="2600" kern="1200">
                <a:solidFill>
                  <a:schemeClr val="tx1"/>
                </a:solidFill>
                <a:latin typeface="Calibri" pitchFamily="34" charset="0"/>
                <a:ea typeface="+mn-ea"/>
                <a:cs typeface="+mn-cs"/>
              </a:defRPr>
            </a:lvl1pPr>
            <a:lvl2pPr marL="742950" indent="-320040" algn="l" defTabSz="914400" rtl="0" eaLnBrk="1" latinLnBrk="0" hangingPunct="1">
              <a:spcBef>
                <a:spcPts val="600"/>
              </a:spcBef>
              <a:buClr>
                <a:srgbClr val="D16103"/>
              </a:buClr>
              <a:buSzPct val="80000"/>
              <a:buFont typeface="Wingdings" pitchFamily="2" charset="2"/>
              <a:buChar char=""/>
              <a:defRPr sz="2400" kern="1200">
                <a:solidFill>
                  <a:schemeClr val="tx1"/>
                </a:solidFill>
                <a:latin typeface="+mn-lt"/>
                <a:ea typeface="+mn-ea"/>
                <a:cs typeface="+mn-cs"/>
              </a:defRPr>
            </a:lvl2pPr>
            <a:lvl3pPr marL="1143000" indent="-320040" algn="l" defTabSz="914400" rtl="0" eaLnBrk="1" latinLnBrk="0" hangingPunct="1">
              <a:spcBef>
                <a:spcPts val="600"/>
              </a:spcBef>
              <a:buClr>
                <a:srgbClr val="874DBF"/>
              </a:buClr>
              <a:buSzPct val="80000"/>
              <a:buFont typeface="Wingdings" pitchFamily="2" charset="2"/>
              <a:buChar char="n"/>
              <a:defRPr sz="2200" kern="1200">
                <a:solidFill>
                  <a:schemeClr val="tx1"/>
                </a:solidFill>
                <a:latin typeface="+mn-lt"/>
                <a:ea typeface="+mn-ea"/>
                <a:cs typeface="+mn-cs"/>
              </a:defRPr>
            </a:lvl3pPr>
            <a:lvl4pPr marL="1600200" indent="-228600" algn="l" defTabSz="914400" rtl="0" eaLnBrk="1" latinLnBrk="0" hangingPunct="1">
              <a:spcBef>
                <a:spcPts val="500"/>
              </a:spcBef>
              <a:buClr>
                <a:schemeClr val="accent1"/>
              </a:buClr>
              <a:buSzPct val="80000"/>
              <a:buFont typeface="Wingdings" pitchFamily="2" charset="2"/>
              <a:buChar char="l"/>
              <a:defRPr sz="2000" kern="1200">
                <a:solidFill>
                  <a:schemeClr val="tx1"/>
                </a:solidFill>
                <a:latin typeface="+mn-lt"/>
                <a:ea typeface="+mn-ea"/>
                <a:cs typeface="+mn-cs"/>
              </a:defRPr>
            </a:lvl4pPr>
            <a:lvl5pPr marL="2057400" indent="-228600" algn="l" defTabSz="914400" rtl="0" eaLnBrk="1" latinLnBrk="0" hangingPunct="1">
              <a:spcBef>
                <a:spcPts val="500"/>
              </a:spcBef>
              <a:buClr>
                <a:schemeClr val="accent2"/>
              </a:buClr>
              <a:buSzPct val="80000"/>
              <a:buFont typeface="Wingdings" pitchFamily="2" charset="2"/>
              <a:buChar char="l"/>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20184" indent="-520184" defTabSz="1300460" fontAlgn="auto">
              <a:spcBef>
                <a:spcPts val="1707"/>
              </a:spcBef>
              <a:spcAft>
                <a:spcPts val="0"/>
              </a:spcAft>
            </a:pPr>
            <a:r>
              <a:rPr lang="en-US" sz="2844" dirty="0">
                <a:solidFill>
                  <a:srgbClr val="0C0C0C"/>
                </a:solidFill>
              </a:rPr>
              <a:t>very competitive process </a:t>
            </a:r>
          </a:p>
          <a:p>
            <a:pPr marL="520184" indent="-520184" defTabSz="1300460" fontAlgn="auto">
              <a:spcBef>
                <a:spcPts val="1707"/>
              </a:spcBef>
              <a:spcAft>
                <a:spcPts val="0"/>
              </a:spcAft>
            </a:pPr>
            <a:r>
              <a:rPr lang="en-US" sz="2844" dirty="0">
                <a:solidFill>
                  <a:srgbClr val="0C0C0C"/>
                </a:solidFill>
              </a:rPr>
              <a:t>it’s complicated</a:t>
            </a:r>
          </a:p>
          <a:p>
            <a:pPr marL="520184" indent="-520184" defTabSz="1300460" fontAlgn="auto">
              <a:spcBef>
                <a:spcPts val="1707"/>
              </a:spcBef>
              <a:spcAft>
                <a:spcPts val="0"/>
              </a:spcAft>
            </a:pPr>
            <a:r>
              <a:rPr lang="en-US" sz="2844" dirty="0">
                <a:solidFill>
                  <a:srgbClr val="0C0C0C"/>
                </a:solidFill>
              </a:rPr>
              <a:t>because of lower rents – need multiple sources in addition to </a:t>
            </a:r>
            <a:r>
              <a:rPr lang="en-US" sz="2844" dirty="0" err="1">
                <a:solidFill>
                  <a:srgbClr val="0C0C0C"/>
                </a:solidFill>
              </a:rPr>
              <a:t>lihtc</a:t>
            </a:r>
            <a:endParaRPr lang="en-US" sz="2844" dirty="0">
              <a:solidFill>
                <a:srgbClr val="0C0C0C"/>
              </a:solidFill>
            </a:endParaRPr>
          </a:p>
          <a:p>
            <a:pPr marL="1056623" lvl="1" indent="-455161" defTabSz="1300460" fontAlgn="auto">
              <a:spcBef>
                <a:spcPts val="853"/>
              </a:spcBef>
              <a:spcAft>
                <a:spcPts val="0"/>
              </a:spcAft>
            </a:pPr>
            <a:r>
              <a:rPr lang="en-US" sz="2844" dirty="0">
                <a:solidFill>
                  <a:srgbClr val="0C0C0C"/>
                </a:solidFill>
                <a:latin typeface="Calibri"/>
              </a:rPr>
              <a:t>multiple restrictions </a:t>
            </a:r>
          </a:p>
          <a:p>
            <a:pPr marL="1056623" lvl="1" indent="-455161" defTabSz="1300460" fontAlgn="auto">
              <a:spcBef>
                <a:spcPts val="853"/>
              </a:spcBef>
              <a:spcAft>
                <a:spcPts val="0"/>
              </a:spcAft>
            </a:pPr>
            <a:r>
              <a:rPr lang="en-US" sz="2844" dirty="0">
                <a:solidFill>
                  <a:srgbClr val="0C0C0C"/>
                </a:solidFill>
                <a:latin typeface="Calibri"/>
              </a:rPr>
              <a:t>multiple partners</a:t>
            </a:r>
          </a:p>
        </p:txBody>
      </p:sp>
      <p:sp>
        <p:nvSpPr>
          <p:cNvPr id="7" name="Content Placeholder 2">
            <a:extLst>
              <a:ext uri="{FF2B5EF4-FFF2-40B4-BE49-F238E27FC236}">
                <a16:creationId xmlns:a16="http://schemas.microsoft.com/office/drawing/2014/main" id="{35772AB5-B0FA-4E58-AD83-752E7FA6BA5A}"/>
              </a:ext>
            </a:extLst>
          </p:cNvPr>
          <p:cNvSpPr txBox="1">
            <a:spLocks/>
          </p:cNvSpPr>
          <p:nvPr/>
        </p:nvSpPr>
        <p:spPr>
          <a:xfrm>
            <a:off x="8598096" y="1820897"/>
            <a:ext cx="3684693" cy="6307103"/>
          </a:xfrm>
          <a:prstGeom prst="rect">
            <a:avLst/>
          </a:prstGeom>
          <a:ln>
            <a:solidFill>
              <a:schemeClr val="accent1"/>
            </a:solidFill>
          </a:ln>
        </p:spPr>
        <p:txBody>
          <a:bodyPr vert="horz" lIns="0" tIns="0" rIns="0" bIns="0" rtlCol="0">
            <a:noAutofit/>
          </a:bodyPr>
          <a:lstStyle>
            <a:lvl1pPr marL="365760" indent="-365760" algn="l" defTabSz="914400" rtl="0" eaLnBrk="1" latinLnBrk="0" hangingPunct="1">
              <a:spcBef>
                <a:spcPts val="1200"/>
              </a:spcBef>
              <a:buClr>
                <a:srgbClr val="C2B50D"/>
              </a:buClr>
              <a:buSzPct val="80000"/>
              <a:buFont typeface="Wingdings" pitchFamily="2" charset="2"/>
              <a:buChar char="n"/>
              <a:defRPr sz="2600" kern="1200">
                <a:solidFill>
                  <a:schemeClr val="tx1"/>
                </a:solidFill>
                <a:latin typeface="Calibri" pitchFamily="34" charset="0"/>
                <a:ea typeface="+mn-ea"/>
                <a:cs typeface="+mn-cs"/>
              </a:defRPr>
            </a:lvl1pPr>
            <a:lvl2pPr marL="742950" indent="-320040" algn="l" defTabSz="914400" rtl="0" eaLnBrk="1" latinLnBrk="0" hangingPunct="1">
              <a:spcBef>
                <a:spcPts val="600"/>
              </a:spcBef>
              <a:buClr>
                <a:srgbClr val="D16103"/>
              </a:buClr>
              <a:buSzPct val="80000"/>
              <a:buFont typeface="Wingdings" pitchFamily="2" charset="2"/>
              <a:buChar char=""/>
              <a:defRPr sz="2400" kern="1200">
                <a:solidFill>
                  <a:schemeClr val="tx1"/>
                </a:solidFill>
                <a:latin typeface="+mn-lt"/>
                <a:ea typeface="+mn-ea"/>
                <a:cs typeface="+mn-cs"/>
              </a:defRPr>
            </a:lvl2pPr>
            <a:lvl3pPr marL="1143000" indent="-320040" algn="l" defTabSz="914400" rtl="0" eaLnBrk="1" latinLnBrk="0" hangingPunct="1">
              <a:spcBef>
                <a:spcPts val="600"/>
              </a:spcBef>
              <a:buClr>
                <a:srgbClr val="874DBF"/>
              </a:buClr>
              <a:buSzPct val="80000"/>
              <a:buFont typeface="Wingdings" pitchFamily="2" charset="2"/>
              <a:buChar char="n"/>
              <a:defRPr sz="2200" kern="1200">
                <a:solidFill>
                  <a:schemeClr val="tx1"/>
                </a:solidFill>
                <a:latin typeface="+mn-lt"/>
                <a:ea typeface="+mn-ea"/>
                <a:cs typeface="+mn-cs"/>
              </a:defRPr>
            </a:lvl3pPr>
            <a:lvl4pPr marL="1600200" indent="-228600" algn="l" defTabSz="914400" rtl="0" eaLnBrk="1" latinLnBrk="0" hangingPunct="1">
              <a:spcBef>
                <a:spcPts val="500"/>
              </a:spcBef>
              <a:buClr>
                <a:schemeClr val="accent1"/>
              </a:buClr>
              <a:buSzPct val="80000"/>
              <a:buFont typeface="Wingdings" pitchFamily="2" charset="2"/>
              <a:buChar char="l"/>
              <a:defRPr sz="2000" kern="1200">
                <a:solidFill>
                  <a:schemeClr val="tx1"/>
                </a:solidFill>
                <a:latin typeface="+mn-lt"/>
                <a:ea typeface="+mn-ea"/>
                <a:cs typeface="+mn-cs"/>
              </a:defRPr>
            </a:lvl4pPr>
            <a:lvl5pPr marL="2057400" indent="-228600" algn="l" defTabSz="914400" rtl="0" eaLnBrk="1" latinLnBrk="0" hangingPunct="1">
              <a:spcBef>
                <a:spcPts val="500"/>
              </a:spcBef>
              <a:buClr>
                <a:schemeClr val="accent2"/>
              </a:buClr>
              <a:buSzPct val="80000"/>
              <a:buFont typeface="Wingdings" pitchFamily="2" charset="2"/>
              <a:buChar char="l"/>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20184" indent="-520184" defTabSz="1300460" fontAlgn="auto">
              <a:spcBef>
                <a:spcPts val="1707"/>
              </a:spcBef>
              <a:spcAft>
                <a:spcPts val="0"/>
              </a:spcAft>
            </a:pPr>
            <a:r>
              <a:rPr lang="en-US" sz="2844" dirty="0">
                <a:solidFill>
                  <a:srgbClr val="0C0C0C"/>
                </a:solidFill>
              </a:rPr>
              <a:t>neighborhood opposition</a:t>
            </a:r>
          </a:p>
          <a:p>
            <a:pPr marL="520184" indent="-520184" defTabSz="1300460" fontAlgn="auto">
              <a:spcBef>
                <a:spcPts val="1707"/>
              </a:spcBef>
              <a:spcAft>
                <a:spcPts val="0"/>
              </a:spcAft>
            </a:pPr>
            <a:r>
              <a:rPr lang="en-US" sz="2844" dirty="0">
                <a:solidFill>
                  <a:srgbClr val="0C0C0C"/>
                </a:solidFill>
              </a:rPr>
              <a:t>communities not supportive of affordable housing</a:t>
            </a:r>
          </a:p>
          <a:p>
            <a:pPr marL="520184" indent="-520184" defTabSz="1300460" fontAlgn="auto">
              <a:spcBef>
                <a:spcPts val="1707"/>
              </a:spcBef>
              <a:spcAft>
                <a:spcPts val="0"/>
              </a:spcAft>
            </a:pPr>
            <a:r>
              <a:rPr lang="en-US" sz="2844" dirty="0">
                <a:solidFill>
                  <a:srgbClr val="0C0C0C"/>
                </a:solidFill>
              </a:rPr>
              <a:t>high cost of building in some localities</a:t>
            </a:r>
          </a:p>
          <a:p>
            <a:pPr marL="1056623" lvl="1" indent="-455161" defTabSz="1300460" fontAlgn="auto">
              <a:spcBef>
                <a:spcPts val="853"/>
              </a:spcBef>
              <a:spcAft>
                <a:spcPts val="0"/>
              </a:spcAft>
            </a:pPr>
            <a:r>
              <a:rPr lang="en-US" sz="2844" dirty="0">
                <a:solidFill>
                  <a:srgbClr val="0C0C0C"/>
                </a:solidFill>
                <a:latin typeface="Calibri"/>
              </a:rPr>
              <a:t>additional local requirements</a:t>
            </a:r>
          </a:p>
          <a:p>
            <a:pPr marL="1056623" lvl="1" indent="-455161" defTabSz="1300460" fontAlgn="auto">
              <a:spcBef>
                <a:spcPts val="853"/>
              </a:spcBef>
              <a:spcAft>
                <a:spcPts val="0"/>
              </a:spcAft>
            </a:pPr>
            <a:r>
              <a:rPr lang="en-US" sz="2844" dirty="0">
                <a:solidFill>
                  <a:srgbClr val="0C0C0C"/>
                </a:solidFill>
                <a:latin typeface="Calibri"/>
              </a:rPr>
              <a:t>construction labor shortages</a:t>
            </a:r>
          </a:p>
        </p:txBody>
      </p:sp>
    </p:spTree>
    <p:extLst>
      <p:ext uri="{BB962C8B-B14F-4D97-AF65-F5344CB8AC3E}">
        <p14:creationId xmlns:p14="http://schemas.microsoft.com/office/powerpoint/2010/main" val="170126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B15CA-407C-4D4C-B7B9-0A96BE881639}"/>
              </a:ext>
            </a:extLst>
          </p:cNvPr>
          <p:cNvSpPr>
            <a:spLocks noGrp="1"/>
          </p:cNvSpPr>
          <p:nvPr>
            <p:ph type="title"/>
          </p:nvPr>
        </p:nvSpPr>
        <p:spPr/>
        <p:txBody>
          <a:bodyPr/>
          <a:lstStyle/>
          <a:p>
            <a:r>
              <a:rPr lang="en-US" dirty="0"/>
              <a:t>preservation </a:t>
            </a:r>
          </a:p>
        </p:txBody>
      </p:sp>
      <p:sp>
        <p:nvSpPr>
          <p:cNvPr id="3" name="Content Placeholder 2">
            <a:extLst>
              <a:ext uri="{FF2B5EF4-FFF2-40B4-BE49-F238E27FC236}">
                <a16:creationId xmlns:a16="http://schemas.microsoft.com/office/drawing/2014/main" id="{CA24CAD7-21DB-4159-B062-850D405D01EA}"/>
              </a:ext>
            </a:extLst>
          </p:cNvPr>
          <p:cNvSpPr>
            <a:spLocks noGrp="1"/>
          </p:cNvSpPr>
          <p:nvPr>
            <p:ph idx="1"/>
          </p:nvPr>
        </p:nvSpPr>
        <p:spPr>
          <a:xfrm>
            <a:off x="1300480" y="2275840"/>
            <a:ext cx="10728960" cy="5960533"/>
          </a:xfrm>
        </p:spPr>
        <p:txBody>
          <a:bodyPr/>
          <a:lstStyle/>
          <a:p>
            <a:pPr lvl="0"/>
            <a:r>
              <a:rPr lang="en-US" dirty="0">
                <a:solidFill>
                  <a:srgbClr val="0C0C0C"/>
                </a:solidFill>
              </a:rPr>
              <a:t>Estimated 8,700 affordable units at risk through 2023</a:t>
            </a:r>
          </a:p>
          <a:p>
            <a:pPr lvl="1"/>
            <a:r>
              <a:rPr lang="en-US" dirty="0">
                <a:solidFill>
                  <a:srgbClr val="0C0C0C"/>
                </a:solidFill>
              </a:rPr>
              <a:t>Estimated 5,400 units in Metro Denver</a:t>
            </a:r>
          </a:p>
          <a:p>
            <a:pPr lvl="1"/>
            <a:r>
              <a:rPr lang="en-US" dirty="0">
                <a:solidFill>
                  <a:srgbClr val="0C0C0C"/>
                </a:solidFill>
              </a:rPr>
              <a:t>At least $1.7 billion estimated in resources needed</a:t>
            </a:r>
            <a:endParaRPr lang="en-US" dirty="0"/>
          </a:p>
          <a:p>
            <a:r>
              <a:rPr lang="en-US" dirty="0"/>
              <a:t>Colorado Housing Preservation Network</a:t>
            </a:r>
          </a:p>
          <a:p>
            <a:r>
              <a:rPr lang="en-US" dirty="0"/>
              <a:t>At least 11,600 units have been preserved statewide since 2016</a:t>
            </a:r>
          </a:p>
          <a:p>
            <a:pPr lvl="1"/>
            <a:r>
              <a:rPr lang="en-US" dirty="0"/>
              <a:t>Over 8,900 of those units are in the metro area</a:t>
            </a:r>
          </a:p>
          <a:p>
            <a:pPr marL="601463" lvl="1" indent="0">
              <a:buNone/>
            </a:pPr>
            <a:endParaRPr lang="en-US" dirty="0"/>
          </a:p>
          <a:p>
            <a:pPr marL="601463" lvl="1" indent="0">
              <a:buNone/>
            </a:pPr>
            <a:endParaRPr lang="en-US" dirty="0"/>
          </a:p>
          <a:p>
            <a:pPr marL="601463" lvl="1" indent="0">
              <a:buNone/>
            </a:pPr>
            <a:endParaRPr lang="en-US" dirty="0"/>
          </a:p>
          <a:p>
            <a:pPr marL="601463" lvl="1" indent="0">
              <a:buNone/>
            </a:pPr>
            <a:endParaRPr lang="en-US" dirty="0"/>
          </a:p>
          <a:p>
            <a:pPr marL="0" indent="0">
              <a:buNone/>
            </a:pPr>
            <a:endParaRPr lang="en-US" dirty="0"/>
          </a:p>
        </p:txBody>
      </p:sp>
    </p:spTree>
    <p:extLst>
      <p:ext uri="{BB962C8B-B14F-4D97-AF65-F5344CB8AC3E}">
        <p14:creationId xmlns:p14="http://schemas.microsoft.com/office/powerpoint/2010/main" val="79907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07AE-5140-4A02-BA8F-9E14B1F9FDBB}"/>
              </a:ext>
            </a:extLst>
          </p:cNvPr>
          <p:cNvSpPr>
            <a:spLocks noGrp="1"/>
          </p:cNvSpPr>
          <p:nvPr>
            <p:ph type="title"/>
          </p:nvPr>
        </p:nvSpPr>
        <p:spPr>
          <a:xfrm>
            <a:off x="7044267" y="975360"/>
            <a:ext cx="5310293" cy="1625600"/>
          </a:xfrm>
        </p:spPr>
        <p:txBody>
          <a:bodyPr/>
          <a:lstStyle/>
          <a:p>
            <a:r>
              <a:rPr lang="en-US" dirty="0" err="1"/>
              <a:t>chfa’s</a:t>
            </a:r>
            <a:r>
              <a:rPr lang="en-US" dirty="0"/>
              <a:t> role in homeownership</a:t>
            </a:r>
          </a:p>
        </p:txBody>
      </p:sp>
      <p:sp>
        <p:nvSpPr>
          <p:cNvPr id="3" name="Content Placeholder 2">
            <a:extLst>
              <a:ext uri="{FF2B5EF4-FFF2-40B4-BE49-F238E27FC236}">
                <a16:creationId xmlns:a16="http://schemas.microsoft.com/office/drawing/2014/main" id="{D5A16CFC-B624-4692-B23A-BB62B3AAD6E0}"/>
              </a:ext>
            </a:extLst>
          </p:cNvPr>
          <p:cNvSpPr>
            <a:spLocks noGrp="1"/>
          </p:cNvSpPr>
          <p:nvPr>
            <p:ph idx="1"/>
          </p:nvPr>
        </p:nvSpPr>
        <p:spPr>
          <a:xfrm>
            <a:off x="7044267" y="4041869"/>
            <a:ext cx="6068907" cy="3142827"/>
          </a:xfrm>
        </p:spPr>
        <p:txBody>
          <a:bodyPr/>
          <a:lstStyle/>
          <a:p>
            <a:r>
              <a:rPr lang="en-US" dirty="0">
                <a:solidFill>
                  <a:srgbClr val="0C0C0C"/>
                </a:solidFill>
              </a:rPr>
              <a:t>Homebuyer education</a:t>
            </a:r>
          </a:p>
          <a:p>
            <a:r>
              <a:rPr lang="en-US" dirty="0"/>
              <a:t>30-year fixed-rate loans</a:t>
            </a:r>
          </a:p>
          <a:p>
            <a:pPr lvl="1"/>
            <a:r>
              <a:rPr lang="en-US" dirty="0"/>
              <a:t>Over 100 Participating Lenders statewide</a:t>
            </a:r>
          </a:p>
          <a:p>
            <a:pPr lvl="0"/>
            <a:r>
              <a:rPr lang="en-US" dirty="0">
                <a:solidFill>
                  <a:srgbClr val="0C0C0C"/>
                </a:solidFill>
              </a:rPr>
              <a:t>Down payment assistance</a:t>
            </a:r>
          </a:p>
          <a:p>
            <a:pPr lvl="1"/>
            <a:r>
              <a:rPr lang="en-US" dirty="0">
                <a:solidFill>
                  <a:srgbClr val="0C0C0C"/>
                </a:solidFill>
              </a:rPr>
              <a:t>Silent second or grant</a:t>
            </a:r>
          </a:p>
          <a:p>
            <a:pPr lvl="0"/>
            <a:r>
              <a:rPr lang="en-US" dirty="0">
                <a:solidFill>
                  <a:srgbClr val="0C0C0C"/>
                </a:solidFill>
              </a:rPr>
              <a:t>Income limits</a:t>
            </a:r>
          </a:p>
        </p:txBody>
      </p:sp>
      <p:pic>
        <p:nvPicPr>
          <p:cNvPr id="6" name="Picture 5" descr="A group of people standing in front of a house&#10;&#10;Description generated with very high confidence">
            <a:extLst>
              <a:ext uri="{FF2B5EF4-FFF2-40B4-BE49-F238E27FC236}">
                <a16:creationId xmlns:a16="http://schemas.microsoft.com/office/drawing/2014/main" id="{715D356E-02BD-41C3-8231-6A1675D166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 y="0"/>
            <a:ext cx="6494272" cy="9753600"/>
          </a:xfrm>
          <a:prstGeom prst="rect">
            <a:avLst/>
          </a:prstGeom>
        </p:spPr>
      </p:pic>
      <p:sp>
        <p:nvSpPr>
          <p:cNvPr id="7" name="TextBox 6">
            <a:extLst>
              <a:ext uri="{FF2B5EF4-FFF2-40B4-BE49-F238E27FC236}">
                <a16:creationId xmlns:a16="http://schemas.microsoft.com/office/drawing/2014/main" id="{5EE0D3DF-2E4A-4B30-8E28-091D6FF4D945}"/>
              </a:ext>
            </a:extLst>
          </p:cNvPr>
          <p:cNvSpPr txBox="1"/>
          <p:nvPr/>
        </p:nvSpPr>
        <p:spPr>
          <a:xfrm>
            <a:off x="45448" y="8921921"/>
            <a:ext cx="6494272" cy="792781"/>
          </a:xfrm>
          <a:prstGeom prst="rect">
            <a:avLst/>
          </a:prstGeom>
          <a:noFill/>
        </p:spPr>
        <p:txBody>
          <a:bodyPr wrap="square" rtlCol="0">
            <a:spAutoFit/>
          </a:bodyPr>
          <a:lstStyle/>
          <a:p>
            <a:pPr defTabSz="1300460" fontAlgn="auto" hangingPunct="1">
              <a:spcBef>
                <a:spcPts val="0"/>
              </a:spcBef>
              <a:spcAft>
                <a:spcPts val="0"/>
              </a:spcAft>
            </a:pPr>
            <a:r>
              <a:rPr lang="en-US" sz="2276" i="1" dirty="0">
                <a:solidFill>
                  <a:prstClr val="white"/>
                </a:solidFill>
                <a:latin typeface="Calibri"/>
                <a:ea typeface="+mn-ea"/>
                <a:cs typeface="+mn-cs"/>
              </a:rPr>
              <a:t>The Skonning Family, </a:t>
            </a:r>
            <a:br>
              <a:rPr lang="en-US" sz="2276" i="1" dirty="0">
                <a:solidFill>
                  <a:prstClr val="white"/>
                </a:solidFill>
                <a:latin typeface="Calibri"/>
                <a:ea typeface="+mn-ea"/>
                <a:cs typeface="+mn-cs"/>
              </a:rPr>
            </a:br>
            <a:r>
              <a:rPr lang="en-US" sz="2276" i="1" dirty="0">
                <a:solidFill>
                  <a:prstClr val="white"/>
                </a:solidFill>
                <a:latin typeface="Calibri"/>
                <a:ea typeface="+mn-ea"/>
                <a:cs typeface="+mn-cs"/>
              </a:rPr>
              <a:t>Wellington</a:t>
            </a:r>
          </a:p>
        </p:txBody>
      </p:sp>
    </p:spTree>
    <p:extLst>
      <p:ext uri="{BB962C8B-B14F-4D97-AF65-F5344CB8AC3E}">
        <p14:creationId xmlns:p14="http://schemas.microsoft.com/office/powerpoint/2010/main" val="1302001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D9AD-E7E0-45F5-AAC1-309316AE176E}"/>
              </a:ext>
            </a:extLst>
          </p:cNvPr>
          <p:cNvSpPr>
            <a:spLocks noGrp="1"/>
          </p:cNvSpPr>
          <p:nvPr>
            <p:ph type="title"/>
          </p:nvPr>
        </p:nvSpPr>
        <p:spPr/>
        <p:txBody>
          <a:bodyPr/>
          <a:lstStyle/>
          <a:p>
            <a:r>
              <a:rPr lang="en-US"/>
              <a:t>innovative solutions</a:t>
            </a:r>
            <a:endParaRPr lang="en-US" dirty="0"/>
          </a:p>
        </p:txBody>
      </p:sp>
      <p:pic>
        <p:nvPicPr>
          <p:cNvPr id="6" name="Picture 5" descr="A picture containing indoor&#10;&#10;Description automatically generated">
            <a:extLst>
              <a:ext uri="{FF2B5EF4-FFF2-40B4-BE49-F238E27FC236}">
                <a16:creationId xmlns:a16="http://schemas.microsoft.com/office/drawing/2014/main" id="{6DF865D2-4516-4285-BF1D-1CA344E353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4" b="43756"/>
          <a:stretch/>
        </p:blipFill>
        <p:spPr>
          <a:xfrm>
            <a:off x="0" y="1192107"/>
            <a:ext cx="13004800" cy="5960914"/>
          </a:xfrm>
          <a:prstGeom prst="rect">
            <a:avLst/>
          </a:prstGeom>
        </p:spPr>
      </p:pic>
    </p:spTree>
    <p:extLst>
      <p:ext uri="{BB962C8B-B14F-4D97-AF65-F5344CB8AC3E}">
        <p14:creationId xmlns:p14="http://schemas.microsoft.com/office/powerpoint/2010/main" val="2791744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br>
              <a:rPr lang="en-US" dirty="0"/>
            </a:br>
            <a:endParaRPr lang="en-US" dirty="0"/>
          </a:p>
        </p:txBody>
      </p:sp>
      <p:sp>
        <p:nvSpPr>
          <p:cNvPr id="3" name="TextBox 2">
            <a:extLst>
              <a:ext uri="{FF2B5EF4-FFF2-40B4-BE49-F238E27FC236}">
                <a16:creationId xmlns:a16="http://schemas.microsoft.com/office/drawing/2014/main" id="{C7F9CB00-D956-4E6B-A064-21C928C9DA78}"/>
              </a:ext>
            </a:extLst>
          </p:cNvPr>
          <p:cNvSpPr txBox="1"/>
          <p:nvPr/>
        </p:nvSpPr>
        <p:spPr>
          <a:xfrm>
            <a:off x="1408854" y="6935894"/>
            <a:ext cx="3536930" cy="1274195"/>
          </a:xfrm>
          <a:prstGeom prst="rect">
            <a:avLst/>
          </a:prstGeom>
          <a:noFill/>
        </p:spPr>
        <p:txBody>
          <a:bodyPr wrap="none" rtlCol="0">
            <a:spAutoFit/>
          </a:bodyPr>
          <a:lstStyle/>
          <a:p>
            <a:pPr defTabSz="1300460" fontAlgn="auto" hangingPunct="1">
              <a:spcBef>
                <a:spcPts val="0"/>
              </a:spcBef>
              <a:spcAft>
                <a:spcPts val="0"/>
              </a:spcAft>
            </a:pPr>
            <a:r>
              <a:rPr lang="en-US" sz="2560" dirty="0">
                <a:solidFill>
                  <a:srgbClr val="0C0C0C"/>
                </a:solidFill>
                <a:latin typeface="Calibri"/>
                <a:ea typeface="+mn-ea"/>
                <a:cs typeface="+mn-cs"/>
              </a:rPr>
              <a:t>Kathryn Grosscup</a:t>
            </a:r>
          </a:p>
          <a:p>
            <a:pPr defTabSz="1300460" fontAlgn="auto" hangingPunct="1">
              <a:spcBef>
                <a:spcPts val="0"/>
              </a:spcBef>
              <a:spcAft>
                <a:spcPts val="0"/>
              </a:spcAft>
            </a:pPr>
            <a:r>
              <a:rPr lang="en-US" sz="2560" dirty="0">
                <a:solidFill>
                  <a:srgbClr val="0C0C0C"/>
                </a:solidFill>
                <a:latin typeface="Calibri"/>
                <a:ea typeface="+mn-ea"/>
                <a:cs typeface="+mn-cs"/>
              </a:rPr>
              <a:t>720.701.8832</a:t>
            </a:r>
          </a:p>
          <a:p>
            <a:pPr defTabSz="1300460" fontAlgn="auto" hangingPunct="1">
              <a:spcBef>
                <a:spcPts val="0"/>
              </a:spcBef>
              <a:spcAft>
                <a:spcPts val="0"/>
              </a:spcAft>
            </a:pPr>
            <a:r>
              <a:rPr lang="en-US" sz="2560" dirty="0">
                <a:solidFill>
                  <a:srgbClr val="0C0C0C"/>
                </a:solidFill>
                <a:latin typeface="Calibri"/>
                <a:ea typeface="+mn-ea"/>
                <a:cs typeface="+mn-cs"/>
              </a:rPr>
              <a:t>kgrosscup@chfainfo.com</a:t>
            </a:r>
          </a:p>
        </p:txBody>
      </p:sp>
    </p:spTree>
    <p:extLst>
      <p:ext uri="{BB962C8B-B14F-4D97-AF65-F5344CB8AC3E}">
        <p14:creationId xmlns:p14="http://schemas.microsoft.com/office/powerpoint/2010/main" val="253035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222" r="26840"/>
          <a:stretch/>
        </p:blipFill>
        <p:spPr>
          <a:xfrm>
            <a:off x="6327006" y="716336"/>
            <a:ext cx="7217965" cy="8506213"/>
          </a:xfrm>
          <a:prstGeom prst="rect">
            <a:avLst/>
          </a:prstGeom>
        </p:spPr>
      </p:pic>
      <p:sp>
        <p:nvSpPr>
          <p:cNvPr id="2" name="Title 1">
            <a:extLst>
              <a:ext uri="{FF2B5EF4-FFF2-40B4-BE49-F238E27FC236}">
                <a16:creationId xmlns:a16="http://schemas.microsoft.com/office/drawing/2014/main" id="{9FD5BD65-8111-46F8-997A-060C328D580B}"/>
              </a:ext>
            </a:extLst>
          </p:cNvPr>
          <p:cNvSpPr>
            <a:spLocks noGrp="1"/>
          </p:cNvSpPr>
          <p:nvPr>
            <p:ph type="title"/>
          </p:nvPr>
        </p:nvSpPr>
        <p:spPr>
          <a:xfrm>
            <a:off x="459122" y="1328438"/>
            <a:ext cx="11216640" cy="1946425"/>
          </a:xfrm>
        </p:spPr>
        <p:txBody>
          <a:bodyPr>
            <a:normAutofit/>
          </a:bodyPr>
          <a:lstStyle/>
          <a:p>
            <a:r>
              <a:rPr lang="en-US" sz="5120" b="1" dirty="0">
                <a:solidFill>
                  <a:srgbClr val="008586"/>
                </a:solidFill>
                <a:effectLst>
                  <a:outerShdw blurRad="38100" dist="38100" dir="2700000" algn="tl">
                    <a:srgbClr val="000000">
                      <a:alpha val="43137"/>
                    </a:srgbClr>
                  </a:outerShdw>
                </a:effectLst>
                <a:latin typeface="Franklin Gothic Book" panose="020B0503020102020204" pitchFamily="34" charset="0"/>
              </a:rPr>
              <a:t>McKinney Vento </a:t>
            </a:r>
            <a:br>
              <a:rPr lang="en-US" sz="5120" b="1" dirty="0">
                <a:solidFill>
                  <a:srgbClr val="008586"/>
                </a:solidFill>
                <a:effectLst>
                  <a:outerShdw blurRad="38100" dist="38100" dir="2700000" algn="tl">
                    <a:srgbClr val="000000">
                      <a:alpha val="43137"/>
                    </a:srgbClr>
                  </a:outerShdw>
                </a:effectLst>
                <a:latin typeface="Franklin Gothic Book" panose="020B0503020102020204" pitchFamily="34" charset="0"/>
              </a:rPr>
            </a:br>
            <a:r>
              <a:rPr lang="en-US" sz="5120" b="1" dirty="0">
                <a:solidFill>
                  <a:srgbClr val="008586"/>
                </a:solidFill>
                <a:effectLst>
                  <a:outerShdw blurRad="38100" dist="38100" dir="2700000" algn="tl">
                    <a:srgbClr val="000000">
                      <a:alpha val="43137"/>
                    </a:srgbClr>
                  </a:outerShdw>
                </a:effectLst>
                <a:latin typeface="Franklin Gothic Book" panose="020B0503020102020204" pitchFamily="34" charset="0"/>
              </a:rPr>
              <a:t>History</a:t>
            </a:r>
          </a:p>
        </p:txBody>
      </p:sp>
      <p:sp>
        <p:nvSpPr>
          <p:cNvPr id="3" name="Content Placeholder 2">
            <a:extLst>
              <a:ext uri="{FF2B5EF4-FFF2-40B4-BE49-F238E27FC236}">
                <a16:creationId xmlns:a16="http://schemas.microsoft.com/office/drawing/2014/main" id="{DD68BFE5-82BD-48C7-8719-B4E993BD13EA}"/>
              </a:ext>
            </a:extLst>
          </p:cNvPr>
          <p:cNvSpPr>
            <a:spLocks noGrp="1"/>
          </p:cNvSpPr>
          <p:nvPr>
            <p:ph idx="1"/>
          </p:nvPr>
        </p:nvSpPr>
        <p:spPr>
          <a:xfrm>
            <a:off x="327317" y="3406340"/>
            <a:ext cx="11216640" cy="3126204"/>
          </a:xfrm>
        </p:spPr>
        <p:txBody>
          <a:bodyPr>
            <a:noAutofit/>
          </a:bodyPr>
          <a:lstStyle/>
          <a:p>
            <a:pPr marL="548657" indent="-548657">
              <a:buAutoNum type="arabicPlain" startAt="1987"/>
            </a:pPr>
            <a:r>
              <a:rPr lang="en-US" b="1" dirty="0">
                <a:solidFill>
                  <a:srgbClr val="008586"/>
                </a:solidFill>
                <a:effectLst>
                  <a:outerShdw blurRad="38100" dist="38100" dir="2700000" algn="tl">
                    <a:srgbClr val="000000">
                      <a:alpha val="43137"/>
                    </a:srgbClr>
                  </a:outerShdw>
                </a:effectLst>
              </a:rPr>
              <a:t> 	</a:t>
            </a:r>
            <a:r>
              <a:rPr lang="en-US" dirty="0"/>
              <a:t>Congress enacted </a:t>
            </a:r>
          </a:p>
          <a:p>
            <a:pPr marL="0" indent="0">
              <a:buNone/>
            </a:pPr>
            <a:r>
              <a:rPr lang="en-US" dirty="0"/>
              <a:t>	Stewart B. McKinney </a:t>
            </a:r>
          </a:p>
          <a:p>
            <a:pPr marL="0" indent="0">
              <a:buNone/>
            </a:pPr>
            <a:r>
              <a:rPr lang="en-US" dirty="0"/>
              <a:t>	Homeless Assistance Act </a:t>
            </a:r>
          </a:p>
          <a:p>
            <a:pPr marL="548657" indent="-548657">
              <a:spcBef>
                <a:spcPts val="2560"/>
              </a:spcBef>
              <a:buAutoNum type="arabicPlain" startAt="2000"/>
            </a:pPr>
            <a:r>
              <a:rPr lang="en-US" b="1" dirty="0">
                <a:solidFill>
                  <a:srgbClr val="008586"/>
                </a:solidFill>
                <a:effectLst>
                  <a:outerShdw blurRad="38100" dist="38100" dir="2700000" algn="tl">
                    <a:srgbClr val="000000">
                      <a:alpha val="43137"/>
                    </a:srgbClr>
                  </a:outerShdw>
                </a:effectLst>
              </a:rPr>
              <a:t> 	</a:t>
            </a:r>
            <a:r>
              <a:rPr lang="en-US" dirty="0"/>
              <a:t>Act renamed </a:t>
            </a:r>
          </a:p>
          <a:p>
            <a:pPr marL="0" indent="0">
              <a:buNone/>
            </a:pPr>
            <a:r>
              <a:rPr lang="en-US" dirty="0"/>
              <a:t>	</a:t>
            </a:r>
            <a:r>
              <a:rPr lang="en-US" dirty="0" err="1"/>
              <a:t>McKinneyVento</a:t>
            </a:r>
            <a:r>
              <a:rPr lang="en-US" dirty="0"/>
              <a:t> Homeless </a:t>
            </a:r>
          </a:p>
          <a:p>
            <a:pPr marL="0" indent="0">
              <a:buNone/>
            </a:pPr>
            <a:r>
              <a:rPr lang="en-US" dirty="0"/>
              <a:t>	Assistance Act</a:t>
            </a:r>
          </a:p>
          <a:p>
            <a:pPr marL="0" indent="0">
              <a:spcBef>
                <a:spcPts val="2560"/>
              </a:spcBef>
              <a:buNone/>
            </a:pPr>
            <a:r>
              <a:rPr lang="en-US" b="1" dirty="0">
                <a:solidFill>
                  <a:srgbClr val="008586"/>
                </a:solidFill>
                <a:effectLst>
                  <a:outerShdw blurRad="38100" dist="38100" dir="2700000" algn="tl">
                    <a:srgbClr val="000000">
                      <a:alpha val="43137"/>
                    </a:srgbClr>
                  </a:outerShdw>
                </a:effectLst>
              </a:rPr>
              <a:t>2009</a:t>
            </a:r>
            <a:r>
              <a:rPr lang="en-US" dirty="0">
                <a:solidFill>
                  <a:srgbClr val="008586"/>
                </a:solidFill>
              </a:rPr>
              <a:t> 	</a:t>
            </a:r>
            <a:r>
              <a:rPr lang="en-US" dirty="0"/>
              <a:t>Congress passed HEARTH Act</a:t>
            </a:r>
          </a:p>
        </p:txBody>
      </p:sp>
    </p:spTree>
    <p:extLst>
      <p:ext uri="{BB962C8B-B14F-4D97-AF65-F5344CB8AC3E}">
        <p14:creationId xmlns:p14="http://schemas.microsoft.com/office/powerpoint/2010/main" val="34497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62D4-135D-421D-9375-39CE2C859A99}"/>
              </a:ext>
            </a:extLst>
          </p:cNvPr>
          <p:cNvSpPr>
            <a:spLocks noGrp="1"/>
          </p:cNvSpPr>
          <p:nvPr>
            <p:ph type="title"/>
          </p:nvPr>
        </p:nvSpPr>
        <p:spPr>
          <a:xfrm>
            <a:off x="616017" y="1454663"/>
            <a:ext cx="11342393" cy="1413934"/>
          </a:xfrm>
        </p:spPr>
        <p:txBody>
          <a:bodyPr>
            <a:normAutofit/>
          </a:bodyPr>
          <a:lstStyle/>
          <a:p>
            <a:r>
              <a:rPr lang="en-US" sz="5120" b="1" dirty="0">
                <a:solidFill>
                  <a:srgbClr val="008586"/>
                </a:solidFill>
                <a:effectLst>
                  <a:outerShdw blurRad="38100" dist="38100" dir="2700000" algn="tl">
                    <a:srgbClr val="000000">
                      <a:alpha val="43137"/>
                    </a:srgbClr>
                  </a:outerShdw>
                </a:effectLst>
                <a:latin typeface="Franklin Gothic Book" panose="020B0503020102020204" pitchFamily="34" charset="0"/>
              </a:rPr>
              <a:t>McKinney-Vento and HUD</a:t>
            </a:r>
          </a:p>
        </p:txBody>
      </p:sp>
      <p:sp>
        <p:nvSpPr>
          <p:cNvPr id="5" name="Content Placeholder 4">
            <a:extLst>
              <a:ext uri="{FF2B5EF4-FFF2-40B4-BE49-F238E27FC236}">
                <a16:creationId xmlns:a16="http://schemas.microsoft.com/office/drawing/2014/main" id="{A0F7627F-E615-4E0F-A5E2-C59112E67E91}"/>
              </a:ext>
            </a:extLst>
          </p:cNvPr>
          <p:cNvSpPr>
            <a:spLocks noGrp="1"/>
          </p:cNvSpPr>
          <p:nvPr>
            <p:ph sz="half" idx="2"/>
          </p:nvPr>
        </p:nvSpPr>
        <p:spPr>
          <a:xfrm>
            <a:off x="879182" y="2969342"/>
            <a:ext cx="7747709" cy="4368051"/>
          </a:xfrm>
        </p:spPr>
        <p:txBody>
          <a:bodyPr>
            <a:normAutofit fontScale="85000" lnSpcReduction="20000"/>
          </a:bodyPr>
          <a:lstStyle/>
          <a:p>
            <a:pPr marL="0" indent="0">
              <a:buNone/>
            </a:pPr>
            <a:r>
              <a:rPr lang="en-US" b="1" dirty="0">
                <a:solidFill>
                  <a:srgbClr val="008586"/>
                </a:solidFill>
                <a:effectLst>
                  <a:outerShdw blurRad="38100" dist="38100" dir="2700000" algn="tl">
                    <a:srgbClr val="000000">
                      <a:alpha val="43137"/>
                    </a:srgbClr>
                  </a:outerShdw>
                </a:effectLst>
              </a:rPr>
              <a:t>Continuum of Care (</a:t>
            </a:r>
            <a:r>
              <a:rPr lang="en-US" b="1" dirty="0" err="1">
                <a:solidFill>
                  <a:srgbClr val="008586"/>
                </a:solidFill>
                <a:effectLst>
                  <a:outerShdw blurRad="38100" dist="38100" dir="2700000" algn="tl">
                    <a:srgbClr val="000000">
                      <a:alpha val="43137"/>
                    </a:srgbClr>
                  </a:outerShdw>
                </a:effectLst>
              </a:rPr>
              <a:t>CoC</a:t>
            </a:r>
            <a:r>
              <a:rPr lang="en-US" b="1" dirty="0">
                <a:solidFill>
                  <a:srgbClr val="008586"/>
                </a:solidFill>
                <a:effectLst>
                  <a:outerShdw blurRad="38100" dist="38100" dir="2700000" algn="tl">
                    <a:srgbClr val="000000">
                      <a:alpha val="43137"/>
                    </a:srgbClr>
                  </a:outerShdw>
                </a:effectLst>
              </a:rPr>
              <a:t>)</a:t>
            </a:r>
          </a:p>
          <a:p>
            <a:pPr marL="0" indent="0">
              <a:buNone/>
            </a:pPr>
            <a:endParaRPr lang="en-US" b="1" dirty="0">
              <a:solidFill>
                <a:srgbClr val="008586"/>
              </a:solidFill>
              <a:effectLst>
                <a:outerShdw blurRad="38100" dist="38100" dir="2700000" algn="tl">
                  <a:srgbClr val="000000">
                    <a:alpha val="43137"/>
                  </a:srgbClr>
                </a:outerShdw>
              </a:effectLst>
            </a:endParaRPr>
          </a:p>
          <a:p>
            <a:r>
              <a:rPr lang="en-US" sz="3200" dirty="0"/>
              <a:t>A consolidation of HUD's competitive grant programs</a:t>
            </a:r>
          </a:p>
          <a:p>
            <a:r>
              <a:rPr lang="en-US" sz="3200" dirty="0"/>
              <a:t>The creation of a Rural Housing Stability Assistance Program</a:t>
            </a:r>
          </a:p>
          <a:p>
            <a:r>
              <a:rPr lang="en-US" sz="3200" dirty="0"/>
              <a:t>A change in HUD's definition of homelessness and chronic homelessness</a:t>
            </a:r>
          </a:p>
          <a:p>
            <a:r>
              <a:rPr lang="en-US" sz="3200" dirty="0"/>
              <a:t>A simplified match requirement</a:t>
            </a:r>
          </a:p>
          <a:p>
            <a:r>
              <a:rPr lang="en-US" sz="3200" dirty="0"/>
              <a:t>An increase in prevention resources</a:t>
            </a:r>
          </a:p>
          <a:p>
            <a:r>
              <a:rPr lang="en-US" sz="3200" dirty="0"/>
              <a:t>An increase in emphasis on performance</a:t>
            </a:r>
          </a:p>
        </p:txBody>
      </p:sp>
      <p:pic>
        <p:nvPicPr>
          <p:cNvPr id="2050" name="Picture 2" descr="HUD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6252" y="1719433"/>
            <a:ext cx="3129280" cy="7924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www.coloradocoalition.org/sites/default/files/2017-01/RWEF%20Main%20Photo_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0390" y="5616729"/>
            <a:ext cx="5188059" cy="2646949"/>
          </a:xfrm>
          <a:prstGeom prst="rect">
            <a:avLst/>
          </a:prstGeom>
          <a:noFill/>
          <a:ln>
            <a:noFill/>
          </a:ln>
        </p:spPr>
      </p:pic>
    </p:spTree>
    <p:extLst>
      <p:ext uri="{BB962C8B-B14F-4D97-AF65-F5344CB8AC3E}">
        <p14:creationId xmlns:p14="http://schemas.microsoft.com/office/powerpoint/2010/main" val="506758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62D4-135D-421D-9375-39CE2C859A99}"/>
              </a:ext>
            </a:extLst>
          </p:cNvPr>
          <p:cNvSpPr>
            <a:spLocks noGrp="1"/>
          </p:cNvSpPr>
          <p:nvPr>
            <p:ph type="title"/>
          </p:nvPr>
        </p:nvSpPr>
        <p:spPr>
          <a:xfrm>
            <a:off x="616017" y="1454663"/>
            <a:ext cx="11342393" cy="1413934"/>
          </a:xfrm>
        </p:spPr>
        <p:txBody>
          <a:bodyPr>
            <a:normAutofit/>
          </a:bodyPr>
          <a:lstStyle/>
          <a:p>
            <a:r>
              <a:rPr lang="en-US" sz="5120" b="1" dirty="0">
                <a:solidFill>
                  <a:srgbClr val="008586"/>
                </a:solidFill>
                <a:effectLst>
                  <a:outerShdw blurRad="38100" dist="38100" dir="2700000" algn="tl">
                    <a:srgbClr val="000000">
                      <a:alpha val="43137"/>
                    </a:srgbClr>
                  </a:outerShdw>
                </a:effectLst>
                <a:latin typeface="Franklin Gothic Book" panose="020B0503020102020204" pitchFamily="34" charset="0"/>
              </a:rPr>
              <a:t>McKinney-Vento and HEARTH</a:t>
            </a:r>
          </a:p>
        </p:txBody>
      </p:sp>
      <p:sp>
        <p:nvSpPr>
          <p:cNvPr id="5" name="Content Placeholder 4">
            <a:extLst>
              <a:ext uri="{FF2B5EF4-FFF2-40B4-BE49-F238E27FC236}">
                <a16:creationId xmlns:a16="http://schemas.microsoft.com/office/drawing/2014/main" id="{A0F7627F-E615-4E0F-A5E2-C59112E67E91}"/>
              </a:ext>
            </a:extLst>
          </p:cNvPr>
          <p:cNvSpPr>
            <a:spLocks noGrp="1"/>
          </p:cNvSpPr>
          <p:nvPr>
            <p:ph sz="half" idx="2"/>
          </p:nvPr>
        </p:nvSpPr>
        <p:spPr>
          <a:xfrm>
            <a:off x="517627" y="3440205"/>
            <a:ext cx="5965771" cy="4368051"/>
          </a:xfrm>
        </p:spPr>
        <p:txBody>
          <a:bodyPr>
            <a:normAutofit/>
          </a:bodyPr>
          <a:lstStyle/>
          <a:p>
            <a:pPr marL="0" indent="0">
              <a:buNone/>
            </a:pPr>
            <a:r>
              <a:rPr lang="en-US" b="1" dirty="0">
                <a:solidFill>
                  <a:srgbClr val="008586"/>
                </a:solidFill>
                <a:effectLst>
                  <a:outerShdw blurRad="38100" dist="38100" dir="2700000" algn="tl">
                    <a:srgbClr val="000000">
                      <a:alpha val="43137"/>
                    </a:srgbClr>
                  </a:outerShdw>
                </a:effectLst>
              </a:rPr>
              <a:t>Continuum of Care (</a:t>
            </a:r>
            <a:r>
              <a:rPr lang="en-US" b="1" dirty="0" err="1">
                <a:solidFill>
                  <a:srgbClr val="008586"/>
                </a:solidFill>
                <a:effectLst>
                  <a:outerShdw blurRad="38100" dist="38100" dir="2700000" algn="tl">
                    <a:srgbClr val="000000">
                      <a:alpha val="43137"/>
                    </a:srgbClr>
                  </a:outerShdw>
                </a:effectLst>
              </a:rPr>
              <a:t>CoC</a:t>
            </a:r>
            <a:r>
              <a:rPr lang="en-US" b="1" dirty="0">
                <a:solidFill>
                  <a:srgbClr val="008586"/>
                </a:solidFill>
                <a:effectLst>
                  <a:outerShdw blurRad="38100" dist="38100" dir="2700000" algn="tl">
                    <a:srgbClr val="000000">
                      <a:alpha val="43137"/>
                    </a:srgbClr>
                  </a:outerShdw>
                </a:effectLst>
              </a:rPr>
              <a:t>)</a:t>
            </a:r>
          </a:p>
          <a:p>
            <a:r>
              <a:rPr lang="en-US" sz="3413" dirty="0"/>
              <a:t>Supportive Housing</a:t>
            </a:r>
          </a:p>
          <a:p>
            <a:r>
              <a:rPr lang="en-US" sz="3413" dirty="0"/>
              <a:t>Shelter Plus Care</a:t>
            </a:r>
          </a:p>
          <a:p>
            <a:r>
              <a:rPr lang="en-US" sz="3413" dirty="0"/>
              <a:t>Moderate Rehabilitation/Single Room Occupancy (SRO)</a:t>
            </a:r>
          </a:p>
        </p:txBody>
      </p:sp>
      <p:pic>
        <p:nvPicPr>
          <p:cNvPr id="6" name="Picture 2" descr="HUD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6252" y="1719433"/>
            <a:ext cx="3129280" cy="79248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A0F7627F-E615-4E0F-A5E2-C59112E67E91}"/>
              </a:ext>
            </a:extLst>
          </p:cNvPr>
          <p:cNvSpPr>
            <a:spLocks noGrp="1"/>
          </p:cNvSpPr>
          <p:nvPr>
            <p:ph sz="half" idx="2"/>
          </p:nvPr>
        </p:nvSpPr>
        <p:spPr>
          <a:xfrm>
            <a:off x="6519761" y="3031003"/>
            <a:ext cx="5965771" cy="4368051"/>
          </a:xfrm>
        </p:spPr>
        <p:txBody>
          <a:bodyPr>
            <a:normAutofit lnSpcReduction="10000"/>
          </a:bodyPr>
          <a:lstStyle/>
          <a:p>
            <a:pPr marL="0" indent="0">
              <a:buNone/>
            </a:pPr>
            <a:endParaRPr lang="en-US" b="1" dirty="0">
              <a:solidFill>
                <a:srgbClr val="008586"/>
              </a:solidFill>
              <a:effectLst>
                <a:outerShdw blurRad="38100" dist="38100" dir="2700000" algn="tl">
                  <a:srgbClr val="000000">
                    <a:alpha val="43137"/>
                  </a:srgbClr>
                </a:outerShdw>
              </a:effectLst>
            </a:endParaRPr>
          </a:p>
          <a:p>
            <a:r>
              <a:rPr lang="en-US" sz="3413" dirty="0"/>
              <a:t>Consolidated into one </a:t>
            </a:r>
            <a:r>
              <a:rPr lang="en-US" sz="3413" dirty="0" err="1"/>
              <a:t>CoC</a:t>
            </a:r>
            <a:r>
              <a:rPr lang="en-US" sz="3413" dirty="0"/>
              <a:t> Program</a:t>
            </a:r>
          </a:p>
          <a:p>
            <a:pPr lvl="1"/>
            <a:r>
              <a:rPr lang="en-US" sz="2987" dirty="0"/>
              <a:t>Permanent Supportive Housing</a:t>
            </a:r>
          </a:p>
          <a:p>
            <a:pPr lvl="1"/>
            <a:r>
              <a:rPr lang="en-US" sz="2987" dirty="0"/>
              <a:t>Rapid Re-Housing</a:t>
            </a:r>
          </a:p>
          <a:p>
            <a:pPr lvl="1"/>
            <a:r>
              <a:rPr lang="en-US" sz="2987" dirty="0"/>
              <a:t>Transitional Housing</a:t>
            </a:r>
          </a:p>
          <a:p>
            <a:pPr lvl="1"/>
            <a:r>
              <a:rPr lang="en-US" sz="2987" dirty="0"/>
              <a:t>Supportive Services Only</a:t>
            </a:r>
          </a:p>
          <a:p>
            <a:pPr lvl="1"/>
            <a:r>
              <a:rPr lang="en-US" sz="2987" dirty="0"/>
              <a:t>HMIS</a:t>
            </a:r>
          </a:p>
          <a:p>
            <a:pPr lvl="1"/>
            <a:r>
              <a:rPr lang="en-US" sz="2987" dirty="0"/>
              <a:t>Planning Grants</a:t>
            </a:r>
          </a:p>
          <a:p>
            <a:pPr marL="487695" lvl="1" indent="0">
              <a:buNone/>
            </a:pPr>
            <a:endParaRPr lang="en-US" dirty="0"/>
          </a:p>
        </p:txBody>
      </p:sp>
    </p:spTree>
    <p:extLst>
      <p:ext uri="{BB962C8B-B14F-4D97-AF65-F5344CB8AC3E}">
        <p14:creationId xmlns:p14="http://schemas.microsoft.com/office/powerpoint/2010/main" val="2072198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62D4-135D-421D-9375-39CE2C859A99}"/>
              </a:ext>
            </a:extLst>
          </p:cNvPr>
          <p:cNvSpPr>
            <a:spLocks noGrp="1"/>
          </p:cNvSpPr>
          <p:nvPr>
            <p:ph type="title"/>
          </p:nvPr>
        </p:nvSpPr>
        <p:spPr>
          <a:xfrm>
            <a:off x="616017" y="1454663"/>
            <a:ext cx="11342393" cy="1413934"/>
          </a:xfrm>
        </p:spPr>
        <p:txBody>
          <a:bodyPr>
            <a:normAutofit/>
          </a:bodyPr>
          <a:lstStyle/>
          <a:p>
            <a:r>
              <a:rPr lang="en-US" sz="5120" b="1" dirty="0">
                <a:solidFill>
                  <a:srgbClr val="008586"/>
                </a:solidFill>
                <a:effectLst>
                  <a:outerShdw blurRad="38100" dist="38100" dir="2700000" algn="tl">
                    <a:srgbClr val="000000">
                      <a:alpha val="43137"/>
                    </a:srgbClr>
                  </a:outerShdw>
                </a:effectLst>
                <a:latin typeface="Franklin Gothic Book" panose="020B0503020102020204" pitchFamily="34" charset="0"/>
              </a:rPr>
              <a:t>McKinney-Vento and HUD</a:t>
            </a:r>
          </a:p>
        </p:txBody>
      </p:sp>
      <p:sp>
        <p:nvSpPr>
          <p:cNvPr id="7" name="Content Placeholder 6">
            <a:extLst>
              <a:ext uri="{FF2B5EF4-FFF2-40B4-BE49-F238E27FC236}">
                <a16:creationId xmlns:a16="http://schemas.microsoft.com/office/drawing/2014/main" id="{65D13A61-DBDA-4A43-A8FB-E6E335413981}"/>
              </a:ext>
            </a:extLst>
          </p:cNvPr>
          <p:cNvSpPr>
            <a:spLocks noGrp="1"/>
          </p:cNvSpPr>
          <p:nvPr>
            <p:ph sz="quarter" idx="4"/>
          </p:nvPr>
        </p:nvSpPr>
        <p:spPr>
          <a:xfrm>
            <a:off x="706912" y="3490655"/>
            <a:ext cx="6221949" cy="4504149"/>
          </a:xfrm>
        </p:spPr>
        <p:txBody>
          <a:bodyPr>
            <a:normAutofit/>
          </a:bodyPr>
          <a:lstStyle/>
          <a:p>
            <a:pPr marL="0" indent="0">
              <a:buNone/>
            </a:pPr>
            <a:r>
              <a:rPr lang="en-US" sz="3200" b="1" dirty="0">
                <a:solidFill>
                  <a:srgbClr val="008586"/>
                </a:solidFill>
                <a:effectLst>
                  <a:outerShdw blurRad="38100" dist="38100" dir="2700000" algn="tl">
                    <a:srgbClr val="000000">
                      <a:alpha val="43137"/>
                    </a:srgbClr>
                  </a:outerShdw>
                </a:effectLst>
              </a:rPr>
              <a:t>Emergency Solutions Grants (ESG)</a:t>
            </a:r>
          </a:p>
          <a:p>
            <a:r>
              <a:rPr lang="en-US" dirty="0"/>
              <a:t>Rapid re-housing</a:t>
            </a:r>
          </a:p>
          <a:p>
            <a:r>
              <a:rPr lang="en-US" dirty="0"/>
              <a:t>Homelessness prevention programs</a:t>
            </a:r>
          </a:p>
          <a:p>
            <a:r>
              <a:rPr lang="en-US" dirty="0"/>
              <a:t>Emergency shelters</a:t>
            </a:r>
          </a:p>
          <a:p>
            <a:r>
              <a:rPr lang="en-US" dirty="0"/>
              <a:t>Provided to States and Larger  Cities</a:t>
            </a:r>
          </a:p>
          <a:p>
            <a:pPr marL="0" indent="0">
              <a:buNone/>
            </a:pPr>
            <a:endParaRPr lang="en-US" sz="4267" dirty="0"/>
          </a:p>
        </p:txBody>
      </p:sp>
      <p:pic>
        <p:nvPicPr>
          <p:cNvPr id="6" name="Picture 2" descr="HUD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6252" y="1719433"/>
            <a:ext cx="3129280" cy="792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258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8529-A112-4A09-8421-C2E4C3E72ABA}"/>
              </a:ext>
            </a:extLst>
          </p:cNvPr>
          <p:cNvSpPr>
            <a:spLocks noGrp="1"/>
          </p:cNvSpPr>
          <p:nvPr>
            <p:ph type="title"/>
          </p:nvPr>
        </p:nvSpPr>
        <p:spPr>
          <a:xfrm>
            <a:off x="789093" y="1483914"/>
            <a:ext cx="11216640" cy="1107598"/>
          </a:xfrm>
        </p:spPr>
        <p:txBody>
          <a:bodyPr>
            <a:normAutofit/>
          </a:bodyPr>
          <a:lstStyle/>
          <a:p>
            <a:r>
              <a:rPr lang="en-US" sz="5120" b="1" dirty="0">
                <a:solidFill>
                  <a:srgbClr val="008586"/>
                </a:solidFill>
                <a:effectLst>
                  <a:outerShdw blurRad="38100" dist="38100" dir="2700000" algn="tl">
                    <a:srgbClr val="000000">
                      <a:alpha val="43137"/>
                    </a:srgbClr>
                  </a:outerShdw>
                </a:effectLst>
                <a:latin typeface="Franklin Gothic Book" panose="020B0503020102020204" pitchFamily="34" charset="0"/>
              </a:rPr>
              <a:t>Funding vs Homelessness </a:t>
            </a:r>
          </a:p>
        </p:txBody>
      </p:sp>
      <p:sp>
        <p:nvSpPr>
          <p:cNvPr id="4" name="Text Placeholder 3">
            <a:extLst>
              <a:ext uri="{FF2B5EF4-FFF2-40B4-BE49-F238E27FC236}">
                <a16:creationId xmlns:a16="http://schemas.microsoft.com/office/drawing/2014/main" id="{8E72BA28-15F7-4187-8EBD-84EA42799D24}"/>
              </a:ext>
            </a:extLst>
          </p:cNvPr>
          <p:cNvSpPr>
            <a:spLocks noGrp="1"/>
          </p:cNvSpPr>
          <p:nvPr>
            <p:ph type="body" idx="1"/>
          </p:nvPr>
        </p:nvSpPr>
        <p:spPr>
          <a:xfrm>
            <a:off x="895775" y="3082487"/>
            <a:ext cx="5501639" cy="578411"/>
          </a:xfrm>
        </p:spPr>
        <p:txBody>
          <a:bodyPr>
            <a:normAutofit/>
          </a:bodyPr>
          <a:lstStyle/>
          <a:p>
            <a:r>
              <a:rPr lang="en-US" sz="2987" dirty="0">
                <a:solidFill>
                  <a:srgbClr val="008586"/>
                </a:solidFill>
              </a:rPr>
              <a:t>Funding Levels</a:t>
            </a:r>
          </a:p>
        </p:txBody>
      </p:sp>
      <p:sp>
        <p:nvSpPr>
          <p:cNvPr id="5" name="Text Placeholder 4">
            <a:extLst>
              <a:ext uri="{FF2B5EF4-FFF2-40B4-BE49-F238E27FC236}">
                <a16:creationId xmlns:a16="http://schemas.microsoft.com/office/drawing/2014/main" id="{44F105D0-BDE6-44CA-A517-E866900F404F}"/>
              </a:ext>
            </a:extLst>
          </p:cNvPr>
          <p:cNvSpPr>
            <a:spLocks noGrp="1"/>
          </p:cNvSpPr>
          <p:nvPr>
            <p:ph type="body" sz="quarter" idx="3"/>
          </p:nvPr>
        </p:nvSpPr>
        <p:spPr>
          <a:xfrm>
            <a:off x="6871824" y="3020111"/>
            <a:ext cx="5012700" cy="703164"/>
          </a:xfrm>
        </p:spPr>
        <p:txBody>
          <a:bodyPr>
            <a:noAutofit/>
          </a:bodyPr>
          <a:lstStyle/>
          <a:p>
            <a:r>
              <a:rPr lang="en-US" sz="2987" dirty="0">
                <a:solidFill>
                  <a:srgbClr val="008586"/>
                </a:solidFill>
              </a:rPr>
              <a:t>Point-In-Time </a:t>
            </a:r>
            <a:br>
              <a:rPr lang="en-US" sz="2987" dirty="0">
                <a:solidFill>
                  <a:srgbClr val="008586"/>
                </a:solidFill>
              </a:rPr>
            </a:br>
            <a:r>
              <a:rPr lang="en-US" sz="2987" dirty="0">
                <a:solidFill>
                  <a:srgbClr val="008586"/>
                </a:solidFill>
              </a:rPr>
              <a:t>Homelessness Numbers</a:t>
            </a:r>
          </a:p>
        </p:txBody>
      </p:sp>
      <p:sp>
        <p:nvSpPr>
          <p:cNvPr id="6" name="Content Placeholder 5">
            <a:extLst>
              <a:ext uri="{FF2B5EF4-FFF2-40B4-BE49-F238E27FC236}">
                <a16:creationId xmlns:a16="http://schemas.microsoft.com/office/drawing/2014/main" id="{05E4406D-0AE2-482B-A3A1-F1FD38BF9064}"/>
              </a:ext>
            </a:extLst>
          </p:cNvPr>
          <p:cNvSpPr>
            <a:spLocks noGrp="1"/>
          </p:cNvSpPr>
          <p:nvPr>
            <p:ph sz="quarter" idx="4"/>
          </p:nvPr>
        </p:nvSpPr>
        <p:spPr>
          <a:xfrm>
            <a:off x="6871824" y="3876070"/>
            <a:ext cx="5976049" cy="4729364"/>
          </a:xfrm>
        </p:spPr>
        <p:txBody>
          <a:bodyPr>
            <a:noAutofit/>
          </a:bodyPr>
          <a:lstStyle/>
          <a:p>
            <a:r>
              <a:rPr lang="en-US" sz="2560" dirty="0">
                <a:solidFill>
                  <a:srgbClr val="008586"/>
                </a:solidFill>
              </a:rPr>
              <a:t>2011</a:t>
            </a:r>
            <a:r>
              <a:rPr lang="en-US" sz="2560" dirty="0"/>
              <a:t> – 623,788</a:t>
            </a:r>
          </a:p>
          <a:p>
            <a:r>
              <a:rPr lang="en-US" sz="2560" dirty="0">
                <a:solidFill>
                  <a:srgbClr val="008586"/>
                </a:solidFill>
              </a:rPr>
              <a:t>2012</a:t>
            </a:r>
            <a:r>
              <a:rPr lang="en-US" sz="2560" dirty="0"/>
              <a:t> – 621,533</a:t>
            </a:r>
          </a:p>
          <a:p>
            <a:r>
              <a:rPr lang="en-US" sz="2560" dirty="0">
                <a:solidFill>
                  <a:srgbClr val="008586"/>
                </a:solidFill>
              </a:rPr>
              <a:t>2013</a:t>
            </a:r>
            <a:r>
              <a:rPr lang="en-US" sz="2560" dirty="0"/>
              <a:t> – 590,364</a:t>
            </a:r>
          </a:p>
          <a:p>
            <a:r>
              <a:rPr lang="en-US" sz="2560" dirty="0">
                <a:solidFill>
                  <a:srgbClr val="008586"/>
                </a:solidFill>
              </a:rPr>
              <a:t>2014</a:t>
            </a:r>
            <a:r>
              <a:rPr lang="en-US" sz="2560" dirty="0"/>
              <a:t> – 576,450</a:t>
            </a:r>
          </a:p>
          <a:p>
            <a:r>
              <a:rPr lang="en-US" sz="2560" dirty="0">
                <a:solidFill>
                  <a:srgbClr val="008586"/>
                </a:solidFill>
              </a:rPr>
              <a:t>2015</a:t>
            </a:r>
            <a:r>
              <a:rPr lang="en-US" sz="2560" dirty="0"/>
              <a:t> – 564,708</a:t>
            </a:r>
          </a:p>
          <a:p>
            <a:r>
              <a:rPr lang="en-US" sz="2560" dirty="0">
                <a:solidFill>
                  <a:srgbClr val="008586"/>
                </a:solidFill>
              </a:rPr>
              <a:t>2016</a:t>
            </a:r>
            <a:r>
              <a:rPr lang="en-US" sz="2560" dirty="0"/>
              <a:t> – 549,928</a:t>
            </a:r>
          </a:p>
          <a:p>
            <a:r>
              <a:rPr lang="en-US" sz="2560" dirty="0">
                <a:solidFill>
                  <a:srgbClr val="008586"/>
                </a:solidFill>
              </a:rPr>
              <a:t>2017</a:t>
            </a:r>
            <a:r>
              <a:rPr lang="en-US" sz="2560" dirty="0"/>
              <a:t> – 550,996</a:t>
            </a:r>
          </a:p>
          <a:p>
            <a:r>
              <a:rPr lang="en-US" sz="2560" dirty="0">
                <a:solidFill>
                  <a:srgbClr val="008586"/>
                </a:solidFill>
              </a:rPr>
              <a:t>2018</a:t>
            </a:r>
            <a:r>
              <a:rPr lang="en-US" sz="2560" dirty="0"/>
              <a:t> – 552,830</a:t>
            </a:r>
          </a:p>
          <a:p>
            <a:r>
              <a:rPr lang="en-US" sz="2560" dirty="0">
                <a:solidFill>
                  <a:srgbClr val="008586"/>
                </a:solidFill>
              </a:rPr>
              <a:t>2019</a:t>
            </a:r>
            <a:r>
              <a:rPr lang="en-US" sz="2560" dirty="0"/>
              <a:t> – No numbers yet</a:t>
            </a:r>
          </a:p>
          <a:p>
            <a:endParaRPr lang="en-US" sz="2347" dirty="0"/>
          </a:p>
        </p:txBody>
      </p:sp>
      <p:sp>
        <p:nvSpPr>
          <p:cNvPr id="7" name="Content Placeholder 5">
            <a:extLst>
              <a:ext uri="{FF2B5EF4-FFF2-40B4-BE49-F238E27FC236}">
                <a16:creationId xmlns:a16="http://schemas.microsoft.com/office/drawing/2014/main" id="{05E4406D-0AE2-482B-A3A1-F1FD38BF9064}"/>
              </a:ext>
            </a:extLst>
          </p:cNvPr>
          <p:cNvSpPr txBox="1">
            <a:spLocks/>
          </p:cNvSpPr>
          <p:nvPr/>
        </p:nvSpPr>
        <p:spPr>
          <a:xfrm>
            <a:off x="789093" y="3876071"/>
            <a:ext cx="5976049" cy="4729364"/>
          </a:xfrm>
          <a:prstGeom prst="rect">
            <a:avLst/>
          </a:prstGeom>
        </p:spPr>
        <p:txBody>
          <a:bodyPr vert="horz" lIns="97536" tIns="48768" rIns="97536" bIns="4876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3848" indent="-243848" defTabSz="975390" fontAlgn="auto">
              <a:spcBef>
                <a:spcPts val="1067"/>
              </a:spcBef>
              <a:spcAft>
                <a:spcPts val="0"/>
              </a:spcAft>
            </a:pPr>
            <a:r>
              <a:rPr lang="en-US" sz="2560" dirty="0">
                <a:solidFill>
                  <a:srgbClr val="008586"/>
                </a:solidFill>
                <a:latin typeface="Calibri" panose="020F0502020204030204"/>
              </a:rPr>
              <a:t>FY 2011 &amp; FY 2012</a:t>
            </a:r>
            <a:r>
              <a:rPr lang="en-US" sz="2560" dirty="0">
                <a:solidFill>
                  <a:prstClr val="black"/>
                </a:solidFill>
                <a:latin typeface="Calibri" panose="020F0502020204030204"/>
              </a:rPr>
              <a:t> – $1.901 billion </a:t>
            </a:r>
          </a:p>
          <a:p>
            <a:pPr marL="243848" indent="-243848" defTabSz="975390" fontAlgn="auto">
              <a:spcBef>
                <a:spcPts val="1067"/>
              </a:spcBef>
              <a:spcAft>
                <a:spcPts val="0"/>
              </a:spcAft>
            </a:pPr>
            <a:r>
              <a:rPr lang="en-US" sz="2560" dirty="0">
                <a:solidFill>
                  <a:srgbClr val="008586"/>
                </a:solidFill>
                <a:latin typeface="Calibri" panose="020F0502020204030204"/>
              </a:rPr>
              <a:t>FY 2013</a:t>
            </a:r>
            <a:r>
              <a:rPr lang="en-US" sz="2560" dirty="0">
                <a:solidFill>
                  <a:prstClr val="black"/>
                </a:solidFill>
                <a:latin typeface="Calibri" panose="020F0502020204030204"/>
              </a:rPr>
              <a:t> – $1.933 billion </a:t>
            </a:r>
          </a:p>
          <a:p>
            <a:pPr marL="243848" indent="-243848" defTabSz="975390" fontAlgn="auto">
              <a:spcBef>
                <a:spcPts val="1067"/>
              </a:spcBef>
              <a:spcAft>
                <a:spcPts val="0"/>
              </a:spcAft>
            </a:pPr>
            <a:r>
              <a:rPr lang="en-US" sz="2560" dirty="0">
                <a:solidFill>
                  <a:srgbClr val="008586"/>
                </a:solidFill>
                <a:latin typeface="Calibri" panose="020F0502020204030204"/>
              </a:rPr>
              <a:t>FY 2014</a:t>
            </a:r>
            <a:r>
              <a:rPr lang="en-US" sz="2560" dirty="0">
                <a:solidFill>
                  <a:prstClr val="black"/>
                </a:solidFill>
                <a:latin typeface="Calibri" panose="020F0502020204030204"/>
              </a:rPr>
              <a:t> – $2.105 billion </a:t>
            </a:r>
          </a:p>
          <a:p>
            <a:pPr marL="243848" indent="-243848" defTabSz="975390" fontAlgn="auto">
              <a:spcBef>
                <a:spcPts val="1067"/>
              </a:spcBef>
              <a:spcAft>
                <a:spcPts val="0"/>
              </a:spcAft>
            </a:pPr>
            <a:r>
              <a:rPr lang="en-US" sz="2560" dirty="0">
                <a:solidFill>
                  <a:srgbClr val="008586"/>
                </a:solidFill>
                <a:latin typeface="Calibri" panose="020F0502020204030204"/>
              </a:rPr>
              <a:t>FY 2015</a:t>
            </a:r>
            <a:r>
              <a:rPr lang="en-US" sz="2560" dirty="0">
                <a:solidFill>
                  <a:prstClr val="black"/>
                </a:solidFill>
                <a:latin typeface="Calibri" panose="020F0502020204030204"/>
              </a:rPr>
              <a:t> – $2.135 billion </a:t>
            </a:r>
          </a:p>
          <a:p>
            <a:pPr marL="243848" indent="-243848" defTabSz="975390" fontAlgn="auto">
              <a:spcBef>
                <a:spcPts val="1067"/>
              </a:spcBef>
              <a:spcAft>
                <a:spcPts val="0"/>
              </a:spcAft>
            </a:pPr>
            <a:r>
              <a:rPr lang="en-US" sz="2560" dirty="0">
                <a:solidFill>
                  <a:srgbClr val="008586"/>
                </a:solidFill>
                <a:latin typeface="Calibri" panose="020F0502020204030204"/>
              </a:rPr>
              <a:t>FY 2016</a:t>
            </a:r>
            <a:r>
              <a:rPr lang="en-US" sz="2560" dirty="0">
                <a:solidFill>
                  <a:prstClr val="black"/>
                </a:solidFill>
                <a:latin typeface="Calibri" panose="020F0502020204030204"/>
              </a:rPr>
              <a:t> – $2.25 billion</a:t>
            </a:r>
          </a:p>
          <a:p>
            <a:pPr marL="243848" indent="-243848" defTabSz="975390" fontAlgn="auto">
              <a:spcBef>
                <a:spcPts val="1067"/>
              </a:spcBef>
              <a:spcAft>
                <a:spcPts val="0"/>
              </a:spcAft>
            </a:pPr>
            <a:r>
              <a:rPr lang="en-US" sz="2560" dirty="0">
                <a:solidFill>
                  <a:srgbClr val="008586"/>
                </a:solidFill>
                <a:latin typeface="Calibri" panose="020F0502020204030204"/>
              </a:rPr>
              <a:t>FY 2017</a:t>
            </a:r>
            <a:r>
              <a:rPr lang="en-US" sz="2560" dirty="0">
                <a:solidFill>
                  <a:prstClr val="black"/>
                </a:solidFill>
                <a:latin typeface="Calibri" panose="020F0502020204030204"/>
              </a:rPr>
              <a:t> – $2.383 billion </a:t>
            </a:r>
          </a:p>
          <a:p>
            <a:pPr marL="243848" indent="-243848" defTabSz="975390" fontAlgn="auto">
              <a:spcBef>
                <a:spcPts val="1067"/>
              </a:spcBef>
              <a:spcAft>
                <a:spcPts val="0"/>
              </a:spcAft>
            </a:pPr>
            <a:r>
              <a:rPr lang="en-US" sz="2560" dirty="0">
                <a:solidFill>
                  <a:srgbClr val="008586"/>
                </a:solidFill>
                <a:latin typeface="Calibri" panose="020F0502020204030204"/>
              </a:rPr>
              <a:t>FY 2018</a:t>
            </a:r>
            <a:r>
              <a:rPr lang="en-US" sz="2560" dirty="0">
                <a:solidFill>
                  <a:prstClr val="black"/>
                </a:solidFill>
                <a:latin typeface="Calibri" panose="020F0502020204030204"/>
              </a:rPr>
              <a:t> – $2.513 billion </a:t>
            </a:r>
          </a:p>
          <a:p>
            <a:pPr marL="243848" indent="-243848" defTabSz="975390" fontAlgn="auto">
              <a:spcBef>
                <a:spcPts val="1067"/>
              </a:spcBef>
              <a:spcAft>
                <a:spcPts val="0"/>
              </a:spcAft>
            </a:pPr>
            <a:r>
              <a:rPr lang="en-US" sz="2560" dirty="0">
                <a:solidFill>
                  <a:srgbClr val="008586"/>
                </a:solidFill>
                <a:latin typeface="Calibri" panose="020F0502020204030204"/>
              </a:rPr>
              <a:t>FY 2019</a:t>
            </a:r>
            <a:r>
              <a:rPr lang="en-US" sz="2560" dirty="0">
                <a:solidFill>
                  <a:prstClr val="black"/>
                </a:solidFill>
                <a:latin typeface="Calibri" panose="020F0502020204030204"/>
              </a:rPr>
              <a:t> – $2.636 billion </a:t>
            </a:r>
            <a:endParaRPr lang="en-US" sz="2347" dirty="0">
              <a:solidFill>
                <a:prstClr val="black"/>
              </a:solidFill>
              <a:latin typeface="Calibri" panose="020F0502020204030204"/>
            </a:endParaRPr>
          </a:p>
        </p:txBody>
      </p:sp>
    </p:spTree>
    <p:extLst>
      <p:ext uri="{BB962C8B-B14F-4D97-AF65-F5344CB8AC3E}">
        <p14:creationId xmlns:p14="http://schemas.microsoft.com/office/powerpoint/2010/main" val="1460338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85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BEBA2-47C9-45B7-B38C-8AFFAC081E7A}"/>
              </a:ext>
            </a:extLst>
          </p:cNvPr>
          <p:cNvSpPr>
            <a:spLocks noGrp="1"/>
          </p:cNvSpPr>
          <p:nvPr>
            <p:ph type="title"/>
          </p:nvPr>
        </p:nvSpPr>
        <p:spPr>
          <a:xfrm>
            <a:off x="1059220" y="1327500"/>
            <a:ext cx="11216640" cy="1413934"/>
          </a:xfrm>
        </p:spPr>
        <p:txBody>
          <a:bodyPr>
            <a:normAutofit/>
          </a:bodyPr>
          <a:lstStyle/>
          <a:p>
            <a:r>
              <a:rPr lang="en-US" sz="5120" b="1" dirty="0">
                <a:solidFill>
                  <a:schemeClr val="bg1"/>
                </a:solidFill>
                <a:effectLst>
                  <a:outerShdw blurRad="38100" dist="38100" dir="2700000" algn="tl">
                    <a:srgbClr val="000000">
                      <a:alpha val="43137"/>
                    </a:srgbClr>
                  </a:outerShdw>
                </a:effectLst>
                <a:latin typeface="Franklin Gothic Book" panose="020B0503020102020204" pitchFamily="34" charset="0"/>
              </a:rPr>
              <a:t>Funding for Colorado</a:t>
            </a:r>
          </a:p>
        </p:txBody>
      </p:sp>
      <p:sp>
        <p:nvSpPr>
          <p:cNvPr id="4" name="Text Placeholder 3">
            <a:extLst>
              <a:ext uri="{FF2B5EF4-FFF2-40B4-BE49-F238E27FC236}">
                <a16:creationId xmlns:a16="http://schemas.microsoft.com/office/drawing/2014/main" id="{D6753B96-B129-4CCF-9ED3-27FE021D9D0E}"/>
              </a:ext>
            </a:extLst>
          </p:cNvPr>
          <p:cNvSpPr>
            <a:spLocks noGrp="1"/>
          </p:cNvSpPr>
          <p:nvPr>
            <p:ph type="body" idx="1"/>
          </p:nvPr>
        </p:nvSpPr>
        <p:spPr>
          <a:xfrm>
            <a:off x="5840842" y="3423219"/>
            <a:ext cx="2616557" cy="359735"/>
          </a:xfrm>
        </p:spPr>
        <p:txBody>
          <a:bodyPr>
            <a:noAutofit/>
          </a:bodyPr>
          <a:lstStyle/>
          <a:p>
            <a:r>
              <a:rPr lang="en-US" sz="3413" dirty="0">
                <a:solidFill>
                  <a:schemeClr val="bg1"/>
                </a:solidFill>
                <a:effectLst>
                  <a:outerShdw blurRad="38100" dist="38100" dir="2700000" algn="tl">
                    <a:srgbClr val="000000">
                      <a:alpha val="43137"/>
                    </a:srgbClr>
                  </a:outerShdw>
                </a:effectLst>
              </a:rPr>
              <a:t>Continuum </a:t>
            </a:r>
            <a:br>
              <a:rPr lang="en-US" sz="3413" dirty="0">
                <a:solidFill>
                  <a:schemeClr val="bg1"/>
                </a:solidFill>
                <a:effectLst>
                  <a:outerShdw blurRad="38100" dist="38100" dir="2700000" algn="tl">
                    <a:srgbClr val="000000">
                      <a:alpha val="43137"/>
                    </a:srgbClr>
                  </a:outerShdw>
                </a:effectLst>
              </a:rPr>
            </a:br>
            <a:r>
              <a:rPr lang="en-US" sz="3413" dirty="0">
                <a:solidFill>
                  <a:schemeClr val="bg1"/>
                </a:solidFill>
                <a:effectLst>
                  <a:outerShdw blurRad="38100" dist="38100" dir="2700000" algn="tl">
                    <a:srgbClr val="000000">
                      <a:alpha val="43137"/>
                    </a:srgbClr>
                  </a:outerShdw>
                </a:effectLst>
              </a:rPr>
              <a:t>of Care</a:t>
            </a:r>
          </a:p>
        </p:txBody>
      </p:sp>
      <p:sp>
        <p:nvSpPr>
          <p:cNvPr id="5" name="Content Placeholder 4">
            <a:extLst>
              <a:ext uri="{FF2B5EF4-FFF2-40B4-BE49-F238E27FC236}">
                <a16:creationId xmlns:a16="http://schemas.microsoft.com/office/drawing/2014/main" id="{F169B136-B27B-44D7-B700-7D279F39AFB9}"/>
              </a:ext>
            </a:extLst>
          </p:cNvPr>
          <p:cNvSpPr>
            <a:spLocks noGrp="1"/>
          </p:cNvSpPr>
          <p:nvPr>
            <p:ph sz="half" idx="2"/>
          </p:nvPr>
        </p:nvSpPr>
        <p:spPr>
          <a:xfrm>
            <a:off x="5924923" y="4362372"/>
            <a:ext cx="5501639" cy="3930227"/>
          </a:xfrm>
        </p:spPr>
        <p:txBody>
          <a:bodyPr>
            <a:normAutofit/>
          </a:bodyPr>
          <a:lstStyle/>
          <a:p>
            <a:pPr marL="0" indent="0">
              <a:spcAft>
                <a:spcPts val="1920"/>
              </a:spcAft>
              <a:buNone/>
            </a:pPr>
            <a:r>
              <a:rPr lang="en-US" dirty="0">
                <a:solidFill>
                  <a:schemeClr val="bg1"/>
                </a:solidFill>
              </a:rPr>
              <a:t>$ 27,165,633	$ 354,041</a:t>
            </a:r>
          </a:p>
          <a:p>
            <a:pPr marL="0" indent="0">
              <a:spcAft>
                <a:spcPts val="1920"/>
              </a:spcAft>
              <a:buNone/>
            </a:pPr>
            <a:r>
              <a:rPr lang="en-US" dirty="0">
                <a:solidFill>
                  <a:schemeClr val="bg1"/>
                </a:solidFill>
              </a:rPr>
              <a:t>$   3,082,384	$      0</a:t>
            </a:r>
          </a:p>
          <a:p>
            <a:pPr marL="0" indent="0">
              <a:spcAft>
                <a:spcPts val="1920"/>
              </a:spcAft>
              <a:buNone/>
            </a:pPr>
            <a:r>
              <a:rPr lang="en-US" dirty="0">
                <a:solidFill>
                  <a:schemeClr val="bg1"/>
                </a:solidFill>
              </a:rPr>
              <a:t>$   2,407,701	$      0</a:t>
            </a:r>
          </a:p>
          <a:p>
            <a:pPr marL="0" indent="0">
              <a:spcAft>
                <a:spcPts val="1920"/>
              </a:spcAft>
              <a:buNone/>
            </a:pPr>
            <a:r>
              <a:rPr lang="en-US" dirty="0">
                <a:solidFill>
                  <a:schemeClr val="bg1"/>
                </a:solidFill>
              </a:rPr>
              <a:t>$ 32,685,718	$ 354,041</a:t>
            </a:r>
          </a:p>
        </p:txBody>
      </p:sp>
      <p:sp>
        <p:nvSpPr>
          <p:cNvPr id="8" name="Content Placeholder 4">
            <a:extLst>
              <a:ext uri="{FF2B5EF4-FFF2-40B4-BE49-F238E27FC236}">
                <a16:creationId xmlns:a16="http://schemas.microsoft.com/office/drawing/2014/main" id="{F169B136-B27B-44D7-B700-7D279F39AFB9}"/>
              </a:ext>
            </a:extLst>
          </p:cNvPr>
          <p:cNvSpPr txBox="1">
            <a:spLocks/>
          </p:cNvSpPr>
          <p:nvPr/>
        </p:nvSpPr>
        <p:spPr>
          <a:xfrm>
            <a:off x="1059221" y="4026042"/>
            <a:ext cx="5501639" cy="3930227"/>
          </a:xfrm>
          <a:prstGeom prst="rect">
            <a:avLst/>
          </a:prstGeom>
        </p:spPr>
        <p:txBody>
          <a:bodyPr vert="horz" lIns="97536" tIns="48768" rIns="97536" bIns="4876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75390" fontAlgn="auto">
              <a:spcBef>
                <a:spcPts val="1067"/>
              </a:spcBef>
              <a:spcAft>
                <a:spcPts val="1920"/>
              </a:spcAft>
              <a:buNone/>
            </a:pPr>
            <a:r>
              <a:rPr lang="en-US" sz="2987" b="1" dirty="0">
                <a:solidFill>
                  <a:prstClr val="white"/>
                </a:solidFill>
                <a:effectLst>
                  <a:outerShdw blurRad="38100" dist="38100" dir="2700000" algn="tl">
                    <a:srgbClr val="000000">
                      <a:alpha val="43137"/>
                    </a:srgbClr>
                  </a:outerShdw>
                </a:effectLst>
                <a:latin typeface="Calibri" panose="020F0502020204030204"/>
              </a:rPr>
              <a:t>Metro Denver Homeless </a:t>
            </a:r>
            <a:br>
              <a:rPr lang="en-US" sz="2987" b="1" dirty="0">
                <a:solidFill>
                  <a:prstClr val="white"/>
                </a:solidFill>
                <a:effectLst>
                  <a:outerShdw blurRad="38100" dist="38100" dir="2700000" algn="tl">
                    <a:srgbClr val="000000">
                      <a:alpha val="43137"/>
                    </a:srgbClr>
                  </a:outerShdw>
                </a:effectLst>
                <a:latin typeface="Calibri" panose="020F0502020204030204"/>
              </a:rPr>
            </a:br>
            <a:r>
              <a:rPr lang="en-US" sz="2987" b="1" dirty="0">
                <a:solidFill>
                  <a:prstClr val="white"/>
                </a:solidFill>
                <a:effectLst>
                  <a:outerShdw blurRad="38100" dist="38100" dir="2700000" algn="tl">
                    <a:srgbClr val="000000">
                      <a:alpha val="43137"/>
                    </a:srgbClr>
                  </a:outerShdw>
                </a:effectLst>
                <a:latin typeface="Calibri" panose="020F0502020204030204"/>
              </a:rPr>
              <a:t>Initiative </a:t>
            </a:r>
          </a:p>
          <a:p>
            <a:pPr marL="0" indent="0" defTabSz="975390" fontAlgn="auto">
              <a:spcBef>
                <a:spcPts val="1067"/>
              </a:spcBef>
              <a:spcAft>
                <a:spcPts val="1920"/>
              </a:spcAft>
              <a:buNone/>
            </a:pPr>
            <a:r>
              <a:rPr lang="en-US" sz="2987" b="1" dirty="0">
                <a:solidFill>
                  <a:prstClr val="white"/>
                </a:solidFill>
                <a:effectLst>
                  <a:outerShdw blurRad="38100" dist="38100" dir="2700000" algn="tl">
                    <a:srgbClr val="000000">
                      <a:alpha val="43137"/>
                    </a:srgbClr>
                  </a:outerShdw>
                </a:effectLst>
                <a:latin typeface="Calibri" panose="020F0502020204030204"/>
              </a:rPr>
              <a:t>Balance of State</a:t>
            </a:r>
          </a:p>
          <a:p>
            <a:pPr marL="0" indent="0" defTabSz="975390" fontAlgn="auto">
              <a:spcBef>
                <a:spcPts val="1067"/>
              </a:spcBef>
              <a:spcAft>
                <a:spcPts val="1920"/>
              </a:spcAft>
              <a:buNone/>
            </a:pPr>
            <a:r>
              <a:rPr lang="en-US" sz="2987" b="1" dirty="0">
                <a:solidFill>
                  <a:prstClr val="white"/>
                </a:solidFill>
                <a:effectLst>
                  <a:outerShdw blurRad="38100" dist="38100" dir="2700000" algn="tl">
                    <a:srgbClr val="000000">
                      <a:alpha val="43137"/>
                    </a:srgbClr>
                  </a:outerShdw>
                </a:effectLst>
                <a:latin typeface="Calibri" panose="020F0502020204030204"/>
              </a:rPr>
              <a:t>Colorado Springs</a:t>
            </a:r>
          </a:p>
          <a:p>
            <a:pPr marL="0" indent="0" defTabSz="975390" fontAlgn="auto">
              <a:spcBef>
                <a:spcPts val="1067"/>
              </a:spcBef>
              <a:spcAft>
                <a:spcPts val="1920"/>
              </a:spcAft>
              <a:buNone/>
            </a:pPr>
            <a:r>
              <a:rPr lang="en-US" sz="2987" b="1" dirty="0">
                <a:solidFill>
                  <a:prstClr val="white"/>
                </a:solidFill>
                <a:effectLst>
                  <a:outerShdw blurRad="38100" dist="38100" dir="2700000" algn="tl">
                    <a:srgbClr val="000000">
                      <a:alpha val="43137"/>
                    </a:srgbClr>
                  </a:outerShdw>
                </a:effectLst>
                <a:latin typeface="Calibri" panose="020F0502020204030204"/>
              </a:rPr>
              <a:t>TOTAL</a:t>
            </a:r>
          </a:p>
        </p:txBody>
      </p:sp>
      <p:sp>
        <p:nvSpPr>
          <p:cNvPr id="6" name="Rectangle 5"/>
          <p:cNvSpPr/>
          <p:nvPr/>
        </p:nvSpPr>
        <p:spPr>
          <a:xfrm>
            <a:off x="8914018" y="2746336"/>
            <a:ext cx="1644489" cy="1142749"/>
          </a:xfrm>
          <a:prstGeom prst="rect">
            <a:avLst/>
          </a:prstGeom>
        </p:spPr>
        <p:txBody>
          <a:bodyPr wrap="none">
            <a:spAutoFit/>
          </a:bodyPr>
          <a:lstStyle/>
          <a:p>
            <a:pPr defTabSz="975390" fontAlgn="auto" hangingPunct="1">
              <a:spcBef>
                <a:spcPts val="0"/>
              </a:spcBef>
              <a:spcAft>
                <a:spcPts val="0"/>
              </a:spcAft>
            </a:pPr>
            <a:r>
              <a:rPr lang="en-US" sz="3413" b="1" dirty="0">
                <a:solidFill>
                  <a:prstClr val="white"/>
                </a:solidFill>
                <a:effectLst>
                  <a:outerShdw blurRad="38100" dist="38100" dir="2700000" algn="tl">
                    <a:srgbClr val="000000">
                      <a:alpha val="43137"/>
                    </a:srgbClr>
                  </a:outerShdw>
                </a:effectLst>
                <a:latin typeface="Calibri" panose="020F0502020204030204"/>
                <a:ea typeface="+mn-ea"/>
                <a:cs typeface="+mn-cs"/>
              </a:rPr>
              <a:t>New </a:t>
            </a:r>
          </a:p>
          <a:p>
            <a:pPr defTabSz="975390" fontAlgn="auto" hangingPunct="1">
              <a:spcBef>
                <a:spcPts val="0"/>
              </a:spcBef>
              <a:spcAft>
                <a:spcPts val="0"/>
              </a:spcAft>
            </a:pPr>
            <a:r>
              <a:rPr lang="en-US" sz="3413" b="1" dirty="0">
                <a:solidFill>
                  <a:prstClr val="white"/>
                </a:solidFill>
                <a:effectLst>
                  <a:outerShdw blurRad="38100" dist="38100" dir="2700000" algn="tl">
                    <a:srgbClr val="000000">
                      <a:alpha val="43137"/>
                    </a:srgbClr>
                  </a:outerShdw>
                </a:effectLst>
                <a:latin typeface="Calibri" panose="020F0502020204030204"/>
                <a:ea typeface="+mn-ea"/>
                <a:cs typeface="+mn-cs"/>
              </a:rPr>
              <a:t>Projects</a:t>
            </a:r>
            <a:endParaRPr lang="en-US" sz="3413" b="1"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786023944"/>
      </p:ext>
    </p:extLst>
  </p:cSld>
  <p:clrMapOvr>
    <a:masterClrMapping/>
  </p:clrMapOvr>
</p:sld>
</file>

<file path=ppt/theme/theme1.xml><?xml version="1.0" encoding="utf-8"?>
<a:theme xmlns:a="http://schemas.openxmlformats.org/drawingml/2006/main" name="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Maximizing Utilization of Accessible Units CO NAHRO May 2019 CE Edits 5-7-19" id="{ACB41F7F-4CE7-4EA2-84FE-29E82BDB5BA7}" vid="{DF257817-ED0C-46E8-B679-4A6A0271ACD5}"/>
    </a:ext>
  </a:extLst>
</a:theme>
</file>

<file path=ppt/theme/theme2.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Maximizing Utilization of Accessible Units CO NAHRO May 2019 CE Edits 5-7-19" id="{ACB41F7F-4CE7-4EA2-84FE-29E82BDB5BA7}" vid="{C07A6503-160E-4240-A6A1-752F25CDE01B}"/>
    </a:ext>
  </a:extLst>
</a:theme>
</file>

<file path=ppt/theme/theme3.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Maximizing Utilization of Accessible Units CO NAHRO May 2019 CE Edits 5-7-19" id="{ACB41F7F-4CE7-4EA2-84FE-29E82BDB5BA7}" vid="{990DBB8E-9D29-48B3-BD52-2B35602C2742}"/>
    </a:ext>
  </a:extLst>
</a:theme>
</file>

<file path=ppt/theme/theme4.xml><?xml version="1.0" encoding="utf-8"?>
<a:theme xmlns:a="http://schemas.openxmlformats.org/drawingml/2006/main" name="6_Office Theme">
  <a:themeElements>
    <a:clrScheme name="Custom 1">
      <a:dk1>
        <a:sysClr val="windowText" lastClr="000000"/>
      </a:dk1>
      <a:lt1>
        <a:sysClr val="window" lastClr="FFFFFF"/>
      </a:lt1>
      <a:dk2>
        <a:srgbClr val="005868"/>
      </a:dk2>
      <a:lt2>
        <a:srgbClr val="EEECE1"/>
      </a:lt2>
      <a:accent1>
        <a:srgbClr val="E52D00"/>
      </a:accent1>
      <a:accent2>
        <a:srgbClr val="002426"/>
      </a:accent2>
      <a:accent3>
        <a:srgbClr val="665100"/>
      </a:accent3>
      <a:accent4>
        <a:srgbClr val="EFD5A8"/>
      </a:accent4>
      <a:accent5>
        <a:srgbClr val="4BACC6"/>
      </a:accent5>
      <a:accent6>
        <a:srgbClr val="F79646"/>
      </a:accent6>
      <a:hlink>
        <a:srgbClr val="0000FF"/>
      </a:hlink>
      <a:folHlink>
        <a:srgbClr val="801714"/>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Maximizing Utilization of Accessible Units CO NAHRO May 2019 CE Edits 5-7-19" id="{ACB41F7F-4CE7-4EA2-84FE-29E82BDB5BA7}" vid="{E8E8817E-9FD7-4B1D-89E8-57F5FDF16D17}"/>
    </a:ext>
  </a:extLst>
</a:theme>
</file>

<file path=ppt/theme/theme5.xml><?xml version="1.0" encoding="utf-8"?>
<a:theme xmlns:a="http://schemas.openxmlformats.org/drawingml/2006/main" name="CHFA_template">
  <a:themeElements>
    <a:clrScheme name="CHFA New">
      <a:dk1>
        <a:srgbClr val="0C0C0C"/>
      </a:dk1>
      <a:lt1>
        <a:sysClr val="window" lastClr="FFFFFF"/>
      </a:lt1>
      <a:dk2>
        <a:srgbClr val="000000"/>
      </a:dk2>
      <a:lt2>
        <a:srgbClr val="F2F2F2"/>
      </a:lt2>
      <a:accent1>
        <a:srgbClr val="C2B50D"/>
      </a:accent1>
      <a:accent2>
        <a:srgbClr val="D16103"/>
      </a:accent2>
      <a:accent3>
        <a:srgbClr val="874DBF"/>
      </a:accent3>
      <a:accent4>
        <a:srgbClr val="DE8703"/>
      </a:accent4>
      <a:accent5>
        <a:srgbClr val="66A5AF"/>
      </a:accent5>
      <a:accent6>
        <a:srgbClr val="F27D00"/>
      </a:accent6>
      <a:hlink>
        <a:srgbClr val="00697A"/>
      </a:hlink>
      <a:folHlink>
        <a:srgbClr val="8CBBC3"/>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2255</TotalTime>
  <Words>2061</Words>
  <Application>Microsoft Office PowerPoint</Application>
  <PresentationFormat>Custom</PresentationFormat>
  <Paragraphs>383</Paragraphs>
  <Slides>37</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37</vt:i4>
      </vt:variant>
    </vt:vector>
  </HeadingPairs>
  <TitlesOfParts>
    <vt:vector size="51" baseType="lpstr">
      <vt:lpstr>Arial</vt:lpstr>
      <vt:lpstr>Avenir</vt:lpstr>
      <vt:lpstr>Calibri</vt:lpstr>
      <vt:lpstr>Calibri Light</vt:lpstr>
      <vt:lpstr>Courier New</vt:lpstr>
      <vt:lpstr>Franklin Gothic Book</vt:lpstr>
      <vt:lpstr>Trebuchet MS</vt:lpstr>
      <vt:lpstr>Wingdings</vt:lpstr>
      <vt:lpstr>Office Theme</vt:lpstr>
      <vt:lpstr>8_Office Theme</vt:lpstr>
      <vt:lpstr>7_Office Theme</vt:lpstr>
      <vt:lpstr>6_Office Theme</vt:lpstr>
      <vt:lpstr>CHFA_template</vt:lpstr>
      <vt:lpstr>1_Office Theme</vt:lpstr>
      <vt:lpstr>Where’s the Money?  Federal Budget Updates</vt:lpstr>
      <vt:lpstr>Homelessness Funding </vt:lpstr>
      <vt:lpstr>PowerPoint Presentation</vt:lpstr>
      <vt:lpstr>McKinney Vento  History</vt:lpstr>
      <vt:lpstr>McKinney-Vento and HUD</vt:lpstr>
      <vt:lpstr>McKinney-Vento and HEARTH</vt:lpstr>
      <vt:lpstr>McKinney-Vento and HUD</vt:lpstr>
      <vt:lpstr>Funding vs Homelessness </vt:lpstr>
      <vt:lpstr>Funding for Colorado</vt:lpstr>
      <vt:lpstr>Funding for Colorado</vt:lpstr>
      <vt:lpstr>Affordable Housing Assistance Funds</vt:lpstr>
      <vt:lpstr>HOME and  Community Development Block Grant </vt:lpstr>
      <vt:lpstr>Shrinking Federal Grants</vt:lpstr>
      <vt:lpstr>Housing Funding vs the Need</vt:lpstr>
      <vt:lpstr>PowerPoint Presentation</vt:lpstr>
      <vt:lpstr>Diane Yentel, National Low Income Housing Coalition</vt:lpstr>
      <vt:lpstr>Where’s the Money?</vt:lpstr>
      <vt:lpstr>PowerPoint Presentation</vt:lpstr>
      <vt:lpstr>What have we done?</vt:lpstr>
      <vt:lpstr>Funding breakdown</vt:lpstr>
      <vt:lpstr>Funding detail</vt:lpstr>
      <vt:lpstr>Funding detail</vt:lpstr>
      <vt:lpstr>Funding detail</vt:lpstr>
      <vt:lpstr>Populations of focus</vt:lpstr>
      <vt:lpstr>PowerPoint Presentation</vt:lpstr>
      <vt:lpstr> CHFA Resources for Housing Solutions </vt:lpstr>
      <vt:lpstr>what is chfa?</vt:lpstr>
      <vt:lpstr>how chfa serves colorado’s  housing continuum</vt:lpstr>
      <vt:lpstr>chfa’s role in affordable  rental housing</vt:lpstr>
      <vt:lpstr>federal and state tax credits</vt:lpstr>
      <vt:lpstr>chfa’s investment growth:  state and federal tax credits</vt:lpstr>
      <vt:lpstr>2018 tax-credit allocation</vt:lpstr>
      <vt:lpstr>the good, the bad, the ugly</vt:lpstr>
      <vt:lpstr>preservation </vt:lpstr>
      <vt:lpstr>chfa’s role in homeownership</vt:lpstr>
      <vt:lpstr>innovative solutions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Euismod Risus Scelerisque Aliquet</dc:title>
  <dc:creator>Rice, Linda</dc:creator>
  <cp:lastModifiedBy>BHP</cp:lastModifiedBy>
  <cp:revision>169</cp:revision>
  <cp:lastPrinted>2016-06-17T00:17:42Z</cp:lastPrinted>
  <dcterms:created xsi:type="dcterms:W3CDTF">2014-01-16T23:28:42Z</dcterms:created>
  <dcterms:modified xsi:type="dcterms:W3CDTF">2019-05-15T21:45:09Z</dcterms:modified>
</cp:coreProperties>
</file>