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29"/>
  </p:notesMasterIdLst>
  <p:handoutMasterIdLst>
    <p:handoutMasterId r:id="rId30"/>
  </p:handoutMasterIdLst>
  <p:sldIdLst>
    <p:sldId id="257" r:id="rId2"/>
    <p:sldId id="344" r:id="rId3"/>
    <p:sldId id="368" r:id="rId4"/>
    <p:sldId id="348" r:id="rId5"/>
    <p:sldId id="350" r:id="rId6"/>
    <p:sldId id="351" r:id="rId7"/>
    <p:sldId id="352" r:id="rId8"/>
    <p:sldId id="353" r:id="rId9"/>
    <p:sldId id="354" r:id="rId10"/>
    <p:sldId id="355" r:id="rId11"/>
    <p:sldId id="356" r:id="rId12"/>
    <p:sldId id="340" r:id="rId13"/>
    <p:sldId id="339" r:id="rId14"/>
    <p:sldId id="321" r:id="rId15"/>
    <p:sldId id="308" r:id="rId16"/>
    <p:sldId id="333" r:id="rId17"/>
    <p:sldId id="357" r:id="rId18"/>
    <p:sldId id="358" r:id="rId19"/>
    <p:sldId id="359" r:id="rId20"/>
    <p:sldId id="360" r:id="rId21"/>
    <p:sldId id="361" r:id="rId22"/>
    <p:sldId id="362" r:id="rId23"/>
    <p:sldId id="363" r:id="rId24"/>
    <p:sldId id="364" r:id="rId25"/>
    <p:sldId id="365" r:id="rId26"/>
    <p:sldId id="366" r:id="rId27"/>
    <p:sldId id="367"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Haugh" initials="MH" lastIdx="18" clrIdx="0">
    <p:extLst/>
  </p:cmAuthor>
  <p:cmAuthor id="2" name="Jennifer Tellis" initials="JT" lastIdx="2" clrIdx="1"/>
  <p:cmAuthor id="3" name="Jill Bonczynski" initials="JB"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534"/>
    <a:srgbClr val="000000"/>
    <a:srgbClr val="00CC99"/>
    <a:srgbClr val="339966"/>
    <a:srgbClr val="E06D29"/>
    <a:srgbClr val="775995"/>
    <a:srgbClr val="B2B837"/>
    <a:srgbClr val="25A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79797" autoAdjust="0"/>
  </p:normalViewPr>
  <p:slideViewPr>
    <p:cSldViewPr snapToGrid="0" snapToObjects="1">
      <p:cViewPr varScale="1">
        <p:scale>
          <a:sx n="93" d="100"/>
          <a:sy n="93" d="100"/>
        </p:scale>
        <p:origin x="-21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7" d="100"/>
          <a:sy n="87" d="100"/>
        </p:scale>
        <p:origin x="379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E76E5-119C-47AA-A7A9-B478021DB97D}" type="doc">
      <dgm:prSet loTypeId="urn:microsoft.com/office/officeart/2005/8/layout/cycle1" loCatId="cycle" qsTypeId="urn:microsoft.com/office/officeart/2005/8/quickstyle/simple3" qsCatId="simple" csTypeId="urn:microsoft.com/office/officeart/2005/8/colors/accent1_4" csCatId="accent1" phldr="1"/>
      <dgm:spPr/>
      <dgm:t>
        <a:bodyPr/>
        <a:lstStyle/>
        <a:p>
          <a:endParaRPr lang="en-US"/>
        </a:p>
      </dgm:t>
    </dgm:pt>
    <dgm:pt modelId="{46DFFC29-5FFF-461D-BB29-C67805F937DC}">
      <dgm:prSet phldrT="[Text]" custT="1"/>
      <dgm:spPr/>
      <dgm:t>
        <a:bodyPr/>
        <a:lstStyle/>
        <a:p>
          <a:r>
            <a:rPr lang="en-US" sz="2000" b="0" dirty="0">
              <a:solidFill>
                <a:sysClr val="windowText" lastClr="000000"/>
              </a:solidFill>
            </a:rPr>
            <a:t>Share Results</a:t>
          </a:r>
        </a:p>
      </dgm:t>
    </dgm:pt>
    <dgm:pt modelId="{12699313-B96A-4C24-AB8E-FC326602B284}" type="parTrans" cxnId="{03638F13-4D65-4C01-818B-F1A3CA09C77C}">
      <dgm:prSet/>
      <dgm:spPr/>
      <dgm:t>
        <a:bodyPr/>
        <a:lstStyle/>
        <a:p>
          <a:endParaRPr lang="en-US" sz="1400"/>
        </a:p>
      </dgm:t>
    </dgm:pt>
    <dgm:pt modelId="{4EB5BA76-92CD-44EA-B52B-6466B172057E}" type="sibTrans" cxnId="{03638F13-4D65-4C01-818B-F1A3CA09C77C}">
      <dgm:prSet/>
      <dgm:spPr/>
      <dgm:t>
        <a:bodyPr/>
        <a:lstStyle/>
        <a:p>
          <a:endParaRPr lang="en-US" sz="1400"/>
        </a:p>
      </dgm:t>
    </dgm:pt>
    <dgm:pt modelId="{6944CD1C-99FD-40FD-BFED-554975F6DABA}">
      <dgm:prSet phldrT="[Text]" custT="1"/>
      <dgm:spPr/>
      <dgm:t>
        <a:bodyPr/>
        <a:lstStyle/>
        <a:p>
          <a:r>
            <a:rPr lang="en-US" sz="2000" b="0" dirty="0">
              <a:solidFill>
                <a:sysClr val="windowText" lastClr="000000"/>
              </a:solidFill>
            </a:rPr>
            <a:t>Sustain Your Work</a:t>
          </a:r>
        </a:p>
      </dgm:t>
    </dgm:pt>
    <dgm:pt modelId="{CBD9DD49-2E12-42EB-9288-C23980BE9FF9}" type="parTrans" cxnId="{9438FEE6-6127-4E91-8C18-E520A4F94C1B}">
      <dgm:prSet/>
      <dgm:spPr/>
      <dgm:t>
        <a:bodyPr/>
        <a:lstStyle/>
        <a:p>
          <a:endParaRPr lang="en-US" sz="1400"/>
        </a:p>
      </dgm:t>
    </dgm:pt>
    <dgm:pt modelId="{B729D0C4-DE58-4D74-84AC-E519119493A7}" type="sibTrans" cxnId="{9438FEE6-6127-4E91-8C18-E520A4F94C1B}">
      <dgm:prSet/>
      <dgm:spPr>
        <a:solidFill>
          <a:schemeClr val="accent1">
            <a:lumMod val="20000"/>
            <a:lumOff val="80000"/>
          </a:schemeClr>
        </a:solidFill>
      </dgm:spPr>
      <dgm:t>
        <a:bodyPr/>
        <a:lstStyle/>
        <a:p>
          <a:endParaRPr lang="en-US" sz="1400"/>
        </a:p>
      </dgm:t>
    </dgm:pt>
    <dgm:pt modelId="{63AC71F5-2A62-4A5D-A1D1-C55EFB821771}">
      <dgm:prSet phldrT="[Text]" custT="1"/>
      <dgm:spPr/>
      <dgm:t>
        <a:bodyPr/>
        <a:lstStyle/>
        <a:p>
          <a:r>
            <a:rPr lang="en-US" sz="2000" b="0" dirty="0">
              <a:solidFill>
                <a:sysClr val="windowText" lastClr="000000"/>
              </a:solidFill>
            </a:rPr>
            <a:t>Get Connected</a:t>
          </a:r>
        </a:p>
      </dgm:t>
    </dgm:pt>
    <dgm:pt modelId="{5B5074BC-3F89-4EE2-BC3F-09D8C06463DE}" type="parTrans" cxnId="{61EB7B4D-9FAC-44F3-896F-E9CCF79B849B}">
      <dgm:prSet/>
      <dgm:spPr/>
      <dgm:t>
        <a:bodyPr/>
        <a:lstStyle/>
        <a:p>
          <a:endParaRPr lang="en-US" sz="1400"/>
        </a:p>
      </dgm:t>
    </dgm:pt>
    <dgm:pt modelId="{70994431-9AE8-41C4-BC9C-B6239FF67C39}" type="sibTrans" cxnId="{61EB7B4D-9FAC-44F3-896F-E9CCF79B849B}">
      <dgm:prSet/>
      <dgm:spPr/>
      <dgm:t>
        <a:bodyPr/>
        <a:lstStyle/>
        <a:p>
          <a:endParaRPr lang="en-US" sz="1400"/>
        </a:p>
      </dgm:t>
    </dgm:pt>
    <dgm:pt modelId="{8E2804F9-6EFB-40DB-AFD6-5426F0D80994}">
      <dgm:prSet phldrT="[Text]" custT="1"/>
      <dgm:spPr/>
      <dgm:t>
        <a:bodyPr/>
        <a:lstStyle/>
        <a:p>
          <a:r>
            <a:rPr lang="en-US" sz="2000" b="0" dirty="0">
              <a:solidFill>
                <a:sysClr val="windowText" lastClr="000000"/>
              </a:solidFill>
            </a:rPr>
            <a:t>Get Recognized </a:t>
          </a:r>
        </a:p>
      </dgm:t>
    </dgm:pt>
    <dgm:pt modelId="{BE22E868-D239-4201-AC37-DB983360654F}" type="parTrans" cxnId="{A5B3629B-A975-4D59-8706-4FEBA2710B88}">
      <dgm:prSet/>
      <dgm:spPr/>
      <dgm:t>
        <a:bodyPr/>
        <a:lstStyle/>
        <a:p>
          <a:endParaRPr lang="en-US" sz="1400"/>
        </a:p>
      </dgm:t>
    </dgm:pt>
    <dgm:pt modelId="{71234F51-0471-4292-9B02-33881596715F}" type="sibTrans" cxnId="{A5B3629B-A975-4D59-8706-4FEBA2710B88}">
      <dgm:prSet/>
      <dgm:spPr/>
      <dgm:t>
        <a:bodyPr/>
        <a:lstStyle/>
        <a:p>
          <a:endParaRPr lang="en-US" sz="1400"/>
        </a:p>
      </dgm:t>
    </dgm:pt>
    <dgm:pt modelId="{D2846393-C750-45C0-A539-50E49B83EEE4}">
      <dgm:prSet phldrT="[Text]" custT="1"/>
      <dgm:spPr/>
      <dgm:t>
        <a:bodyPr/>
        <a:lstStyle/>
        <a:p>
          <a:r>
            <a:rPr lang="en-US" sz="2000" b="0" dirty="0">
              <a:solidFill>
                <a:sysClr val="windowText" lastClr="000000"/>
              </a:solidFill>
            </a:rPr>
            <a:t>Find Your Mission</a:t>
          </a:r>
        </a:p>
      </dgm:t>
    </dgm:pt>
    <dgm:pt modelId="{ABF2496C-85F9-40E3-9A2F-A1B49494B847}" type="parTrans" cxnId="{903E0DD0-FBFB-477C-B6B3-3867E29919B3}">
      <dgm:prSet/>
      <dgm:spPr/>
      <dgm:t>
        <a:bodyPr/>
        <a:lstStyle/>
        <a:p>
          <a:endParaRPr lang="en-US" sz="1400"/>
        </a:p>
      </dgm:t>
    </dgm:pt>
    <dgm:pt modelId="{83C06010-138D-4F64-9B75-034E90F13EE5}" type="sibTrans" cxnId="{903E0DD0-FBFB-477C-B6B3-3867E29919B3}">
      <dgm:prSet/>
      <dgm:spPr/>
      <dgm:t>
        <a:bodyPr/>
        <a:lstStyle/>
        <a:p>
          <a:endParaRPr lang="en-US" sz="1400"/>
        </a:p>
      </dgm:t>
    </dgm:pt>
    <dgm:pt modelId="{E074DDF3-B490-41EB-ABDB-D901643BC12F}">
      <dgm:prSet phldrT="[Text]" custT="1"/>
      <dgm:spPr/>
      <dgm:t>
        <a:bodyPr/>
        <a:lstStyle/>
        <a:p>
          <a:r>
            <a:rPr lang="en-US" sz="2000" b="0" dirty="0">
              <a:solidFill>
                <a:sysClr val="windowText" lastClr="000000"/>
              </a:solidFill>
            </a:rPr>
            <a:t>Learn About Your Organization</a:t>
          </a:r>
        </a:p>
      </dgm:t>
    </dgm:pt>
    <dgm:pt modelId="{403EA64B-4CEC-45C4-9CE7-3C6E47F92BAB}" type="parTrans" cxnId="{CBF0352E-0F58-47A4-B46A-8F9A1835595A}">
      <dgm:prSet/>
      <dgm:spPr/>
      <dgm:t>
        <a:bodyPr/>
        <a:lstStyle/>
        <a:p>
          <a:endParaRPr lang="en-US" sz="1400"/>
        </a:p>
      </dgm:t>
    </dgm:pt>
    <dgm:pt modelId="{BCAFF8D6-6563-461E-85DE-49BFE4EED446}" type="sibTrans" cxnId="{CBF0352E-0F58-47A4-B46A-8F9A1835595A}">
      <dgm:prSet/>
      <dgm:spPr/>
      <dgm:t>
        <a:bodyPr/>
        <a:lstStyle/>
        <a:p>
          <a:endParaRPr lang="en-US" sz="1400"/>
        </a:p>
      </dgm:t>
    </dgm:pt>
    <dgm:pt modelId="{6FAA645F-99E5-41BD-9D7A-3485B0E7CAE2}" type="pres">
      <dgm:prSet presAssocID="{6E9E76E5-119C-47AA-A7A9-B478021DB97D}" presName="cycle" presStyleCnt="0">
        <dgm:presLayoutVars>
          <dgm:dir/>
          <dgm:resizeHandles val="exact"/>
        </dgm:presLayoutVars>
      </dgm:prSet>
      <dgm:spPr/>
      <dgm:t>
        <a:bodyPr/>
        <a:lstStyle/>
        <a:p>
          <a:endParaRPr lang="en-US"/>
        </a:p>
      </dgm:t>
    </dgm:pt>
    <dgm:pt modelId="{FE3B5440-BC47-4714-9348-623364FE5812}" type="pres">
      <dgm:prSet presAssocID="{63AC71F5-2A62-4A5D-A1D1-C55EFB821771}" presName="dummy" presStyleCnt="0"/>
      <dgm:spPr/>
      <dgm:t>
        <a:bodyPr/>
        <a:lstStyle/>
        <a:p>
          <a:endParaRPr lang="en-US"/>
        </a:p>
      </dgm:t>
    </dgm:pt>
    <dgm:pt modelId="{798E9AB0-270B-482A-869C-848BA7C1CF66}" type="pres">
      <dgm:prSet presAssocID="{63AC71F5-2A62-4A5D-A1D1-C55EFB821771}" presName="node" presStyleLbl="revTx" presStyleIdx="0" presStyleCnt="6" custScaleX="189770" custScaleY="84534">
        <dgm:presLayoutVars>
          <dgm:bulletEnabled val="1"/>
        </dgm:presLayoutVars>
      </dgm:prSet>
      <dgm:spPr/>
      <dgm:t>
        <a:bodyPr/>
        <a:lstStyle/>
        <a:p>
          <a:endParaRPr lang="en-US"/>
        </a:p>
      </dgm:t>
    </dgm:pt>
    <dgm:pt modelId="{BE8B36B0-52AE-429A-B16C-71CF97EB6946}" type="pres">
      <dgm:prSet presAssocID="{70994431-9AE8-41C4-BC9C-B6239FF67C39}" presName="sibTrans" presStyleLbl="node1" presStyleIdx="0" presStyleCnt="6" custLinFactNeighborX="1789" custLinFactNeighborY="163"/>
      <dgm:spPr/>
      <dgm:t>
        <a:bodyPr/>
        <a:lstStyle/>
        <a:p>
          <a:endParaRPr lang="en-US"/>
        </a:p>
      </dgm:t>
    </dgm:pt>
    <dgm:pt modelId="{08066FE9-4DD9-43D5-AE0D-1652C77247AD}" type="pres">
      <dgm:prSet presAssocID="{D2846393-C750-45C0-A539-50E49B83EEE4}" presName="dummy" presStyleCnt="0"/>
      <dgm:spPr/>
    </dgm:pt>
    <dgm:pt modelId="{DE1BD9CF-528D-4A03-BF68-FD689350EC38}" type="pres">
      <dgm:prSet presAssocID="{D2846393-C750-45C0-A539-50E49B83EEE4}" presName="node" presStyleLbl="revTx" presStyleIdx="1" presStyleCnt="6" custScaleX="143635">
        <dgm:presLayoutVars>
          <dgm:bulletEnabled val="1"/>
        </dgm:presLayoutVars>
      </dgm:prSet>
      <dgm:spPr/>
      <dgm:t>
        <a:bodyPr/>
        <a:lstStyle/>
        <a:p>
          <a:endParaRPr lang="en-US"/>
        </a:p>
      </dgm:t>
    </dgm:pt>
    <dgm:pt modelId="{7D589C78-CBE7-463A-8940-45CB272AA961}" type="pres">
      <dgm:prSet presAssocID="{83C06010-138D-4F64-9B75-034E90F13EE5}" presName="sibTrans" presStyleLbl="node1" presStyleIdx="1" presStyleCnt="6"/>
      <dgm:spPr/>
      <dgm:t>
        <a:bodyPr/>
        <a:lstStyle/>
        <a:p>
          <a:endParaRPr lang="en-US"/>
        </a:p>
      </dgm:t>
    </dgm:pt>
    <dgm:pt modelId="{254768AA-2C06-4AC2-B3E1-994D5298E9C5}" type="pres">
      <dgm:prSet presAssocID="{E074DDF3-B490-41EB-ABDB-D901643BC12F}" presName="dummy" presStyleCnt="0"/>
      <dgm:spPr/>
    </dgm:pt>
    <dgm:pt modelId="{7AC2E089-5D49-4882-93C6-CCBA765AE6FC}" type="pres">
      <dgm:prSet presAssocID="{E074DDF3-B490-41EB-ABDB-D901643BC12F}" presName="node" presStyleLbl="revTx" presStyleIdx="2" presStyleCnt="6" custScaleX="171613">
        <dgm:presLayoutVars>
          <dgm:bulletEnabled val="1"/>
        </dgm:presLayoutVars>
      </dgm:prSet>
      <dgm:spPr/>
      <dgm:t>
        <a:bodyPr/>
        <a:lstStyle/>
        <a:p>
          <a:endParaRPr lang="en-US"/>
        </a:p>
      </dgm:t>
    </dgm:pt>
    <dgm:pt modelId="{5630E961-19B0-413E-B1BC-0C520A56D94E}" type="pres">
      <dgm:prSet presAssocID="{BCAFF8D6-6563-461E-85DE-49BFE4EED446}" presName="sibTrans" presStyleLbl="node1" presStyleIdx="2" presStyleCnt="6" custLinFactNeighborX="-919" custLinFactNeighborY="-6935"/>
      <dgm:spPr/>
      <dgm:t>
        <a:bodyPr/>
        <a:lstStyle/>
        <a:p>
          <a:endParaRPr lang="en-US"/>
        </a:p>
      </dgm:t>
    </dgm:pt>
    <dgm:pt modelId="{EB152AD3-3260-4759-8701-D84E1BAF3777}" type="pres">
      <dgm:prSet presAssocID="{46DFFC29-5FFF-461D-BB29-C67805F937DC}" presName="dummy" presStyleCnt="0"/>
      <dgm:spPr/>
      <dgm:t>
        <a:bodyPr/>
        <a:lstStyle/>
        <a:p>
          <a:endParaRPr lang="en-US"/>
        </a:p>
      </dgm:t>
    </dgm:pt>
    <dgm:pt modelId="{55BA2882-5256-4A49-8A92-5252603843F0}" type="pres">
      <dgm:prSet presAssocID="{46DFFC29-5FFF-461D-BB29-C67805F937DC}" presName="node" presStyleLbl="revTx" presStyleIdx="3" presStyleCnt="6" custScaleX="220998" custScaleY="84534" custRadScaleRad="106760" custRadScaleInc="9908">
        <dgm:presLayoutVars>
          <dgm:bulletEnabled val="1"/>
        </dgm:presLayoutVars>
      </dgm:prSet>
      <dgm:spPr/>
      <dgm:t>
        <a:bodyPr/>
        <a:lstStyle/>
        <a:p>
          <a:endParaRPr lang="en-US"/>
        </a:p>
      </dgm:t>
    </dgm:pt>
    <dgm:pt modelId="{9183C918-E882-4077-B740-BAE69A0957CF}" type="pres">
      <dgm:prSet presAssocID="{4EB5BA76-92CD-44EA-B52B-6466B172057E}" presName="sibTrans" presStyleLbl="node1" presStyleIdx="3" presStyleCnt="6" custScaleX="92890" custScaleY="88448"/>
      <dgm:spPr/>
      <dgm:t>
        <a:bodyPr/>
        <a:lstStyle/>
        <a:p>
          <a:endParaRPr lang="en-US"/>
        </a:p>
      </dgm:t>
    </dgm:pt>
    <dgm:pt modelId="{1E275988-B1BE-4E25-801F-4D8207505C89}" type="pres">
      <dgm:prSet presAssocID="{6944CD1C-99FD-40FD-BFED-554975F6DABA}" presName="dummy" presStyleCnt="0"/>
      <dgm:spPr/>
      <dgm:t>
        <a:bodyPr/>
        <a:lstStyle/>
        <a:p>
          <a:endParaRPr lang="en-US"/>
        </a:p>
      </dgm:t>
    </dgm:pt>
    <dgm:pt modelId="{95651964-3C59-46C7-BA07-F8C587A7668B}" type="pres">
      <dgm:prSet presAssocID="{6944CD1C-99FD-40FD-BFED-554975F6DABA}" presName="node" presStyleLbl="revTx" presStyleIdx="4" presStyleCnt="6" custScaleX="189770" custScaleY="84534">
        <dgm:presLayoutVars>
          <dgm:bulletEnabled val="1"/>
        </dgm:presLayoutVars>
      </dgm:prSet>
      <dgm:spPr/>
      <dgm:t>
        <a:bodyPr/>
        <a:lstStyle/>
        <a:p>
          <a:endParaRPr lang="en-US"/>
        </a:p>
      </dgm:t>
    </dgm:pt>
    <dgm:pt modelId="{0373792F-44B3-49B4-820C-0251AD803EBB}" type="pres">
      <dgm:prSet presAssocID="{B729D0C4-DE58-4D74-84AC-E519119493A7}" presName="sibTrans" presStyleLbl="node1" presStyleIdx="4" presStyleCnt="6"/>
      <dgm:spPr/>
      <dgm:t>
        <a:bodyPr/>
        <a:lstStyle/>
        <a:p>
          <a:endParaRPr lang="en-US"/>
        </a:p>
      </dgm:t>
    </dgm:pt>
    <dgm:pt modelId="{D753EACF-6708-4C96-8B0F-231A356C9967}" type="pres">
      <dgm:prSet presAssocID="{8E2804F9-6EFB-40DB-AFD6-5426F0D80994}" presName="dummy" presStyleCnt="0"/>
      <dgm:spPr/>
      <dgm:t>
        <a:bodyPr/>
        <a:lstStyle/>
        <a:p>
          <a:endParaRPr lang="en-US"/>
        </a:p>
      </dgm:t>
    </dgm:pt>
    <dgm:pt modelId="{C5608E7E-3334-4C7B-9757-B98184B6ABF2}" type="pres">
      <dgm:prSet presAssocID="{8E2804F9-6EFB-40DB-AFD6-5426F0D80994}" presName="node" presStyleLbl="revTx" presStyleIdx="5" presStyleCnt="6" custScaleX="189770" custScaleY="84534">
        <dgm:presLayoutVars>
          <dgm:bulletEnabled val="1"/>
        </dgm:presLayoutVars>
      </dgm:prSet>
      <dgm:spPr/>
      <dgm:t>
        <a:bodyPr/>
        <a:lstStyle/>
        <a:p>
          <a:endParaRPr lang="en-US"/>
        </a:p>
      </dgm:t>
    </dgm:pt>
    <dgm:pt modelId="{6654F9D6-68F3-4586-8A49-062727BF179E}" type="pres">
      <dgm:prSet presAssocID="{71234F51-0471-4292-9B02-33881596715F}" presName="sibTrans" presStyleLbl="node1" presStyleIdx="5" presStyleCnt="6" custAng="0" custScaleX="118472" custScaleY="100741"/>
      <dgm:spPr/>
      <dgm:t>
        <a:bodyPr/>
        <a:lstStyle/>
        <a:p>
          <a:endParaRPr lang="en-US"/>
        </a:p>
      </dgm:t>
    </dgm:pt>
  </dgm:ptLst>
  <dgm:cxnLst>
    <dgm:cxn modelId="{787C95A0-5DBC-4DEC-A6B6-4E5E91C266A6}" type="presOf" srcId="{46DFFC29-5FFF-461D-BB29-C67805F937DC}" destId="{55BA2882-5256-4A49-8A92-5252603843F0}" srcOrd="0" destOrd="0" presId="urn:microsoft.com/office/officeart/2005/8/layout/cycle1"/>
    <dgm:cxn modelId="{A5B3629B-A975-4D59-8706-4FEBA2710B88}" srcId="{6E9E76E5-119C-47AA-A7A9-B478021DB97D}" destId="{8E2804F9-6EFB-40DB-AFD6-5426F0D80994}" srcOrd="5" destOrd="0" parTransId="{BE22E868-D239-4201-AC37-DB983360654F}" sibTransId="{71234F51-0471-4292-9B02-33881596715F}"/>
    <dgm:cxn modelId="{75FBA98F-6325-43BB-8FFD-6C55D546BF37}" type="presOf" srcId="{6944CD1C-99FD-40FD-BFED-554975F6DABA}" destId="{95651964-3C59-46C7-BA07-F8C587A7668B}" srcOrd="0" destOrd="0" presId="urn:microsoft.com/office/officeart/2005/8/layout/cycle1"/>
    <dgm:cxn modelId="{CBF0352E-0F58-47A4-B46A-8F9A1835595A}" srcId="{6E9E76E5-119C-47AA-A7A9-B478021DB97D}" destId="{E074DDF3-B490-41EB-ABDB-D901643BC12F}" srcOrd="2" destOrd="0" parTransId="{403EA64B-4CEC-45C4-9CE7-3C6E47F92BAB}" sibTransId="{BCAFF8D6-6563-461E-85DE-49BFE4EED446}"/>
    <dgm:cxn modelId="{9438FEE6-6127-4E91-8C18-E520A4F94C1B}" srcId="{6E9E76E5-119C-47AA-A7A9-B478021DB97D}" destId="{6944CD1C-99FD-40FD-BFED-554975F6DABA}" srcOrd="4" destOrd="0" parTransId="{CBD9DD49-2E12-42EB-9288-C23980BE9FF9}" sibTransId="{B729D0C4-DE58-4D74-84AC-E519119493A7}"/>
    <dgm:cxn modelId="{903E0DD0-FBFB-477C-B6B3-3867E29919B3}" srcId="{6E9E76E5-119C-47AA-A7A9-B478021DB97D}" destId="{D2846393-C750-45C0-A539-50E49B83EEE4}" srcOrd="1" destOrd="0" parTransId="{ABF2496C-85F9-40E3-9A2F-A1B49494B847}" sibTransId="{83C06010-138D-4F64-9B75-034E90F13EE5}"/>
    <dgm:cxn modelId="{C91F0907-D0B3-4703-A6D1-A1664B423B65}" type="presOf" srcId="{BCAFF8D6-6563-461E-85DE-49BFE4EED446}" destId="{5630E961-19B0-413E-B1BC-0C520A56D94E}" srcOrd="0" destOrd="0" presId="urn:microsoft.com/office/officeart/2005/8/layout/cycle1"/>
    <dgm:cxn modelId="{74CE9D30-8FE5-4B79-9ACE-6B2A256147C7}" type="presOf" srcId="{71234F51-0471-4292-9B02-33881596715F}" destId="{6654F9D6-68F3-4586-8A49-062727BF179E}" srcOrd="0" destOrd="0" presId="urn:microsoft.com/office/officeart/2005/8/layout/cycle1"/>
    <dgm:cxn modelId="{03638F13-4D65-4C01-818B-F1A3CA09C77C}" srcId="{6E9E76E5-119C-47AA-A7A9-B478021DB97D}" destId="{46DFFC29-5FFF-461D-BB29-C67805F937DC}" srcOrd="3" destOrd="0" parTransId="{12699313-B96A-4C24-AB8E-FC326602B284}" sibTransId="{4EB5BA76-92CD-44EA-B52B-6466B172057E}"/>
    <dgm:cxn modelId="{C30A0482-8DB9-4290-A80A-011ACD56DF85}" type="presOf" srcId="{8E2804F9-6EFB-40DB-AFD6-5426F0D80994}" destId="{C5608E7E-3334-4C7B-9757-B98184B6ABF2}" srcOrd="0" destOrd="0" presId="urn:microsoft.com/office/officeart/2005/8/layout/cycle1"/>
    <dgm:cxn modelId="{9062716C-68CF-435B-A58C-147471AB1C6C}" type="presOf" srcId="{83C06010-138D-4F64-9B75-034E90F13EE5}" destId="{7D589C78-CBE7-463A-8940-45CB272AA961}" srcOrd="0" destOrd="0" presId="urn:microsoft.com/office/officeart/2005/8/layout/cycle1"/>
    <dgm:cxn modelId="{0CD4D47F-B1B5-4FBA-B012-609284593F6E}" type="presOf" srcId="{6E9E76E5-119C-47AA-A7A9-B478021DB97D}" destId="{6FAA645F-99E5-41BD-9D7A-3485B0E7CAE2}" srcOrd="0" destOrd="0" presId="urn:microsoft.com/office/officeart/2005/8/layout/cycle1"/>
    <dgm:cxn modelId="{CE725FCE-A24D-4597-8B13-2CE0133E78F7}" type="presOf" srcId="{4EB5BA76-92CD-44EA-B52B-6466B172057E}" destId="{9183C918-E882-4077-B740-BAE69A0957CF}" srcOrd="0" destOrd="0" presId="urn:microsoft.com/office/officeart/2005/8/layout/cycle1"/>
    <dgm:cxn modelId="{CD7DD585-115B-422B-AC6E-B2CB23509F68}" type="presOf" srcId="{70994431-9AE8-41C4-BC9C-B6239FF67C39}" destId="{BE8B36B0-52AE-429A-B16C-71CF97EB6946}" srcOrd="0" destOrd="0" presId="urn:microsoft.com/office/officeart/2005/8/layout/cycle1"/>
    <dgm:cxn modelId="{C0EE262C-D0B7-43B8-9581-BC04A4277F88}" type="presOf" srcId="{D2846393-C750-45C0-A539-50E49B83EEE4}" destId="{DE1BD9CF-528D-4A03-BF68-FD689350EC38}" srcOrd="0" destOrd="0" presId="urn:microsoft.com/office/officeart/2005/8/layout/cycle1"/>
    <dgm:cxn modelId="{C5995201-0128-4581-A77E-32C5C965087C}" type="presOf" srcId="{B729D0C4-DE58-4D74-84AC-E519119493A7}" destId="{0373792F-44B3-49B4-820C-0251AD803EBB}" srcOrd="0" destOrd="0" presId="urn:microsoft.com/office/officeart/2005/8/layout/cycle1"/>
    <dgm:cxn modelId="{39726038-CA28-4E8F-8FF1-B114AF745D92}" type="presOf" srcId="{E074DDF3-B490-41EB-ABDB-D901643BC12F}" destId="{7AC2E089-5D49-4882-93C6-CCBA765AE6FC}" srcOrd="0" destOrd="0" presId="urn:microsoft.com/office/officeart/2005/8/layout/cycle1"/>
    <dgm:cxn modelId="{61EB7B4D-9FAC-44F3-896F-E9CCF79B849B}" srcId="{6E9E76E5-119C-47AA-A7A9-B478021DB97D}" destId="{63AC71F5-2A62-4A5D-A1D1-C55EFB821771}" srcOrd="0" destOrd="0" parTransId="{5B5074BC-3F89-4EE2-BC3F-09D8C06463DE}" sibTransId="{70994431-9AE8-41C4-BC9C-B6239FF67C39}"/>
    <dgm:cxn modelId="{6C1E0365-C3E2-406B-A5A4-2040B7E00334}" type="presOf" srcId="{63AC71F5-2A62-4A5D-A1D1-C55EFB821771}" destId="{798E9AB0-270B-482A-869C-848BA7C1CF66}" srcOrd="0" destOrd="0" presId="urn:microsoft.com/office/officeart/2005/8/layout/cycle1"/>
    <dgm:cxn modelId="{2FE8865B-899C-4DAC-9774-898393D93995}" type="presParOf" srcId="{6FAA645F-99E5-41BD-9D7A-3485B0E7CAE2}" destId="{FE3B5440-BC47-4714-9348-623364FE5812}" srcOrd="0" destOrd="0" presId="urn:microsoft.com/office/officeart/2005/8/layout/cycle1"/>
    <dgm:cxn modelId="{CF37B1DB-B036-448B-B20D-45E6E722B2F2}" type="presParOf" srcId="{6FAA645F-99E5-41BD-9D7A-3485B0E7CAE2}" destId="{798E9AB0-270B-482A-869C-848BA7C1CF66}" srcOrd="1" destOrd="0" presId="urn:microsoft.com/office/officeart/2005/8/layout/cycle1"/>
    <dgm:cxn modelId="{23E901F8-7903-4EB0-A7E6-464D0A3A2B49}" type="presParOf" srcId="{6FAA645F-99E5-41BD-9D7A-3485B0E7CAE2}" destId="{BE8B36B0-52AE-429A-B16C-71CF97EB6946}" srcOrd="2" destOrd="0" presId="urn:microsoft.com/office/officeart/2005/8/layout/cycle1"/>
    <dgm:cxn modelId="{6562FD0F-50EB-4578-99D4-5EC1EDD96468}" type="presParOf" srcId="{6FAA645F-99E5-41BD-9D7A-3485B0E7CAE2}" destId="{08066FE9-4DD9-43D5-AE0D-1652C77247AD}" srcOrd="3" destOrd="0" presId="urn:microsoft.com/office/officeart/2005/8/layout/cycle1"/>
    <dgm:cxn modelId="{E776A4D1-A7E1-4E8A-A0AC-6D18E21D2D13}" type="presParOf" srcId="{6FAA645F-99E5-41BD-9D7A-3485B0E7CAE2}" destId="{DE1BD9CF-528D-4A03-BF68-FD689350EC38}" srcOrd="4" destOrd="0" presId="urn:microsoft.com/office/officeart/2005/8/layout/cycle1"/>
    <dgm:cxn modelId="{71FF65A3-F813-4945-9CD9-B69B67E82B57}" type="presParOf" srcId="{6FAA645F-99E5-41BD-9D7A-3485B0E7CAE2}" destId="{7D589C78-CBE7-463A-8940-45CB272AA961}" srcOrd="5" destOrd="0" presId="urn:microsoft.com/office/officeart/2005/8/layout/cycle1"/>
    <dgm:cxn modelId="{C44DB428-A413-4DD2-8CB8-B09AFC02F7BD}" type="presParOf" srcId="{6FAA645F-99E5-41BD-9D7A-3485B0E7CAE2}" destId="{254768AA-2C06-4AC2-B3E1-994D5298E9C5}" srcOrd="6" destOrd="0" presId="urn:microsoft.com/office/officeart/2005/8/layout/cycle1"/>
    <dgm:cxn modelId="{6F2B4789-AEEE-4A7D-A347-BF0F6B891F4C}" type="presParOf" srcId="{6FAA645F-99E5-41BD-9D7A-3485B0E7CAE2}" destId="{7AC2E089-5D49-4882-93C6-CCBA765AE6FC}" srcOrd="7" destOrd="0" presId="urn:microsoft.com/office/officeart/2005/8/layout/cycle1"/>
    <dgm:cxn modelId="{7C4662D4-F8A2-4933-BC4A-44765A355377}" type="presParOf" srcId="{6FAA645F-99E5-41BD-9D7A-3485B0E7CAE2}" destId="{5630E961-19B0-413E-B1BC-0C520A56D94E}" srcOrd="8" destOrd="0" presId="urn:microsoft.com/office/officeart/2005/8/layout/cycle1"/>
    <dgm:cxn modelId="{539A7AC3-71AA-41E8-8F85-0A9DA8A8457A}" type="presParOf" srcId="{6FAA645F-99E5-41BD-9D7A-3485B0E7CAE2}" destId="{EB152AD3-3260-4759-8701-D84E1BAF3777}" srcOrd="9" destOrd="0" presId="urn:microsoft.com/office/officeart/2005/8/layout/cycle1"/>
    <dgm:cxn modelId="{45CB1902-3747-4EC5-B593-69AF5A937EC5}" type="presParOf" srcId="{6FAA645F-99E5-41BD-9D7A-3485B0E7CAE2}" destId="{55BA2882-5256-4A49-8A92-5252603843F0}" srcOrd="10" destOrd="0" presId="urn:microsoft.com/office/officeart/2005/8/layout/cycle1"/>
    <dgm:cxn modelId="{63EDDC27-2E27-4194-ABAA-EFBE72CE30D8}" type="presParOf" srcId="{6FAA645F-99E5-41BD-9D7A-3485B0E7CAE2}" destId="{9183C918-E882-4077-B740-BAE69A0957CF}" srcOrd="11" destOrd="0" presId="urn:microsoft.com/office/officeart/2005/8/layout/cycle1"/>
    <dgm:cxn modelId="{50EE16E6-6EF3-48B4-94A6-5C8CAA93226D}" type="presParOf" srcId="{6FAA645F-99E5-41BD-9D7A-3485B0E7CAE2}" destId="{1E275988-B1BE-4E25-801F-4D8207505C89}" srcOrd="12" destOrd="0" presId="urn:microsoft.com/office/officeart/2005/8/layout/cycle1"/>
    <dgm:cxn modelId="{77A0B807-6C7A-4875-A9D5-CF6E24972709}" type="presParOf" srcId="{6FAA645F-99E5-41BD-9D7A-3485B0E7CAE2}" destId="{95651964-3C59-46C7-BA07-F8C587A7668B}" srcOrd="13" destOrd="0" presId="urn:microsoft.com/office/officeart/2005/8/layout/cycle1"/>
    <dgm:cxn modelId="{CCB82A61-D930-4B30-92DC-3BB2FD59D4CA}" type="presParOf" srcId="{6FAA645F-99E5-41BD-9D7A-3485B0E7CAE2}" destId="{0373792F-44B3-49B4-820C-0251AD803EBB}" srcOrd="14" destOrd="0" presId="urn:microsoft.com/office/officeart/2005/8/layout/cycle1"/>
    <dgm:cxn modelId="{6F8CA568-9C1E-4301-967F-CF8E0F759D05}" type="presParOf" srcId="{6FAA645F-99E5-41BD-9D7A-3485B0E7CAE2}" destId="{D753EACF-6708-4C96-8B0F-231A356C9967}" srcOrd="15" destOrd="0" presId="urn:microsoft.com/office/officeart/2005/8/layout/cycle1"/>
    <dgm:cxn modelId="{DE0C109A-7A39-4B88-9821-ECF2935CBEAE}" type="presParOf" srcId="{6FAA645F-99E5-41BD-9D7A-3485B0E7CAE2}" destId="{C5608E7E-3334-4C7B-9757-B98184B6ABF2}" srcOrd="16" destOrd="0" presId="urn:microsoft.com/office/officeart/2005/8/layout/cycle1"/>
    <dgm:cxn modelId="{C3CCC0DB-10F4-4D69-A818-45B939D20C31}" type="presParOf" srcId="{6FAA645F-99E5-41BD-9D7A-3485B0E7CAE2}" destId="{6654F9D6-68F3-4586-8A49-062727BF179E}"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E9AB0-270B-482A-869C-848BA7C1CF66}">
      <dsp:nvSpPr>
        <dsp:cNvPr id="0" name=""/>
        <dsp:cNvSpPr/>
      </dsp:nvSpPr>
      <dsp:spPr>
        <a:xfrm>
          <a:off x="4087404" y="86563"/>
          <a:ext cx="1864045" cy="830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solidFill>
                <a:sysClr val="windowText" lastClr="000000"/>
              </a:solidFill>
            </a:rPr>
            <a:t>Get Connected</a:t>
          </a:r>
        </a:p>
      </dsp:txBody>
      <dsp:txXfrm>
        <a:off x="4087404" y="86563"/>
        <a:ext cx="1864045" cy="830348"/>
      </dsp:txXfrm>
    </dsp:sp>
    <dsp:sp modelId="{BE8B36B0-52AE-429A-B16C-71CF97EB6946}">
      <dsp:nvSpPr>
        <dsp:cNvPr id="0" name=""/>
        <dsp:cNvSpPr/>
      </dsp:nvSpPr>
      <dsp:spPr>
        <a:xfrm>
          <a:off x="1609381" y="8348"/>
          <a:ext cx="4799548" cy="4799548"/>
        </a:xfrm>
        <a:prstGeom prst="circularArrow">
          <a:avLst>
            <a:gd name="adj1" fmla="val 3991"/>
            <a:gd name="adj2" fmla="val 250356"/>
            <a:gd name="adj3" fmla="val 20572896"/>
            <a:gd name="adj4" fmla="val 19045081"/>
            <a:gd name="adj5" fmla="val 4656"/>
          </a:avLst>
        </a:prstGeom>
        <a:solidFill>
          <a:schemeClr val="accent1">
            <a:shade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1BD9CF-528D-4A03-BF68-FD689350EC38}">
      <dsp:nvSpPr>
        <dsp:cNvPr id="0" name=""/>
        <dsp:cNvSpPr/>
      </dsp:nvSpPr>
      <dsp:spPr>
        <a:xfrm>
          <a:off x="5410124" y="1909167"/>
          <a:ext cx="1410877" cy="98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solidFill>
                <a:sysClr val="windowText" lastClr="000000"/>
              </a:solidFill>
            </a:rPr>
            <a:t>Find Your Mission</a:t>
          </a:r>
        </a:p>
      </dsp:txBody>
      <dsp:txXfrm>
        <a:off x="5410124" y="1909167"/>
        <a:ext cx="1410877" cy="982265"/>
      </dsp:txXfrm>
    </dsp:sp>
    <dsp:sp modelId="{7D589C78-CBE7-463A-8940-45CB272AA961}">
      <dsp:nvSpPr>
        <dsp:cNvPr id="0" name=""/>
        <dsp:cNvSpPr/>
      </dsp:nvSpPr>
      <dsp:spPr>
        <a:xfrm>
          <a:off x="1523517" y="525"/>
          <a:ext cx="4799548" cy="4799548"/>
        </a:xfrm>
        <a:prstGeom prst="circularArrow">
          <a:avLst>
            <a:gd name="adj1" fmla="val 3991"/>
            <a:gd name="adj2" fmla="val 250356"/>
            <a:gd name="adj3" fmla="val 2146094"/>
            <a:gd name="adj4" fmla="val 776748"/>
            <a:gd name="adj5" fmla="val 4656"/>
          </a:avLst>
        </a:prstGeom>
        <a:solidFill>
          <a:schemeClr val="accent1">
            <a:shade val="50000"/>
            <a:hueOff val="120479"/>
            <a:satOff val="-2520"/>
            <a:lumOff val="14021"/>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C2E089-5D49-4882-93C6-CCBA765AE6FC}">
      <dsp:nvSpPr>
        <dsp:cNvPr id="0" name=""/>
        <dsp:cNvSpPr/>
      </dsp:nvSpPr>
      <dsp:spPr>
        <a:xfrm>
          <a:off x="4176579" y="3807729"/>
          <a:ext cx="1685695" cy="98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solidFill>
                <a:sysClr val="windowText" lastClr="000000"/>
              </a:solidFill>
            </a:rPr>
            <a:t>Learn About Your Organization</a:t>
          </a:r>
        </a:p>
      </dsp:txBody>
      <dsp:txXfrm>
        <a:off x="4176579" y="3807729"/>
        <a:ext cx="1685695" cy="982265"/>
      </dsp:txXfrm>
    </dsp:sp>
    <dsp:sp modelId="{5630E961-19B0-413E-B1BC-0C520A56D94E}">
      <dsp:nvSpPr>
        <dsp:cNvPr id="0" name=""/>
        <dsp:cNvSpPr/>
      </dsp:nvSpPr>
      <dsp:spPr>
        <a:xfrm>
          <a:off x="741670" y="-110217"/>
          <a:ext cx="4799548" cy="4799548"/>
        </a:xfrm>
        <a:prstGeom prst="circularArrow">
          <a:avLst>
            <a:gd name="adj1" fmla="val 3991"/>
            <a:gd name="adj2" fmla="val 250356"/>
            <a:gd name="adj3" fmla="val 4223463"/>
            <a:gd name="adj4" fmla="val 3787463"/>
            <a:gd name="adj5" fmla="val 4656"/>
          </a:avLst>
        </a:prstGeom>
        <a:solidFill>
          <a:schemeClr val="accent1">
            <a:shade val="50000"/>
            <a:hueOff val="240958"/>
            <a:satOff val="-5040"/>
            <a:lumOff val="2804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5BA2882-5256-4A49-8A92-5252603843F0}">
      <dsp:nvSpPr>
        <dsp:cNvPr id="0" name=""/>
        <dsp:cNvSpPr/>
      </dsp:nvSpPr>
      <dsp:spPr>
        <a:xfrm>
          <a:off x="1598276" y="3970251"/>
          <a:ext cx="2170787" cy="830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solidFill>
                <a:sysClr val="windowText" lastClr="000000"/>
              </a:solidFill>
            </a:rPr>
            <a:t>Share Results</a:t>
          </a:r>
        </a:p>
      </dsp:txBody>
      <dsp:txXfrm>
        <a:off x="1598276" y="3970251"/>
        <a:ext cx="2170787" cy="830348"/>
      </dsp:txXfrm>
    </dsp:sp>
    <dsp:sp modelId="{9183C918-E882-4077-B740-BAE69A0957CF}">
      <dsp:nvSpPr>
        <dsp:cNvPr id="0" name=""/>
        <dsp:cNvSpPr/>
      </dsp:nvSpPr>
      <dsp:spPr>
        <a:xfrm>
          <a:off x="1729512" y="555655"/>
          <a:ext cx="4458300" cy="4245104"/>
        </a:xfrm>
        <a:prstGeom prst="circularArrow">
          <a:avLst>
            <a:gd name="adj1" fmla="val 3991"/>
            <a:gd name="adj2" fmla="val 250356"/>
            <a:gd name="adj3" fmla="val 10334253"/>
            <a:gd name="adj4" fmla="val 8633290"/>
            <a:gd name="adj5" fmla="val 4656"/>
          </a:avLst>
        </a:prstGeom>
        <a:solidFill>
          <a:schemeClr val="accent1">
            <a:shade val="50000"/>
            <a:hueOff val="361437"/>
            <a:satOff val="-7560"/>
            <a:lumOff val="4206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651964-3C59-46C7-BA07-F8C587A7668B}">
      <dsp:nvSpPr>
        <dsp:cNvPr id="0" name=""/>
        <dsp:cNvSpPr/>
      </dsp:nvSpPr>
      <dsp:spPr>
        <a:xfrm>
          <a:off x="798998" y="1985125"/>
          <a:ext cx="1864045" cy="830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solidFill>
                <a:sysClr val="windowText" lastClr="000000"/>
              </a:solidFill>
            </a:rPr>
            <a:t>Sustain Your Work</a:t>
          </a:r>
        </a:p>
      </dsp:txBody>
      <dsp:txXfrm>
        <a:off x="798998" y="1985125"/>
        <a:ext cx="1864045" cy="830348"/>
      </dsp:txXfrm>
    </dsp:sp>
    <dsp:sp modelId="{0373792F-44B3-49B4-820C-0251AD803EBB}">
      <dsp:nvSpPr>
        <dsp:cNvPr id="0" name=""/>
        <dsp:cNvSpPr/>
      </dsp:nvSpPr>
      <dsp:spPr>
        <a:xfrm>
          <a:off x="1523517" y="525"/>
          <a:ext cx="4799548" cy="4799548"/>
        </a:xfrm>
        <a:prstGeom prst="circularArrow">
          <a:avLst>
            <a:gd name="adj1" fmla="val 3991"/>
            <a:gd name="adj2" fmla="val 250356"/>
            <a:gd name="adj3" fmla="val 13104563"/>
            <a:gd name="adj4" fmla="val 11454999"/>
            <a:gd name="adj5" fmla="val 4656"/>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608E7E-3334-4C7B-9757-B98184B6ABF2}">
      <dsp:nvSpPr>
        <dsp:cNvPr id="0" name=""/>
        <dsp:cNvSpPr/>
      </dsp:nvSpPr>
      <dsp:spPr>
        <a:xfrm>
          <a:off x="1895133" y="86563"/>
          <a:ext cx="1864045" cy="830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solidFill>
                <a:sysClr val="windowText" lastClr="000000"/>
              </a:solidFill>
            </a:rPr>
            <a:t>Get Recognized </a:t>
          </a:r>
        </a:p>
      </dsp:txBody>
      <dsp:txXfrm>
        <a:off x="1895133" y="86563"/>
        <a:ext cx="1864045" cy="830348"/>
      </dsp:txXfrm>
    </dsp:sp>
    <dsp:sp modelId="{6654F9D6-68F3-4586-8A49-062727BF179E}">
      <dsp:nvSpPr>
        <dsp:cNvPr id="0" name=""/>
        <dsp:cNvSpPr/>
      </dsp:nvSpPr>
      <dsp:spPr>
        <a:xfrm>
          <a:off x="1080231" y="-17256"/>
          <a:ext cx="5686121" cy="4835113"/>
        </a:xfrm>
        <a:prstGeom prst="circularArrow">
          <a:avLst>
            <a:gd name="adj1" fmla="val 3991"/>
            <a:gd name="adj2" fmla="val 250356"/>
            <a:gd name="adj3" fmla="val 16207234"/>
            <a:gd name="adj4" fmla="val 15942410"/>
            <a:gd name="adj5" fmla="val 4656"/>
          </a:avLst>
        </a:prstGeom>
        <a:solidFill>
          <a:schemeClr val="accent1">
            <a:shade val="50000"/>
            <a:hueOff val="120479"/>
            <a:satOff val="-2520"/>
            <a:lumOff val="14021"/>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9BA0CFE-833A-4CC1-A644-457F2776466D}" type="datetimeFigureOut">
              <a:rPr lang="en-US" smtClean="0"/>
              <a:t>5/15/2019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D7AC26F-5C0A-42C1-9958-ACFE3418E214}" type="slidenum">
              <a:rPr lang="en-US" smtClean="0"/>
              <a:t>‹#›</a:t>
            </a:fld>
            <a:endParaRPr lang="en-US"/>
          </a:p>
        </p:txBody>
      </p:sp>
    </p:spTree>
    <p:extLst>
      <p:ext uri="{BB962C8B-B14F-4D97-AF65-F5344CB8AC3E}">
        <p14:creationId xmlns:p14="http://schemas.microsoft.com/office/powerpoint/2010/main" val="715087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6692263-0E0A-3A40-8DBC-0767EC7496B2}" type="datetimeFigureOut">
              <a:rPr lang="en-US" smtClean="0"/>
              <a:t>5/15/2019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5610344-E9B6-C34A-AA3C-3DE5C408525B}" type="slidenum">
              <a:rPr lang="en-US" smtClean="0"/>
              <a:t>‹#›</a:t>
            </a:fld>
            <a:endParaRPr lang="en-US"/>
          </a:p>
        </p:txBody>
      </p:sp>
    </p:spTree>
    <p:extLst>
      <p:ext uri="{BB962C8B-B14F-4D97-AF65-F5344CB8AC3E}">
        <p14:creationId xmlns:p14="http://schemas.microsoft.com/office/powerpoint/2010/main" val="175455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zSfKS-zaEu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and thank you for attending our presentation!</a:t>
            </a:r>
            <a:endParaRPr lang="en-US" baseline="0" dirty="0"/>
          </a:p>
          <a:p>
            <a:endParaRPr lang="en-US" dirty="0" smtClean="0"/>
          </a:p>
          <a:p>
            <a:endParaRPr lang="en-US" baseline="0" dirty="0"/>
          </a:p>
          <a:p>
            <a:r>
              <a:rPr lang="en-US" dirty="0" smtClean="0"/>
              <a:t>Tri-County is the largest local public health department in Colorado, serving 1.5 million people within the three counties of Arapahoe, Adams and Douglas.</a:t>
            </a:r>
          </a:p>
          <a:p>
            <a:endParaRPr lang="en-US" baseline="0" dirty="0"/>
          </a:p>
          <a:p>
            <a:r>
              <a:rPr lang="en-US" dirty="0" smtClean="0"/>
              <a:t>The initiative we will be discussing today is funded through the Colorado Department of Public Health and Environment’s Cancer, Cardiovascular and Chronic Pulmonary Disease Grants Program.</a:t>
            </a:r>
            <a:endParaRPr lang="en-US" baseline="0" dirty="0" smtClean="0"/>
          </a:p>
        </p:txBody>
      </p:sp>
      <p:sp>
        <p:nvSpPr>
          <p:cNvPr id="4" name="Slide Number Placeholder 3"/>
          <p:cNvSpPr>
            <a:spLocks noGrp="1"/>
          </p:cNvSpPr>
          <p:nvPr>
            <p:ph type="sldNum" sz="quarter" idx="10"/>
          </p:nvPr>
        </p:nvSpPr>
        <p:spPr/>
        <p:txBody>
          <a:bodyPr/>
          <a:lstStyle/>
          <a:p>
            <a:fld id="{D5610344-E9B6-C34A-AA3C-3DE5C408525B}" type="slidenum">
              <a:rPr lang="en-US" smtClean="0"/>
              <a:t>1</a:t>
            </a:fld>
            <a:endParaRPr lang="en-US"/>
          </a:p>
        </p:txBody>
      </p:sp>
    </p:spTree>
    <p:extLst>
      <p:ext uri="{BB962C8B-B14F-4D97-AF65-F5344CB8AC3E}">
        <p14:creationId xmlns:p14="http://schemas.microsoft.com/office/powerpoint/2010/main" val="403268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To </a:t>
            </a:r>
            <a:r>
              <a:rPr lang="en-US" dirty="0"/>
              <a:t>support the coalitions we developed annual milestones </a:t>
            </a:r>
          </a:p>
          <a:p>
            <a:pPr marL="291636" indent="-291636">
              <a:lnSpc>
                <a:spcPct val="150000"/>
              </a:lnSpc>
              <a:buFont typeface="Arial" panose="020B0604020202020204" pitchFamily="34" charset="0"/>
              <a:buChar char="•"/>
            </a:pPr>
            <a:r>
              <a:rPr lang="en-US" dirty="0"/>
              <a:t>That are based on workplace wellness best practices</a:t>
            </a:r>
          </a:p>
          <a:p>
            <a:pPr>
              <a:lnSpc>
                <a:spcPct val="150000"/>
              </a:lnSpc>
            </a:pPr>
            <a:r>
              <a:rPr lang="en-US" dirty="0"/>
              <a:t>The Milestones are </a:t>
            </a:r>
          </a:p>
          <a:p>
            <a:pPr marL="349964" indent="-349964">
              <a:lnSpc>
                <a:spcPct val="150000"/>
              </a:lnSpc>
              <a:buFont typeface="Wingdings" panose="05000000000000000000" pitchFamily="2" charset="2"/>
              <a:buChar char="ü"/>
            </a:pPr>
            <a:r>
              <a:rPr lang="en-US" dirty="0"/>
              <a:t>Get Connected</a:t>
            </a:r>
          </a:p>
          <a:p>
            <a:pPr marL="349964" indent="-349964">
              <a:lnSpc>
                <a:spcPct val="150000"/>
              </a:lnSpc>
              <a:buFont typeface="Wingdings" panose="05000000000000000000" pitchFamily="2" charset="2"/>
              <a:buChar char="ü"/>
            </a:pPr>
            <a:r>
              <a:rPr lang="en-US" dirty="0"/>
              <a:t>Find Your Mission &amp; Vision</a:t>
            </a:r>
          </a:p>
          <a:p>
            <a:pPr marL="349964" indent="-349964">
              <a:lnSpc>
                <a:spcPct val="150000"/>
              </a:lnSpc>
              <a:buFont typeface="Wingdings" panose="05000000000000000000" pitchFamily="2" charset="2"/>
              <a:buChar char="ü"/>
            </a:pPr>
            <a:r>
              <a:rPr lang="en-US" dirty="0"/>
              <a:t>Learn About Your Organization</a:t>
            </a:r>
          </a:p>
          <a:p>
            <a:pPr marL="349964" indent="-349964">
              <a:lnSpc>
                <a:spcPct val="150000"/>
              </a:lnSpc>
              <a:buFont typeface="Wingdings" panose="05000000000000000000" pitchFamily="2" charset="2"/>
              <a:buChar char="ü"/>
            </a:pPr>
            <a:r>
              <a:rPr lang="en-US" dirty="0"/>
              <a:t>Share Results</a:t>
            </a:r>
          </a:p>
          <a:p>
            <a:pPr marL="349964" indent="-349964">
              <a:lnSpc>
                <a:spcPct val="150000"/>
              </a:lnSpc>
              <a:buFont typeface="Wingdings" panose="05000000000000000000" pitchFamily="2" charset="2"/>
              <a:buChar char="ü"/>
            </a:pPr>
            <a:r>
              <a:rPr lang="en-US" dirty="0"/>
              <a:t>Sustain Your Work</a:t>
            </a:r>
          </a:p>
          <a:p>
            <a:pPr marL="349964" indent="-349964">
              <a:lnSpc>
                <a:spcPct val="150000"/>
              </a:lnSpc>
              <a:buFont typeface="Wingdings" panose="05000000000000000000" pitchFamily="2" charset="2"/>
              <a:buChar char="ü"/>
            </a:pPr>
            <a:r>
              <a:rPr lang="en-US" dirty="0"/>
              <a:t>Get Recognized</a:t>
            </a:r>
          </a:p>
          <a:p>
            <a:pPr lvl="0">
              <a:lnSpc>
                <a:spcPct val="150000"/>
              </a:lnSpc>
            </a:pPr>
            <a:endParaRPr lang="en-US" b="1" dirty="0"/>
          </a:p>
          <a:p>
            <a:pPr lvl="0">
              <a:lnSpc>
                <a:spcPct val="150000"/>
              </a:lnSpc>
            </a:pPr>
            <a:r>
              <a:rPr lang="en-US" b="1" dirty="0"/>
              <a:t>The circle image represents how employers come to this project at all stages </a:t>
            </a:r>
          </a:p>
          <a:p>
            <a:pPr>
              <a:lnSpc>
                <a:spcPct val="150000"/>
              </a:lnSpc>
            </a:pPr>
            <a:r>
              <a:rPr lang="en-US" dirty="0"/>
              <a:t>Participating in the coalitions means they will work on milestones at their sites and at their own pace</a:t>
            </a:r>
          </a:p>
          <a:p>
            <a:pPr marL="291636" indent="-291636">
              <a:lnSpc>
                <a:spcPct val="150000"/>
              </a:lnSpc>
              <a:buFont typeface="Arial" panose="020B0604020202020204" pitchFamily="34" charset="0"/>
              <a:buChar char="•"/>
            </a:pPr>
            <a:r>
              <a:rPr lang="en-US" dirty="0"/>
              <a:t>when reach certain milestones- they have the opportunities for a mini grant</a:t>
            </a:r>
            <a:endParaRPr lang="en-US" dirty="0" smtClean="0"/>
          </a:p>
        </p:txBody>
      </p:sp>
      <p:sp>
        <p:nvSpPr>
          <p:cNvPr id="4" name="Slide Number Placeholder 3"/>
          <p:cNvSpPr>
            <a:spLocks noGrp="1"/>
          </p:cNvSpPr>
          <p:nvPr>
            <p:ph type="sldNum" sz="quarter" idx="10"/>
          </p:nvPr>
        </p:nvSpPr>
        <p:spPr/>
        <p:txBody>
          <a:bodyPr/>
          <a:lstStyle/>
          <a:p>
            <a:fld id="{D5610344-E9B6-C34A-AA3C-3DE5C408525B}" type="slidenum">
              <a:rPr lang="en-US" smtClean="0"/>
              <a:t>12</a:t>
            </a:fld>
            <a:endParaRPr lang="en-US"/>
          </a:p>
        </p:txBody>
      </p:sp>
    </p:spTree>
    <p:extLst>
      <p:ext uri="{BB962C8B-B14F-4D97-AF65-F5344CB8AC3E}">
        <p14:creationId xmlns:p14="http://schemas.microsoft.com/office/powerpoint/2010/main" val="170358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400" b="1" dirty="0"/>
              <a:t>Get Connected</a:t>
            </a:r>
            <a:endParaRPr lang="en-US" sz="1400" dirty="0"/>
          </a:p>
          <a:p>
            <a:pPr lvl="0">
              <a:lnSpc>
                <a:spcPct val="150000"/>
              </a:lnSpc>
            </a:pPr>
            <a:r>
              <a:rPr lang="en-US" sz="1400" dirty="0"/>
              <a:t>This milestone means that employers will actively participate in one of Tri-County’s workplace wellness coalitions </a:t>
            </a:r>
          </a:p>
          <a:p>
            <a:pPr lvl="0">
              <a:lnSpc>
                <a:spcPct val="150000"/>
              </a:lnSpc>
            </a:pPr>
            <a:r>
              <a:rPr lang="en-US" sz="1400" dirty="0"/>
              <a:t>and attend meetings regularly</a:t>
            </a:r>
          </a:p>
          <a:p>
            <a:pPr>
              <a:lnSpc>
                <a:spcPct val="150000"/>
              </a:lnSpc>
            </a:pPr>
            <a:r>
              <a:rPr lang="en-US" sz="1400" dirty="0"/>
              <a:t>There are no fees associated with participating in a coalition</a:t>
            </a:r>
          </a:p>
          <a:p>
            <a:pPr>
              <a:lnSpc>
                <a:spcPct val="150000"/>
              </a:lnSpc>
            </a:pPr>
            <a:endParaRPr lang="en-US" sz="1400" dirty="0"/>
          </a:p>
          <a:p>
            <a:pPr>
              <a:lnSpc>
                <a:spcPct val="150000"/>
              </a:lnSpc>
            </a:pPr>
            <a:r>
              <a:rPr lang="en-US" sz="1400" b="1" dirty="0"/>
              <a:t>Find Your Mission &amp; Vision </a:t>
            </a:r>
            <a:r>
              <a:rPr lang="en-US" sz="1400" dirty="0"/>
              <a:t>means that employers will make a commitment to </a:t>
            </a:r>
          </a:p>
          <a:p>
            <a:pPr>
              <a:lnSpc>
                <a:spcPct val="150000"/>
              </a:lnSpc>
            </a:pPr>
            <a:r>
              <a:rPr lang="en-US" sz="1400" dirty="0"/>
              <a:t>this initiative and </a:t>
            </a:r>
          </a:p>
          <a:p>
            <a:pPr>
              <a:lnSpc>
                <a:spcPct val="150000"/>
              </a:lnSpc>
            </a:pPr>
            <a:r>
              <a:rPr lang="en-US" sz="1400" dirty="0"/>
              <a:t>Their organization to support employee well-being changes</a:t>
            </a:r>
          </a:p>
          <a:p>
            <a:pPr>
              <a:lnSpc>
                <a:spcPct val="150000"/>
              </a:lnSpc>
            </a:pPr>
            <a:r>
              <a:rPr lang="en-US" sz="1400" dirty="0"/>
              <a:t>Completing this milestone will set them up for success by ensuring that all levels of your organization are supportive of your efforts to create a healthier work environment. </a:t>
            </a:r>
          </a:p>
        </p:txBody>
      </p:sp>
      <p:sp>
        <p:nvSpPr>
          <p:cNvPr id="4" name="Slide Number Placeholder 3"/>
          <p:cNvSpPr>
            <a:spLocks noGrp="1"/>
          </p:cNvSpPr>
          <p:nvPr>
            <p:ph type="sldNum" sz="quarter" idx="10"/>
          </p:nvPr>
        </p:nvSpPr>
        <p:spPr/>
        <p:txBody>
          <a:bodyPr/>
          <a:lstStyle/>
          <a:p>
            <a:fld id="{D5610344-E9B6-C34A-AA3C-3DE5C408525B}" type="slidenum">
              <a:rPr lang="en-US" smtClean="0"/>
              <a:t>13</a:t>
            </a:fld>
            <a:endParaRPr lang="en-US"/>
          </a:p>
        </p:txBody>
      </p:sp>
    </p:spTree>
    <p:extLst>
      <p:ext uri="{BB962C8B-B14F-4D97-AF65-F5344CB8AC3E}">
        <p14:creationId xmlns:p14="http://schemas.microsoft.com/office/powerpoint/2010/main" val="85254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lnSpc>
                <a:spcPct val="150000"/>
              </a:lnSpc>
              <a:defRPr/>
            </a:pPr>
            <a:r>
              <a:rPr lang="en-US" sz="1400" b="1" dirty="0" smtClean="0"/>
              <a:t>The </a:t>
            </a:r>
            <a:r>
              <a:rPr lang="en-US" sz="1400" b="1" dirty="0"/>
              <a:t>Learn About Your Organization Milestone </a:t>
            </a:r>
            <a:r>
              <a:rPr lang="en-US" sz="1400" dirty="0"/>
              <a:t>means to complete a workplace wellness assessment: </a:t>
            </a:r>
          </a:p>
          <a:p>
            <a:pPr marL="291636" indent="-291636" defTabSz="933237">
              <a:lnSpc>
                <a:spcPct val="150000"/>
              </a:lnSpc>
              <a:buFont typeface="Arial" panose="020B0604020202020204" pitchFamily="34" charset="0"/>
              <a:buChar char="•"/>
              <a:defRPr/>
            </a:pPr>
            <a:r>
              <a:rPr lang="en-US" sz="1400" dirty="0"/>
              <a:t>This is a cultural and environmental assessment to help you evaluate your current work environment &amp; employees’ well-bring:</a:t>
            </a:r>
          </a:p>
          <a:p>
            <a:pPr defTabSz="933237">
              <a:lnSpc>
                <a:spcPct val="150000"/>
              </a:lnSpc>
              <a:defRPr/>
            </a:pPr>
            <a:r>
              <a:rPr lang="en-US" sz="1400" dirty="0"/>
              <a:t>This is a 2 step process:</a:t>
            </a:r>
          </a:p>
          <a:p>
            <a:pPr marL="466618" lvl="1" defTabSz="933237">
              <a:lnSpc>
                <a:spcPct val="150000"/>
              </a:lnSpc>
              <a:defRPr/>
            </a:pPr>
            <a:r>
              <a:rPr lang="en-US" sz="1400" b="1" dirty="0"/>
              <a:t>Step 1. </a:t>
            </a:r>
            <a:r>
              <a:rPr lang="en-US" sz="1400" dirty="0"/>
              <a:t>They will take an online workplace assessment (35 min)  </a:t>
            </a:r>
          </a:p>
          <a:p>
            <a:pPr marL="466618" lvl="1" defTabSz="933237">
              <a:lnSpc>
                <a:spcPct val="150000"/>
              </a:lnSpc>
              <a:defRPr/>
            </a:pPr>
            <a:r>
              <a:rPr lang="en-US" sz="1400" dirty="0"/>
              <a:t>We encourage Health Links’ Healthy Business &amp; Family Friendly Assessments and/or  </a:t>
            </a:r>
          </a:p>
          <a:p>
            <a:pPr marL="466618" lvl="1" defTabSz="933237">
              <a:lnSpc>
                <a:spcPct val="150000"/>
              </a:lnSpc>
              <a:defRPr/>
            </a:pPr>
            <a:r>
              <a:rPr lang="en-US" sz="1400" dirty="0"/>
              <a:t>American Heart Association’s Workplace Health Achievement Index </a:t>
            </a:r>
          </a:p>
          <a:p>
            <a:pPr marL="466618" lvl="1" defTabSz="933237">
              <a:lnSpc>
                <a:spcPct val="150000"/>
              </a:lnSpc>
              <a:defRPr/>
            </a:pPr>
            <a:r>
              <a:rPr lang="en-US" sz="1400" dirty="0"/>
              <a:t>If there is a fee- it will be covered with grant funds</a:t>
            </a:r>
          </a:p>
          <a:p>
            <a:pPr marL="758255" lvl="1" indent="-291636" defTabSz="933237">
              <a:lnSpc>
                <a:spcPct val="150000"/>
              </a:lnSpc>
              <a:buFont typeface="Arial" panose="020B0604020202020204" pitchFamily="34" charset="0"/>
              <a:buChar char="•"/>
              <a:defRPr/>
            </a:pPr>
            <a:r>
              <a:rPr lang="en-US" sz="1400" dirty="0"/>
              <a:t>This ranges but averages to about $180  for some assessments</a:t>
            </a:r>
          </a:p>
          <a:p>
            <a:pPr marL="466618" lvl="1" defTabSz="933237">
              <a:lnSpc>
                <a:spcPct val="150000"/>
              </a:lnSpc>
              <a:defRPr/>
            </a:pPr>
            <a:r>
              <a:rPr lang="en-US" sz="1400" b="1" dirty="0"/>
              <a:t>Step 2. </a:t>
            </a:r>
            <a:r>
              <a:rPr lang="en-US" sz="1400" dirty="0"/>
              <a:t>Means they will meet with a trained advisor that will review </a:t>
            </a:r>
          </a:p>
          <a:p>
            <a:pPr marL="758255" lvl="1" indent="-291636" defTabSz="933237">
              <a:lnSpc>
                <a:spcPct val="150000"/>
              </a:lnSpc>
              <a:buFont typeface="Arial" panose="020B0604020202020204" pitchFamily="34" charset="0"/>
              <a:buChar char="•"/>
              <a:defRPr/>
            </a:pPr>
            <a:r>
              <a:rPr lang="en-US" sz="1400" dirty="0"/>
              <a:t>the assessment results </a:t>
            </a:r>
          </a:p>
          <a:p>
            <a:pPr marL="758255" lvl="1" indent="-291636" defTabSz="933237">
              <a:lnSpc>
                <a:spcPct val="150000"/>
              </a:lnSpc>
              <a:buFont typeface="Arial" panose="020B0604020202020204" pitchFamily="34" charset="0"/>
              <a:buChar char="•"/>
              <a:defRPr/>
            </a:pPr>
            <a:r>
              <a:rPr lang="en-US" sz="1400" dirty="0"/>
              <a:t>provide feedback and </a:t>
            </a:r>
          </a:p>
          <a:p>
            <a:pPr marL="758255" lvl="1" indent="-291636" defTabSz="933237">
              <a:lnSpc>
                <a:spcPct val="150000"/>
              </a:lnSpc>
              <a:buFont typeface="Arial" panose="020B0604020202020204" pitchFamily="34" charset="0"/>
              <a:buChar char="•"/>
              <a:defRPr/>
            </a:pPr>
            <a:r>
              <a:rPr lang="en-US" sz="1400" dirty="0"/>
              <a:t>suggest next steps </a:t>
            </a:r>
          </a:p>
          <a:p>
            <a:pPr marL="758255" lvl="1" indent="-291636" defTabSz="933237">
              <a:lnSpc>
                <a:spcPct val="150000"/>
              </a:lnSpc>
              <a:buFont typeface="Arial" panose="020B0604020202020204" pitchFamily="34" charset="0"/>
              <a:buChar char="•"/>
              <a:defRPr/>
            </a:pPr>
            <a:endParaRPr lang="en-US" sz="1400" dirty="0"/>
          </a:p>
          <a:p>
            <a:pPr defTabSz="933237">
              <a:lnSpc>
                <a:spcPct val="150000"/>
              </a:lnSpc>
              <a:defRPr/>
            </a:pPr>
            <a:r>
              <a:rPr lang="en-US" sz="1400" b="1" dirty="0"/>
              <a:t>Share Your Results</a:t>
            </a:r>
            <a:r>
              <a:rPr lang="en-US" sz="1400" dirty="0"/>
              <a:t> means that employers are provided opportunities and encouraged to share their assessments results with</a:t>
            </a:r>
          </a:p>
          <a:p>
            <a:pPr marL="758255" lvl="1" indent="-291636" defTabSz="933237">
              <a:lnSpc>
                <a:spcPct val="150000"/>
              </a:lnSpc>
              <a:buFont typeface="Arial" panose="020B0604020202020204" pitchFamily="34" charset="0"/>
              <a:buChar char="•"/>
              <a:defRPr/>
            </a:pPr>
            <a:r>
              <a:rPr lang="en-US" sz="1400" dirty="0"/>
              <a:t>Other employers during meetings</a:t>
            </a:r>
          </a:p>
          <a:p>
            <a:pPr marL="758255" lvl="1" indent="-291636" defTabSz="933237">
              <a:lnSpc>
                <a:spcPct val="150000"/>
              </a:lnSpc>
              <a:buFont typeface="Arial" panose="020B0604020202020204" pitchFamily="34" charset="0"/>
              <a:buChar char="•"/>
              <a:defRPr/>
            </a:pPr>
            <a:r>
              <a:rPr lang="en-US" sz="1400" dirty="0"/>
              <a:t>And with their internal teams (all staff meetings, wellness committee, upper management, HR, etc.)</a:t>
            </a:r>
          </a:p>
          <a:p>
            <a:pPr marL="758255" lvl="1" indent="-291636" defTabSz="933237">
              <a:lnSpc>
                <a:spcPct val="150000"/>
              </a:lnSpc>
              <a:buFont typeface="Arial" panose="020B0604020202020204" pitchFamily="34" charset="0"/>
              <a:buChar char="•"/>
              <a:defRPr/>
            </a:pPr>
            <a:endParaRPr lang="en-US" sz="1400" dirty="0"/>
          </a:p>
          <a:p>
            <a:pPr defTabSz="933237">
              <a:lnSpc>
                <a:spcPct val="150000"/>
              </a:lnSpc>
              <a:defRPr/>
            </a:pPr>
            <a:r>
              <a:rPr lang="en-US" sz="1400" dirty="0"/>
              <a:t>The quote is from our anonymous survey – We were thrilled with this feedback!</a:t>
            </a:r>
          </a:p>
        </p:txBody>
      </p:sp>
      <p:sp>
        <p:nvSpPr>
          <p:cNvPr id="4" name="Slide Number Placeholder 3"/>
          <p:cNvSpPr>
            <a:spLocks noGrp="1"/>
          </p:cNvSpPr>
          <p:nvPr>
            <p:ph type="sldNum" sz="quarter" idx="10"/>
          </p:nvPr>
        </p:nvSpPr>
        <p:spPr/>
        <p:txBody>
          <a:bodyPr/>
          <a:lstStyle/>
          <a:p>
            <a:fld id="{D5610344-E9B6-C34A-AA3C-3DE5C408525B}" type="slidenum">
              <a:rPr lang="en-US" smtClean="0"/>
              <a:t>14</a:t>
            </a:fld>
            <a:endParaRPr lang="en-US"/>
          </a:p>
        </p:txBody>
      </p:sp>
    </p:spTree>
    <p:extLst>
      <p:ext uri="{BB962C8B-B14F-4D97-AF65-F5344CB8AC3E}">
        <p14:creationId xmlns:p14="http://schemas.microsoft.com/office/powerpoint/2010/main" val="364872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smtClean="0">
                <a:solidFill>
                  <a:srgbClr val="B02534"/>
                </a:solidFill>
              </a:rPr>
              <a:t>A </a:t>
            </a:r>
            <a:r>
              <a:rPr lang="en-US" sz="1400" dirty="0">
                <a:solidFill>
                  <a:srgbClr val="B02534"/>
                </a:solidFill>
              </a:rPr>
              <a:t>major Milestone requires employers to make attempts to </a:t>
            </a:r>
            <a:r>
              <a:rPr lang="en-US" sz="1400" b="1" dirty="0">
                <a:solidFill>
                  <a:srgbClr val="B02534"/>
                </a:solidFill>
              </a:rPr>
              <a:t>Sustain their Work </a:t>
            </a:r>
            <a:endParaRPr lang="en-US" sz="1400" dirty="0">
              <a:solidFill>
                <a:srgbClr val="B02534"/>
              </a:solidFill>
            </a:endParaRPr>
          </a:p>
          <a:p>
            <a:pPr>
              <a:lnSpc>
                <a:spcPct val="150000"/>
              </a:lnSpc>
            </a:pPr>
            <a:r>
              <a:rPr lang="en-US" sz="1400" dirty="0">
                <a:solidFill>
                  <a:srgbClr val="B02534"/>
                </a:solidFill>
              </a:rPr>
              <a:t>This is completed by the adoption of a workplace well-being policy, procedure, and/or environmental change. </a:t>
            </a:r>
          </a:p>
          <a:p>
            <a:pPr>
              <a:lnSpc>
                <a:spcPct val="150000"/>
              </a:lnSpc>
            </a:pPr>
            <a:endParaRPr lang="en-US" sz="1400" dirty="0">
              <a:solidFill>
                <a:srgbClr val="B02534"/>
              </a:solidFill>
            </a:endParaRPr>
          </a:p>
          <a:p>
            <a:pPr>
              <a:lnSpc>
                <a:spcPct val="150000"/>
              </a:lnSpc>
            </a:pPr>
            <a:r>
              <a:rPr lang="en-US" sz="1400" dirty="0">
                <a:solidFill>
                  <a:srgbClr val="B02534"/>
                </a:solidFill>
              </a:rPr>
              <a:t>As you already know this is it’s own in depth process</a:t>
            </a:r>
          </a:p>
          <a:p>
            <a:pPr marL="174982" indent="-174982">
              <a:lnSpc>
                <a:spcPct val="150000"/>
              </a:lnSpc>
              <a:buFont typeface="Arial" panose="020B0604020202020204" pitchFamily="34" charset="0"/>
              <a:buChar char="•"/>
            </a:pPr>
            <a:r>
              <a:rPr lang="en-US" sz="1400" dirty="0">
                <a:solidFill>
                  <a:srgbClr val="B02534"/>
                </a:solidFill>
              </a:rPr>
              <a:t>We ask them to complete a policy worksheet</a:t>
            </a:r>
          </a:p>
          <a:p>
            <a:pPr defTabSz="933237">
              <a:lnSpc>
                <a:spcPct val="150000"/>
              </a:lnSpc>
              <a:defRPr/>
            </a:pPr>
            <a:r>
              <a:rPr lang="en-US" sz="1400" dirty="0"/>
              <a:t>This worksheet asks them to </a:t>
            </a:r>
          </a:p>
          <a:p>
            <a:pPr defTabSz="933237">
              <a:lnSpc>
                <a:spcPct val="150000"/>
              </a:lnSpc>
              <a:defRPr/>
            </a:pPr>
            <a:r>
              <a:rPr lang="en-US" sz="1400" dirty="0"/>
              <a:t>provide evidence of written policies or guidelines that are essential to sustaining work </a:t>
            </a:r>
          </a:p>
          <a:p>
            <a:pPr defTabSz="933237">
              <a:lnSpc>
                <a:spcPct val="150000"/>
              </a:lnSpc>
              <a:defRPr/>
            </a:pPr>
            <a:r>
              <a:rPr lang="en-US" sz="1400" dirty="0"/>
              <a:t>The worksheet gives them an opportunity to create a snapshot of where their organization is and </a:t>
            </a:r>
          </a:p>
          <a:p>
            <a:pPr defTabSz="933237">
              <a:lnSpc>
                <a:spcPct val="150000"/>
              </a:lnSpc>
              <a:defRPr/>
            </a:pPr>
            <a:r>
              <a:rPr lang="en-US" sz="1400" dirty="0"/>
              <a:t>identify what their organization needs </a:t>
            </a:r>
          </a:p>
          <a:p>
            <a:pPr defTabSz="933237">
              <a:lnSpc>
                <a:spcPct val="150000"/>
              </a:lnSpc>
              <a:defRPr/>
            </a:pPr>
            <a:endParaRPr lang="en-US" sz="1400" dirty="0"/>
          </a:p>
          <a:p>
            <a:pPr defTabSz="933237">
              <a:lnSpc>
                <a:spcPct val="150000"/>
              </a:lnSpc>
              <a:defRPr/>
            </a:pPr>
            <a:r>
              <a:rPr lang="en-US" sz="1400" dirty="0"/>
              <a:t>Written documentation will increase the likelihood that the changes become part of the workplaces’ culture  </a:t>
            </a:r>
          </a:p>
          <a:p>
            <a:pPr defTabSz="933237">
              <a:lnSpc>
                <a:spcPct val="150000"/>
              </a:lnSpc>
              <a:defRPr/>
            </a:pPr>
            <a:endParaRPr lang="en-US" sz="1400" dirty="0"/>
          </a:p>
          <a:p>
            <a:pPr defTabSz="933237">
              <a:lnSpc>
                <a:spcPct val="150000"/>
              </a:lnSpc>
              <a:defRPr/>
            </a:pPr>
            <a:r>
              <a:rPr lang="en-US" sz="1400" dirty="0"/>
              <a:t>I want to call out this quote from the coalition survey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610344-E9B6-C34A-AA3C-3DE5C408525B}" type="slidenum">
              <a:rPr lang="en-US" smtClean="0"/>
              <a:t>15</a:t>
            </a:fld>
            <a:endParaRPr lang="en-US"/>
          </a:p>
        </p:txBody>
      </p:sp>
    </p:spTree>
    <p:extLst>
      <p:ext uri="{BB962C8B-B14F-4D97-AF65-F5344CB8AC3E}">
        <p14:creationId xmlns:p14="http://schemas.microsoft.com/office/powerpoint/2010/main" val="396128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This </a:t>
            </a:r>
            <a:r>
              <a:rPr lang="en-US" dirty="0"/>
              <a:t>Milestone mean we will celebrate any/all </a:t>
            </a:r>
          </a:p>
          <a:p>
            <a:pPr>
              <a:lnSpc>
                <a:spcPct val="150000"/>
              </a:lnSpc>
            </a:pPr>
            <a:r>
              <a:rPr lang="en-US" dirty="0"/>
              <a:t>Employers will have multiple opportunities to: </a:t>
            </a:r>
          </a:p>
          <a:p>
            <a:pPr>
              <a:lnSpc>
                <a:spcPct val="150000"/>
              </a:lnSpc>
            </a:pPr>
            <a:r>
              <a:rPr lang="en-US" dirty="0"/>
              <a:t>Showcase &amp; Receive recognition </a:t>
            </a:r>
          </a:p>
          <a:p>
            <a:pPr>
              <a:lnSpc>
                <a:spcPct val="150000"/>
              </a:lnSpc>
            </a:pPr>
            <a:r>
              <a:rPr lang="en-US" dirty="0"/>
              <a:t>for their great work through local and statewide events along with traditional and social media promotion. </a:t>
            </a:r>
          </a:p>
          <a:p>
            <a:pPr>
              <a:lnSpc>
                <a:spcPct val="150000"/>
              </a:lnSpc>
            </a:pPr>
            <a:endParaRPr lang="en-US" dirty="0"/>
          </a:p>
          <a:p>
            <a:pPr defTabSz="933237">
              <a:lnSpc>
                <a:spcPct val="150000"/>
              </a:lnSpc>
              <a:defRPr/>
            </a:pPr>
            <a:r>
              <a:rPr lang="en-US" dirty="0"/>
              <a:t>Health Links Certified Healthy Business Partner: Hilton Garden Inn: </a:t>
            </a:r>
            <a:r>
              <a:rPr lang="en-US" dirty="0">
                <a:hlinkClick r:id="rId3"/>
              </a:rPr>
              <a:t>https://www.youtube.com/watch?v=zSfKS-zaEu4</a:t>
            </a:r>
            <a:r>
              <a:rPr lang="en-US" dirty="0"/>
              <a:t>  </a:t>
            </a:r>
            <a:r>
              <a:rPr lang="en-US" dirty="0">
                <a:solidFill>
                  <a:srgbClr val="C00000"/>
                </a:solidFill>
              </a:rPr>
              <a:t>Start at 3:38</a:t>
            </a:r>
          </a:p>
          <a:p>
            <a:pPr defTabSz="933237">
              <a:lnSpc>
                <a:spcPct val="150000"/>
              </a:lnSpc>
              <a:defRPr/>
            </a:pPr>
            <a:endParaRPr lang="en-US" dirty="0">
              <a:solidFill>
                <a:srgbClr val="C00000"/>
              </a:solidFill>
            </a:endParaRPr>
          </a:p>
          <a:p>
            <a:pPr marL="291636" indent="-291636" defTabSz="933237">
              <a:lnSpc>
                <a:spcPct val="150000"/>
              </a:lnSpc>
              <a:buFont typeface="Arial" panose="020B0604020202020204" pitchFamily="34" charset="0"/>
              <a:buChar char="•"/>
              <a:defRPr/>
            </a:pPr>
            <a:r>
              <a:rPr lang="en-US" dirty="0">
                <a:solidFill>
                  <a:srgbClr val="C00000"/>
                </a:solidFill>
              </a:rPr>
              <a:t>Open it up to questions about our coalitions and milestones… </a:t>
            </a:r>
          </a:p>
          <a:p>
            <a:pPr defTabSz="933237">
              <a:lnSpc>
                <a:spcPct val="150000"/>
              </a:lnSpc>
              <a:defRPr/>
            </a:pPr>
            <a:endParaRPr lang="en-US" dirty="0">
              <a:solidFill>
                <a:srgbClr val="C00000"/>
              </a:solidFill>
            </a:endParaRPr>
          </a:p>
          <a:p>
            <a:pPr defTabSz="933237">
              <a:lnSpc>
                <a:spcPct val="150000"/>
              </a:lnSpc>
              <a:defRPr/>
            </a:pPr>
            <a:r>
              <a:rPr lang="en-US" dirty="0"/>
              <a:t>Hand off – Next slide to Michele to explain funding and results. . .</a:t>
            </a:r>
            <a:endParaRPr lang="en-US"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D5610344-E9B6-C34A-AA3C-3DE5C408525B}" type="slidenum">
              <a:rPr lang="en-US" smtClean="0"/>
              <a:t>16</a:t>
            </a:fld>
            <a:endParaRPr lang="en-US"/>
          </a:p>
        </p:txBody>
      </p:sp>
    </p:spTree>
    <p:extLst>
      <p:ext uri="{BB962C8B-B14F-4D97-AF65-F5344CB8AC3E}">
        <p14:creationId xmlns:p14="http://schemas.microsoft.com/office/powerpoint/2010/main" val="402194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Along with slide 17, this could be an opportunity to briefly mention some of the other ways TCHD interacts with Unison Housing/housing agencies in general (and encourage increased public health partnership with other housing authorities).  E.g. work on radon, Matter of Balance, diabetes education, food systems, substance abuse prevention, plus Health and Housing is one of </a:t>
            </a:r>
            <a:r>
              <a:rPr lang="en-US" sz="1200" kern="1200" dirty="0" err="1" smtClean="0">
                <a:solidFill>
                  <a:schemeClr val="tx1"/>
                </a:solidFill>
                <a:effectLst/>
                <a:latin typeface="+mn-lt"/>
                <a:ea typeface="+mn-ea"/>
                <a:cs typeface="+mn-cs"/>
              </a:rPr>
              <a:t>TCHD’s</a:t>
            </a:r>
            <a:r>
              <a:rPr lang="en-US" sz="1200" kern="1200" dirty="0" smtClean="0">
                <a:solidFill>
                  <a:schemeClr val="tx1"/>
                </a:solidFill>
                <a:effectLst/>
                <a:latin typeface="+mn-lt"/>
                <a:ea typeface="+mn-ea"/>
                <a:cs typeface="+mn-cs"/>
              </a:rPr>
              <a:t> new priorities in our Public Health Improvement Plan.</a:t>
            </a:r>
            <a:endParaRPr lang="en-US" dirty="0"/>
          </a:p>
        </p:txBody>
      </p:sp>
      <p:sp>
        <p:nvSpPr>
          <p:cNvPr id="4" name="Slide Number Placeholder 3"/>
          <p:cNvSpPr>
            <a:spLocks noGrp="1"/>
          </p:cNvSpPr>
          <p:nvPr>
            <p:ph type="sldNum" sz="quarter" idx="10"/>
          </p:nvPr>
        </p:nvSpPr>
        <p:spPr/>
        <p:txBody>
          <a:bodyPr/>
          <a:lstStyle/>
          <a:p>
            <a:fld id="{D5610344-E9B6-C34A-AA3C-3DE5C408525B}" type="slidenum">
              <a:rPr lang="en-US" smtClean="0"/>
              <a:t>17</a:t>
            </a:fld>
            <a:endParaRPr lang="en-US"/>
          </a:p>
        </p:txBody>
      </p:sp>
    </p:spTree>
    <p:extLst>
      <p:ext uri="{BB962C8B-B14F-4D97-AF65-F5344CB8AC3E}">
        <p14:creationId xmlns:p14="http://schemas.microsoft.com/office/powerpoint/2010/main" val="2136323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0F8A-C88D-4BE8-90A2-F16D8817218F}" type="slidenum">
              <a:rPr lang="en-US" smtClean="0"/>
              <a:t>20</a:t>
            </a:fld>
            <a:endParaRPr lang="en-US" dirty="0"/>
          </a:p>
        </p:txBody>
      </p:sp>
    </p:spTree>
    <p:extLst>
      <p:ext uri="{BB962C8B-B14F-4D97-AF65-F5344CB8AC3E}">
        <p14:creationId xmlns:p14="http://schemas.microsoft.com/office/powerpoint/2010/main" val="1804701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0F8A-C88D-4BE8-90A2-F16D8817218F}" type="slidenum">
              <a:rPr lang="en-US" smtClean="0"/>
              <a:t>21</a:t>
            </a:fld>
            <a:endParaRPr lang="en-US" dirty="0"/>
          </a:p>
        </p:txBody>
      </p:sp>
    </p:spTree>
    <p:extLst>
      <p:ext uri="{BB962C8B-B14F-4D97-AF65-F5344CB8AC3E}">
        <p14:creationId xmlns:p14="http://schemas.microsoft.com/office/powerpoint/2010/main" val="133687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0F8A-C88D-4BE8-90A2-F16D8817218F}" type="slidenum">
              <a:rPr lang="en-US" smtClean="0"/>
              <a:t>23</a:t>
            </a:fld>
            <a:endParaRPr lang="en-US" dirty="0"/>
          </a:p>
        </p:txBody>
      </p:sp>
    </p:spTree>
    <p:extLst>
      <p:ext uri="{BB962C8B-B14F-4D97-AF65-F5344CB8AC3E}">
        <p14:creationId xmlns:p14="http://schemas.microsoft.com/office/powerpoint/2010/main" val="80864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Tri-County</a:t>
            </a:r>
            <a:r>
              <a:rPr lang="en-US" baseline="0" dirty="0" smtClean="0"/>
              <a:t> Health department was awarded a grant with the goal to c</a:t>
            </a:r>
            <a:r>
              <a:rPr lang="en-US" sz="1200" dirty="0" smtClean="0"/>
              <a:t>reate a culture of wellness within public and private worksites, to include organizations with low-income employees who are at risk for health disparities. </a:t>
            </a:r>
            <a:endParaRPr lang="en-US" baseline="0" dirty="0" smtClean="0"/>
          </a:p>
          <a:p>
            <a:endParaRPr lang="en-US" dirty="0" smtClean="0"/>
          </a:p>
          <a:p>
            <a:r>
              <a:rPr lang="en-US" b="1" dirty="0" smtClean="0"/>
              <a:t>The objectives include the following:</a:t>
            </a:r>
          </a:p>
          <a:p>
            <a:pPr marL="174982" indent="-174982">
              <a:buFont typeface="Arial" panose="020B0604020202020204" pitchFamily="34" charset="0"/>
              <a:buChar char="•"/>
            </a:pPr>
            <a:r>
              <a:rPr lang="en-US" dirty="0" smtClean="0"/>
              <a:t>Form 5 employer coalitions (Jenni will go into more detail on these)</a:t>
            </a:r>
          </a:p>
          <a:p>
            <a:pPr marL="174982" indent="-174982">
              <a:buFont typeface="Arial" panose="020B0604020202020204" pitchFamily="34" charset="0"/>
              <a:buChar char="•"/>
            </a:pPr>
            <a:r>
              <a:rPr lang="en-US" dirty="0" smtClean="0"/>
              <a:t>Facilitate employer adoption of comprehensive worksite wellness policies and practices by providing training and resources</a:t>
            </a:r>
          </a:p>
          <a:p>
            <a:pPr marL="174982" indent="-174982">
              <a:buFont typeface="Arial" panose="020B0604020202020204" pitchFamily="34" charset="0"/>
              <a:buChar char="•"/>
            </a:pPr>
            <a:r>
              <a:rPr lang="en-US" dirty="0" smtClean="0"/>
              <a:t>Increase the capacity of</a:t>
            </a:r>
            <a:r>
              <a:rPr lang="en-US" baseline="0" dirty="0" smtClean="0"/>
              <a:t> both, employers and our coalition hosts, so that they will be empowered to grow and sustain the coalitions beyond the funding period</a:t>
            </a:r>
            <a:endParaRPr lang="en-US" dirty="0" smtClean="0"/>
          </a:p>
        </p:txBody>
      </p:sp>
      <p:sp>
        <p:nvSpPr>
          <p:cNvPr id="4" name="Slide Number Placeholder 3"/>
          <p:cNvSpPr>
            <a:spLocks noGrp="1"/>
          </p:cNvSpPr>
          <p:nvPr>
            <p:ph type="sldNum" sz="quarter" idx="10"/>
          </p:nvPr>
        </p:nvSpPr>
        <p:spPr/>
        <p:txBody>
          <a:bodyPr/>
          <a:lstStyle/>
          <a:p>
            <a:fld id="{116B1995-0002-4BCD-B7D1-1D9C15526909}" type="slidenum">
              <a:rPr lang="en-US" smtClean="0"/>
              <a:t>2</a:t>
            </a:fld>
            <a:endParaRPr lang="en-US"/>
          </a:p>
        </p:txBody>
      </p:sp>
    </p:spTree>
    <p:extLst>
      <p:ext uri="{BB962C8B-B14F-4D97-AF65-F5344CB8AC3E}">
        <p14:creationId xmlns:p14="http://schemas.microsoft.com/office/powerpoint/2010/main" val="246026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SMDC Workplace Wellness Speaker Series</a:t>
            </a:r>
            <a:endParaRPr lang="en-US"/>
          </a:p>
        </p:txBody>
      </p:sp>
    </p:spTree>
    <p:extLst>
      <p:ext uri="{BB962C8B-B14F-4D97-AF65-F5344CB8AC3E}">
        <p14:creationId xmlns:p14="http://schemas.microsoft.com/office/powerpoint/2010/main" val="416950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 each bullet</a:t>
            </a:r>
            <a:endParaRPr lang="en-US" dirty="0"/>
          </a:p>
        </p:txBody>
      </p:sp>
      <p:sp>
        <p:nvSpPr>
          <p:cNvPr id="4" name="Slide Number Placeholder 3"/>
          <p:cNvSpPr>
            <a:spLocks noGrp="1"/>
          </p:cNvSpPr>
          <p:nvPr>
            <p:ph type="sldNum" sz="quarter" idx="10"/>
          </p:nvPr>
        </p:nvSpPr>
        <p:spPr/>
        <p:txBody>
          <a:bodyPr/>
          <a:lstStyle/>
          <a:p>
            <a:fld id="{C289CBB0-49B8-4C01-ADEE-64E8A566B55E}" type="slidenum">
              <a:rPr lang="en-US" smtClean="0"/>
              <a:t>4</a:t>
            </a:fld>
            <a:endParaRPr lang="en-US" dirty="0"/>
          </a:p>
        </p:txBody>
      </p:sp>
    </p:spTree>
    <p:extLst>
      <p:ext uri="{BB962C8B-B14F-4D97-AF65-F5344CB8AC3E}">
        <p14:creationId xmlns:p14="http://schemas.microsoft.com/office/powerpoint/2010/main" val="92793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an employee wellness program</a:t>
            </a:r>
            <a:endParaRPr lang="en-US" dirty="0"/>
          </a:p>
        </p:txBody>
      </p:sp>
      <p:sp>
        <p:nvSpPr>
          <p:cNvPr id="4" name="Slide Number Placeholder 3"/>
          <p:cNvSpPr>
            <a:spLocks noGrp="1"/>
          </p:cNvSpPr>
          <p:nvPr>
            <p:ph type="sldNum" sz="quarter" idx="10"/>
          </p:nvPr>
        </p:nvSpPr>
        <p:spPr/>
        <p:txBody>
          <a:bodyPr/>
          <a:lstStyle/>
          <a:p>
            <a:fld id="{D5610344-E9B6-C34A-AA3C-3DE5C408525B}" type="slidenum">
              <a:rPr lang="en-US" smtClean="0"/>
              <a:t>6</a:t>
            </a:fld>
            <a:endParaRPr lang="en-US"/>
          </a:p>
        </p:txBody>
      </p:sp>
    </p:spTree>
    <p:extLst>
      <p:ext uri="{BB962C8B-B14F-4D97-AF65-F5344CB8AC3E}">
        <p14:creationId xmlns:p14="http://schemas.microsoft.com/office/powerpoint/2010/main" val="206125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 vs. ROI</a:t>
            </a:r>
            <a:endParaRPr lang="en-US" dirty="0"/>
          </a:p>
        </p:txBody>
      </p:sp>
      <p:sp>
        <p:nvSpPr>
          <p:cNvPr id="4" name="Slide Number Placeholder 3"/>
          <p:cNvSpPr>
            <a:spLocks noGrp="1"/>
          </p:cNvSpPr>
          <p:nvPr>
            <p:ph type="sldNum" sz="quarter" idx="10"/>
          </p:nvPr>
        </p:nvSpPr>
        <p:spPr/>
        <p:txBody>
          <a:bodyPr/>
          <a:lstStyle/>
          <a:p>
            <a:fld id="{C289CBB0-49B8-4C01-ADEE-64E8A566B55E}" type="slidenum">
              <a:rPr lang="en-US" smtClean="0"/>
              <a:t>7</a:t>
            </a:fld>
            <a:endParaRPr lang="en-US" dirty="0"/>
          </a:p>
        </p:txBody>
      </p:sp>
    </p:spTree>
    <p:extLst>
      <p:ext uri="{BB962C8B-B14F-4D97-AF65-F5344CB8AC3E}">
        <p14:creationId xmlns:p14="http://schemas.microsoft.com/office/powerpoint/2010/main" val="403787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a:t>
            </a:r>
            <a:r>
              <a:rPr lang="en-US" baseline="0" dirty="0" smtClean="0"/>
              <a:t> choice is easy choice</a:t>
            </a:r>
            <a:endParaRPr lang="en-US" dirty="0"/>
          </a:p>
        </p:txBody>
      </p:sp>
      <p:sp>
        <p:nvSpPr>
          <p:cNvPr id="4" name="Slide Number Placeholder 3"/>
          <p:cNvSpPr>
            <a:spLocks noGrp="1"/>
          </p:cNvSpPr>
          <p:nvPr>
            <p:ph type="sldNum" sz="quarter" idx="10"/>
          </p:nvPr>
        </p:nvSpPr>
        <p:spPr/>
        <p:txBody>
          <a:bodyPr/>
          <a:lstStyle/>
          <a:p>
            <a:fld id="{C289CBB0-49B8-4C01-ADEE-64E8A566B55E}" type="slidenum">
              <a:rPr lang="en-US" smtClean="0"/>
              <a:t>9</a:t>
            </a:fld>
            <a:endParaRPr lang="en-US" dirty="0"/>
          </a:p>
        </p:txBody>
      </p:sp>
    </p:spTree>
    <p:extLst>
      <p:ext uri="{BB962C8B-B14F-4D97-AF65-F5344CB8AC3E}">
        <p14:creationId xmlns:p14="http://schemas.microsoft.com/office/powerpoint/2010/main" val="126856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50" indent="-286150">
              <a:lnSpc>
                <a:spcPct val="200000"/>
              </a:lnSpc>
              <a:buFont typeface="Arial" panose="020B0604020202020204" pitchFamily="34" charset="0"/>
              <a:buChar char="•"/>
            </a:pPr>
            <a:endParaRPr lang="en-US"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7568CE56-D8A5-456F-895B-66382B13E26D}" type="slidenum">
              <a:rPr lang="en-US" smtClean="0"/>
              <a:pPr/>
              <a:t>10</a:t>
            </a:fld>
            <a:endParaRPr lang="en-US" dirty="0"/>
          </a:p>
        </p:txBody>
      </p:sp>
    </p:spTree>
    <p:extLst>
      <p:ext uri="{BB962C8B-B14F-4D97-AF65-F5344CB8AC3E}">
        <p14:creationId xmlns:p14="http://schemas.microsoft.com/office/powerpoint/2010/main" val="56338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289CBB0-49B8-4C01-ADEE-64E8A566B55E}" type="slidenum">
              <a:rPr lang="en-US" smtClean="0"/>
              <a:t>11</a:t>
            </a:fld>
            <a:endParaRPr lang="en-US" dirty="0"/>
          </a:p>
        </p:txBody>
      </p:sp>
    </p:spTree>
    <p:extLst>
      <p:ext uri="{BB962C8B-B14F-4D97-AF65-F5344CB8AC3E}">
        <p14:creationId xmlns:p14="http://schemas.microsoft.com/office/powerpoint/2010/main" val="219418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2B0A41-5389-9649-898B-C4311EEB57F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29C5F-3FAE-5247-94D3-5D0B93943F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B0A41-5389-9649-898B-C4311EEB57F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29C5F-3FAE-5247-94D3-5D0B93943F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B0A41-5389-9649-898B-C4311EEB57F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29C5F-3FAE-5247-94D3-5D0B93943F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B0A41-5389-9649-898B-C4311EEB57F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29C5F-3FAE-5247-94D3-5D0B93943F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2B0A41-5389-9649-898B-C4311EEB57F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29C5F-3FAE-5247-94D3-5D0B93943F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2B0A41-5389-9649-898B-C4311EEB57F4}"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29C5F-3FAE-5247-94D3-5D0B93943F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2B0A41-5389-9649-898B-C4311EEB57F4}"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29C5F-3FAE-5247-94D3-5D0B93943F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2B0A41-5389-9649-898B-C4311EEB57F4}"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429C5F-3FAE-5247-94D3-5D0B93943F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B0A41-5389-9649-898B-C4311EEB57F4}"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429C5F-3FAE-5247-94D3-5D0B93943F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B0A41-5389-9649-898B-C4311EEB57F4}"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29C5F-3FAE-5247-94D3-5D0B93943F9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92B0A41-5389-9649-898B-C4311EEB57F4}" type="datetimeFigureOut">
              <a:rPr lang="en-US" smtClean="0"/>
              <a:t>5/15/2019</a:t>
            </a:fld>
            <a:endParaRPr lang="en-US"/>
          </a:p>
        </p:txBody>
      </p:sp>
      <p:sp>
        <p:nvSpPr>
          <p:cNvPr id="9" name="Slide Number Placeholder 8"/>
          <p:cNvSpPr>
            <a:spLocks noGrp="1"/>
          </p:cNvSpPr>
          <p:nvPr>
            <p:ph type="sldNum" sz="quarter" idx="11"/>
          </p:nvPr>
        </p:nvSpPr>
        <p:spPr/>
        <p:txBody>
          <a:bodyPr/>
          <a:lstStyle/>
          <a:p>
            <a:fld id="{3E429C5F-3FAE-5247-94D3-5D0B93943F9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E429C5F-3FAE-5247-94D3-5D0B93943F9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92B0A41-5389-9649-898B-C4311EEB57F4}" type="datetimeFigureOut">
              <a:rPr lang="en-US" smtClean="0"/>
              <a:t>5/15/2019</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SfKS-zaEu4"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www.denverpublichealth.org/community-health-promotion/tobacco-prevention-education/colorado-smoke-free-housing/housing-provide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body" idx="1"/>
          </p:nvPr>
        </p:nvSpPr>
        <p:spPr>
          <a:xfrm>
            <a:off x="752858" y="2803317"/>
            <a:ext cx="6660107" cy="2901413"/>
          </a:xfrm>
        </p:spPr>
        <p:txBody>
          <a:bodyPr>
            <a:noAutofit/>
          </a:bodyPr>
          <a:lstStyle/>
          <a:p>
            <a:pPr>
              <a:spcBef>
                <a:spcPts val="0"/>
              </a:spcBef>
            </a:pPr>
            <a:r>
              <a:rPr lang="en-US" sz="2800" b="1" dirty="0" smtClean="0">
                <a:solidFill>
                  <a:schemeClr val="tx1"/>
                </a:solidFill>
              </a:rPr>
              <a:t>Presenters:</a:t>
            </a:r>
            <a:endParaRPr lang="en-US" sz="2400" i="1" dirty="0">
              <a:solidFill>
                <a:schemeClr val="tx1"/>
              </a:solidFill>
            </a:endParaRPr>
          </a:p>
          <a:p>
            <a:pPr>
              <a:spcBef>
                <a:spcPts val="0"/>
              </a:spcBef>
            </a:pPr>
            <a:r>
              <a:rPr lang="en-US" sz="2400" i="1" dirty="0" smtClean="0">
                <a:solidFill>
                  <a:schemeClr val="tx1"/>
                </a:solidFill>
              </a:rPr>
              <a:t>Jennifer </a:t>
            </a:r>
            <a:r>
              <a:rPr lang="en-US" sz="2400" i="1" dirty="0">
                <a:solidFill>
                  <a:schemeClr val="tx1"/>
                </a:solidFill>
              </a:rPr>
              <a:t>Tellis, </a:t>
            </a:r>
            <a:r>
              <a:rPr lang="en-US" sz="2400" i="1" dirty="0" smtClean="0">
                <a:solidFill>
                  <a:schemeClr val="tx1"/>
                </a:solidFill>
              </a:rPr>
              <a:t>MPH</a:t>
            </a:r>
          </a:p>
          <a:p>
            <a:pPr>
              <a:spcBef>
                <a:spcPts val="0"/>
              </a:spcBef>
            </a:pPr>
            <a:r>
              <a:rPr lang="en-US" sz="2400" i="1" dirty="0" smtClean="0">
                <a:solidFill>
                  <a:schemeClr val="tx1"/>
                </a:solidFill>
              </a:rPr>
              <a:t>Workplace Policy Specialist</a:t>
            </a:r>
          </a:p>
          <a:p>
            <a:pPr>
              <a:spcBef>
                <a:spcPts val="0"/>
              </a:spcBef>
            </a:pPr>
            <a:r>
              <a:rPr lang="en-US" sz="2400" i="1" dirty="0" smtClean="0">
                <a:solidFill>
                  <a:schemeClr val="tx1"/>
                </a:solidFill>
              </a:rPr>
              <a:t>Tri-County Health Department</a:t>
            </a:r>
          </a:p>
          <a:p>
            <a:pPr>
              <a:spcBef>
                <a:spcPts val="0"/>
              </a:spcBef>
            </a:pPr>
            <a:endParaRPr lang="en-US" sz="2400" i="1" dirty="0" smtClean="0">
              <a:solidFill>
                <a:schemeClr val="tx1"/>
              </a:solidFill>
            </a:endParaRPr>
          </a:p>
          <a:p>
            <a:pPr>
              <a:spcBef>
                <a:spcPts val="0"/>
              </a:spcBef>
            </a:pPr>
            <a:r>
              <a:rPr lang="en-US" sz="2400" i="1" dirty="0" smtClean="0">
                <a:solidFill>
                  <a:schemeClr val="tx1"/>
                </a:solidFill>
              </a:rPr>
              <a:t>Kirk Kemp</a:t>
            </a:r>
          </a:p>
          <a:p>
            <a:pPr>
              <a:spcBef>
                <a:spcPts val="0"/>
              </a:spcBef>
            </a:pPr>
            <a:r>
              <a:rPr lang="fr-FR" sz="2400" i="1" dirty="0" smtClean="0">
                <a:solidFill>
                  <a:schemeClr val="tx1"/>
                </a:solidFill>
              </a:rPr>
              <a:t>Procurement Specialist </a:t>
            </a:r>
          </a:p>
          <a:p>
            <a:pPr>
              <a:spcBef>
                <a:spcPts val="0"/>
              </a:spcBef>
            </a:pPr>
            <a:r>
              <a:rPr lang="en-US" sz="2400" i="1" dirty="0" smtClean="0">
                <a:solidFill>
                  <a:schemeClr val="tx1"/>
                </a:solidFill>
              </a:rPr>
              <a:t>Unison Housing Partners</a:t>
            </a:r>
            <a:endParaRPr lang="en-US" sz="2400" i="1" dirty="0">
              <a:solidFill>
                <a:schemeClr val="tx1"/>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866128" y="2803317"/>
            <a:ext cx="3029803" cy="994696"/>
          </a:xfrm>
          <a:prstGeom prst="rect">
            <a:avLst/>
          </a:prstGeom>
        </p:spPr>
      </p:pic>
      <p:sp>
        <p:nvSpPr>
          <p:cNvPr id="3" name="TextBox 2"/>
          <p:cNvSpPr txBox="1"/>
          <p:nvPr/>
        </p:nvSpPr>
        <p:spPr>
          <a:xfrm>
            <a:off x="853255" y="660731"/>
            <a:ext cx="6995451" cy="1446550"/>
          </a:xfrm>
          <a:prstGeom prst="rect">
            <a:avLst/>
          </a:prstGeom>
          <a:noFill/>
        </p:spPr>
        <p:txBody>
          <a:bodyPr wrap="square" rtlCol="0">
            <a:spAutoFit/>
          </a:bodyPr>
          <a:lstStyle/>
          <a:p>
            <a:pPr algn="ctr"/>
            <a:r>
              <a:rPr lang="en-US" sz="4400" dirty="0" smtClean="0">
                <a:solidFill>
                  <a:schemeClr val="tx2"/>
                </a:solidFill>
                <a:latin typeface="+mj-lt"/>
              </a:rPr>
              <a:t>Workplace Wellness for Housing &amp; </a:t>
            </a:r>
            <a:r>
              <a:rPr lang="en-US" sz="4400" dirty="0">
                <a:solidFill>
                  <a:schemeClr val="tx2"/>
                </a:solidFill>
                <a:latin typeface="+mj-lt"/>
              </a:rPr>
              <a:t>Redevelopment </a:t>
            </a:r>
          </a:p>
        </p:txBody>
      </p:sp>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9343" y="3972861"/>
            <a:ext cx="2036578" cy="2213800"/>
          </a:xfrm>
          <a:prstGeom prst="rect">
            <a:avLst/>
          </a:prstGeom>
          <a:ln w="19050">
            <a:noFill/>
          </a:ln>
        </p:spPr>
      </p:pic>
    </p:spTree>
    <p:extLst>
      <p:ext uri="{BB962C8B-B14F-4D97-AF65-F5344CB8AC3E}">
        <p14:creationId xmlns:p14="http://schemas.microsoft.com/office/powerpoint/2010/main" val="1562015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298"/>
            <a:ext cx="7620000" cy="1143000"/>
          </a:xfrm>
        </p:spPr>
        <p:txBody>
          <a:bodyPr/>
          <a:lstStyle/>
          <a:p>
            <a:r>
              <a:rPr lang="en-US" sz="3200" b="1" dirty="0"/>
              <a:t>Why Policies???</a:t>
            </a:r>
          </a:p>
        </p:txBody>
      </p:sp>
      <p:sp>
        <p:nvSpPr>
          <p:cNvPr id="5" name="TextBox 4"/>
          <p:cNvSpPr txBox="1"/>
          <p:nvPr/>
        </p:nvSpPr>
        <p:spPr>
          <a:xfrm>
            <a:off x="762000" y="2062158"/>
            <a:ext cx="3810000"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latin typeface="+mn-lt"/>
              </a:rPr>
              <a:t>Clear Expectations</a:t>
            </a:r>
          </a:p>
          <a:p>
            <a:pPr marL="285750" indent="-285750">
              <a:lnSpc>
                <a:spcPct val="150000"/>
              </a:lnSpc>
              <a:buFont typeface="Arial" panose="020B0604020202020204" pitchFamily="34" charset="0"/>
              <a:buChar char="•"/>
            </a:pPr>
            <a:r>
              <a:rPr lang="en-US" sz="2400" dirty="0" smtClean="0">
                <a:latin typeface="+mn-lt"/>
              </a:rPr>
              <a:t>Consistency</a:t>
            </a:r>
          </a:p>
          <a:p>
            <a:pPr marL="285750" indent="-285750">
              <a:lnSpc>
                <a:spcPct val="150000"/>
              </a:lnSpc>
              <a:buFont typeface="Arial" panose="020B0604020202020204" pitchFamily="34" charset="0"/>
              <a:buChar char="•"/>
            </a:pPr>
            <a:r>
              <a:rPr lang="en-US" sz="2400" dirty="0" smtClean="0">
                <a:latin typeface="+mn-lt"/>
              </a:rPr>
              <a:t>Accountability</a:t>
            </a:r>
          </a:p>
          <a:p>
            <a:pPr marL="285750" indent="-285750">
              <a:lnSpc>
                <a:spcPct val="150000"/>
              </a:lnSpc>
              <a:buFont typeface="Arial" panose="020B0604020202020204" pitchFamily="34" charset="0"/>
              <a:buChar char="•"/>
            </a:pPr>
            <a:r>
              <a:rPr lang="en-US" sz="2400" dirty="0" smtClean="0">
                <a:latin typeface="+mn-lt"/>
              </a:rPr>
              <a:t>Enforceable</a:t>
            </a:r>
          </a:p>
          <a:p>
            <a:pPr marL="285750" indent="-285750">
              <a:lnSpc>
                <a:spcPct val="150000"/>
              </a:lnSpc>
              <a:buFont typeface="Arial" panose="020B0604020202020204" pitchFamily="34" charset="0"/>
              <a:buChar char="•"/>
            </a:pPr>
            <a:r>
              <a:rPr lang="en-US" sz="2400" dirty="0" smtClean="0">
                <a:latin typeface="+mn-lt"/>
              </a:rPr>
              <a:t>Sustainable</a:t>
            </a:r>
          </a:p>
          <a:p>
            <a:endParaRPr lang="en-US" dirty="0"/>
          </a:p>
        </p:txBody>
      </p:sp>
      <p:pic>
        <p:nvPicPr>
          <p:cNvPr id="1028" name="Picture 4" descr="Image result for Poli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341" y="1417638"/>
            <a:ext cx="3750859" cy="375085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53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0"/>
            <a:ext cx="8229600" cy="1066800"/>
          </a:xfrm>
        </p:spPr>
        <p:txBody>
          <a:bodyPr>
            <a:normAutofit/>
          </a:bodyPr>
          <a:lstStyle/>
          <a:p>
            <a:r>
              <a:rPr lang="en-US" sz="3200" b="1" dirty="0" smtClean="0"/>
              <a:t>Get Started!</a:t>
            </a:r>
            <a:endParaRPr lang="en-US" sz="3200" b="1" cap="none" dirty="0"/>
          </a:p>
        </p:txBody>
      </p:sp>
      <p:sp>
        <p:nvSpPr>
          <p:cNvPr id="4" name="Content Placeholder 3"/>
          <p:cNvSpPr>
            <a:spLocks noGrp="1"/>
          </p:cNvSpPr>
          <p:nvPr>
            <p:ph sz="quarter" idx="1"/>
          </p:nvPr>
        </p:nvSpPr>
        <p:spPr>
          <a:xfrm>
            <a:off x="685800" y="1866331"/>
            <a:ext cx="7315200" cy="3810000"/>
          </a:xfrm>
        </p:spPr>
        <p:txBody>
          <a:bodyPr>
            <a:normAutofit/>
          </a:bodyPr>
          <a:lstStyle/>
          <a:p>
            <a:pPr>
              <a:lnSpc>
                <a:spcPct val="150000"/>
              </a:lnSpc>
              <a:buClrTx/>
              <a:buFont typeface="Wingdings" panose="05000000000000000000" pitchFamily="2" charset="2"/>
              <a:buChar char="ü"/>
            </a:pPr>
            <a:r>
              <a:rPr lang="en-US" sz="2400" dirty="0" smtClean="0"/>
              <a:t> Obtain organizational support</a:t>
            </a:r>
          </a:p>
          <a:p>
            <a:pPr>
              <a:lnSpc>
                <a:spcPct val="150000"/>
              </a:lnSpc>
              <a:buClrTx/>
              <a:buFont typeface="Wingdings" panose="05000000000000000000" pitchFamily="2" charset="2"/>
              <a:buChar char="ü"/>
            </a:pPr>
            <a:r>
              <a:rPr lang="en-US" sz="2400" dirty="0" smtClean="0"/>
              <a:t> Take an employer assessment</a:t>
            </a:r>
          </a:p>
          <a:p>
            <a:pPr>
              <a:lnSpc>
                <a:spcPct val="150000"/>
              </a:lnSpc>
              <a:buClrTx/>
              <a:buFont typeface="Wingdings" panose="05000000000000000000" pitchFamily="2" charset="2"/>
              <a:buChar char="ü"/>
            </a:pPr>
            <a:r>
              <a:rPr lang="en-US" sz="2400" dirty="0" smtClean="0"/>
              <a:t> Solicit employee feedback</a:t>
            </a:r>
          </a:p>
          <a:p>
            <a:pPr>
              <a:lnSpc>
                <a:spcPct val="150000"/>
              </a:lnSpc>
              <a:buClrTx/>
              <a:buFont typeface="Wingdings" panose="05000000000000000000" pitchFamily="2" charset="2"/>
              <a:buChar char="ü"/>
            </a:pPr>
            <a:r>
              <a:rPr lang="en-US" sz="2400" dirty="0" smtClean="0"/>
              <a:t> Make a simple plan</a:t>
            </a:r>
          </a:p>
          <a:p>
            <a:pPr>
              <a:lnSpc>
                <a:spcPct val="150000"/>
              </a:lnSpc>
              <a:buClrTx/>
              <a:buFont typeface="Wingdings" panose="05000000000000000000" pitchFamily="2" charset="2"/>
              <a:buChar char="ü"/>
            </a:pPr>
            <a:r>
              <a:rPr lang="en-US" sz="2400" dirty="0" smtClean="0"/>
              <a:t> Include supportive guidelines, policies</a:t>
            </a:r>
          </a:p>
          <a:p>
            <a:pPr>
              <a:lnSpc>
                <a:spcPct val="150000"/>
              </a:lnSpc>
              <a:buClrTx/>
              <a:buFont typeface="Wingdings" panose="05000000000000000000" pitchFamily="2" charset="2"/>
              <a:buChar char="ü"/>
            </a:pPr>
            <a:r>
              <a:rPr lang="en-US" sz="2400" dirty="0" smtClean="0"/>
              <a:t>Assess and adapt</a:t>
            </a:r>
          </a:p>
          <a:p>
            <a:endParaRPr lang="en-US" dirty="0"/>
          </a:p>
        </p:txBody>
      </p:sp>
    </p:spTree>
    <p:extLst>
      <p:ext uri="{BB962C8B-B14F-4D97-AF65-F5344CB8AC3E}">
        <p14:creationId xmlns:p14="http://schemas.microsoft.com/office/powerpoint/2010/main" val="232882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Initiative Milestones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3783656"/>
              </p:ext>
            </p:extLst>
          </p:nvPr>
        </p:nvGraphicFramePr>
        <p:xfrm>
          <a:off x="434837" y="1384292"/>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uble Brace 4"/>
          <p:cNvSpPr/>
          <p:nvPr/>
        </p:nvSpPr>
        <p:spPr>
          <a:xfrm>
            <a:off x="3094892" y="3032454"/>
            <a:ext cx="2716823" cy="1309227"/>
          </a:xfrm>
          <a:prstGeom prst="bracePair">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i="1" dirty="0">
                <a:effectLst/>
                <a:ea typeface="Calibri"/>
                <a:cs typeface="Times New Roman"/>
              </a:rPr>
              <a:t>Healthy &amp; Productive Workforce</a:t>
            </a:r>
            <a:endParaRPr lang="en-US" sz="1600" dirty="0">
              <a:effectLst/>
              <a:ea typeface="Calibri"/>
              <a:cs typeface="Times New Roman"/>
            </a:endParaRPr>
          </a:p>
        </p:txBody>
      </p:sp>
      <p:pic>
        <p:nvPicPr>
          <p:cNvPr id="6" name="Picture 5" descr="P:\Permanent\TCHD Logos\PowerPoint Logos\color logo transpar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2750" y="5637204"/>
            <a:ext cx="2381250" cy="54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3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95" y="1672914"/>
            <a:ext cx="7620000" cy="3147736"/>
          </a:xfrm>
        </p:spPr>
        <p:txBody>
          <a:bodyPr/>
          <a:lstStyle/>
          <a:p>
            <a:r>
              <a:rPr lang="en-US" sz="3200" b="1" dirty="0" smtClean="0"/>
              <a:t>Get Connected</a:t>
            </a:r>
            <a:r>
              <a:rPr lang="en-US" sz="4400" dirty="0" smtClean="0"/>
              <a:t/>
            </a:r>
            <a:br>
              <a:rPr lang="en-US" sz="44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t>
            </a:r>
            <a:r>
              <a:rPr lang="en-US" sz="3200" b="1" dirty="0" smtClean="0"/>
              <a:t>Find Your Mission</a:t>
            </a:r>
            <a:endParaRPr lang="en-US" sz="3600" b="1" dirty="0"/>
          </a:p>
        </p:txBody>
      </p:sp>
      <p:pic>
        <p:nvPicPr>
          <p:cNvPr id="1026" name="Picture 2" descr="I:\Nutrition\CCPD-AHW\FYR15-FYR18 CCPD\Coalitions\Adams County\FY2\Photos\FRCCkbd1.JPG"/>
          <p:cNvPicPr>
            <a:picLocks noChangeAspect="1" noChangeArrowheads="1"/>
          </p:cNvPicPr>
          <p:nvPr/>
        </p:nvPicPr>
        <p:blipFill rotWithShape="1">
          <a:blip r:embed="rId3">
            <a:extLst>
              <a:ext uri="{28A0092B-C50C-407E-A947-70E740481C1C}">
                <a14:useLocalDpi xmlns:a14="http://schemas.microsoft.com/office/drawing/2010/main" val="0"/>
              </a:ext>
            </a:extLst>
          </a:blip>
          <a:srcRect l="23097" t="318" r="-1072" b="1103"/>
          <a:stretch/>
        </p:blipFill>
        <p:spPr bwMode="auto">
          <a:xfrm rot="5400000">
            <a:off x="4688698" y="2082940"/>
            <a:ext cx="3279461" cy="283047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I:\Nutrition\CCPD-AHW\FYR15-FYR18 CCPD\Recognition Event\Champions of Wellness 2018\IMG_7129.JPG"/>
          <p:cNvPicPr>
            <a:picLocks noChangeAspect="1" noChangeArrowheads="1"/>
          </p:cNvPicPr>
          <p:nvPr/>
        </p:nvPicPr>
        <p:blipFill rotWithShape="1">
          <a:blip r:embed="rId4">
            <a:extLst>
              <a:ext uri="{28A0092B-C50C-407E-A947-70E740481C1C}">
                <a14:useLocalDpi xmlns:a14="http://schemas.microsoft.com/office/drawing/2010/main" val="0"/>
              </a:ext>
            </a:extLst>
          </a:blip>
          <a:srcRect l="21629" t="30489" r="32718" b="22591"/>
          <a:stretch/>
        </p:blipFill>
        <p:spPr bwMode="auto">
          <a:xfrm>
            <a:off x="696035" y="1255797"/>
            <a:ext cx="3394528" cy="2616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59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595848"/>
            <a:ext cx="7620000" cy="1143000"/>
          </a:xfrm>
        </p:spPr>
        <p:txBody>
          <a:bodyPr>
            <a:noAutofit/>
          </a:bodyPr>
          <a:lstStyle/>
          <a:p>
            <a:pPr algn="l"/>
            <a:r>
              <a:rPr lang="en-US" sz="3200" b="1" dirty="0" smtClean="0"/>
              <a:t>Learn About </a:t>
            </a:r>
            <a:r>
              <a:rPr lang="en-US" sz="3200" b="1" dirty="0"/>
              <a:t>Y</a:t>
            </a:r>
            <a:r>
              <a:rPr lang="en-US" sz="3200" b="1" dirty="0" smtClean="0"/>
              <a:t>our Organization</a:t>
            </a:r>
            <a:r>
              <a:rPr lang="en-US" sz="4400" dirty="0" smtClean="0"/>
              <a:t/>
            </a:r>
            <a:br>
              <a:rPr lang="en-US" sz="4400" dirty="0" smtClean="0"/>
            </a:br>
            <a:r>
              <a:rPr lang="en-US" sz="2000" i="1" dirty="0" smtClean="0"/>
              <a:t>Workplace Assessment</a:t>
            </a:r>
            <a:endParaRPr lang="en-US" sz="20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001" y="527687"/>
            <a:ext cx="1952712" cy="2140172"/>
          </a:xfrm>
          <a:prstGeom prst="rect">
            <a:avLst/>
          </a:prstGeom>
          <a:ln w="19050" cap="sq">
            <a:solidFill>
              <a:schemeClr val="tx1"/>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155" y="1641536"/>
            <a:ext cx="2804615" cy="287278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stretch>
            <a:fillRect/>
          </a:stretch>
        </p:blipFill>
        <p:spPr>
          <a:xfrm>
            <a:off x="3976935" y="2122744"/>
            <a:ext cx="2033875" cy="1599767"/>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25439" y="4810297"/>
            <a:ext cx="8087552" cy="1015663"/>
          </a:xfrm>
          <a:prstGeom prst="rect">
            <a:avLst/>
          </a:prstGeom>
          <a:noFill/>
        </p:spPr>
        <p:txBody>
          <a:bodyPr wrap="square" rtlCol="0">
            <a:spAutoFit/>
          </a:bodyPr>
          <a:lstStyle/>
          <a:p>
            <a:r>
              <a:rPr lang="en-US" sz="2000" i="1" dirty="0" smtClean="0"/>
              <a:t>“We </a:t>
            </a:r>
            <a:r>
              <a:rPr lang="en-US" sz="2000" i="1" dirty="0"/>
              <a:t>learned so much about our organization after digging through policies (tobacco/lactation). </a:t>
            </a:r>
            <a:r>
              <a:rPr lang="en-US" sz="2000" i="1" dirty="0" smtClean="0"/>
              <a:t>Our </a:t>
            </a:r>
            <a:r>
              <a:rPr lang="en-US" sz="2000" i="1" dirty="0"/>
              <a:t>strategy for 2019 will incorporate a lot of the goals identified in the health index</a:t>
            </a:r>
            <a:r>
              <a:rPr lang="en-US" sz="2000" i="1" dirty="0" smtClean="0"/>
              <a:t>.” </a:t>
            </a:r>
            <a:r>
              <a:rPr lang="en-US" sz="1200" i="1" dirty="0" smtClean="0"/>
              <a:t>– Employer Feedback</a:t>
            </a:r>
            <a:endParaRPr lang="en-US" sz="1200" i="1" dirty="0"/>
          </a:p>
        </p:txBody>
      </p:sp>
      <p:pic>
        <p:nvPicPr>
          <p:cNvPr id="10" name="Picture 9" descr="P:\Permanent\TCHD Logos\PowerPoint Logos\color logo transpar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2750" y="5637204"/>
            <a:ext cx="2381250" cy="54768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3344793" y="3864481"/>
            <a:ext cx="4435522" cy="129968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3200" b="1" dirty="0" smtClean="0"/>
              <a:t>Share Your Results</a:t>
            </a:r>
            <a:endParaRPr lang="en-US" sz="3200" b="1" i="1" dirty="0"/>
          </a:p>
        </p:txBody>
      </p:sp>
    </p:spTree>
    <p:extLst>
      <p:ext uri="{BB962C8B-B14F-4D97-AF65-F5344CB8AC3E}">
        <p14:creationId xmlns:p14="http://schemas.microsoft.com/office/powerpoint/2010/main" val="1911836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Sustain Your Work</a:t>
            </a:r>
            <a:endParaRPr lang="en-US" sz="3200" b="1" i="1" strike="sngStrike" dirty="0"/>
          </a:p>
        </p:txBody>
      </p:sp>
      <p:sp>
        <p:nvSpPr>
          <p:cNvPr id="4" name="Rectangle 3"/>
          <p:cNvSpPr/>
          <p:nvPr/>
        </p:nvSpPr>
        <p:spPr>
          <a:xfrm>
            <a:off x="457200" y="1664017"/>
            <a:ext cx="7924800" cy="369332"/>
          </a:xfrm>
          <a:prstGeom prst="rect">
            <a:avLst/>
          </a:prstGeom>
        </p:spPr>
        <p:txBody>
          <a:bodyPr wrap="square">
            <a:spAutoFit/>
          </a:bodyPr>
          <a:lstStyle/>
          <a:p>
            <a:endParaRPr lang="en-US" dirty="0"/>
          </a:p>
        </p:txBody>
      </p:sp>
      <p:pic>
        <p:nvPicPr>
          <p:cNvPr id="5" name="Picture 5" descr="P:\Permanent\TCHD Logos\PowerPoint Logos\color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2750" y="5548312"/>
            <a:ext cx="2381250" cy="5476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44628" y="4209877"/>
            <a:ext cx="6349943" cy="1015663"/>
          </a:xfrm>
          <a:prstGeom prst="rect">
            <a:avLst/>
          </a:prstGeom>
          <a:noFill/>
        </p:spPr>
        <p:txBody>
          <a:bodyPr wrap="square" rtlCol="0">
            <a:spAutoFit/>
          </a:bodyPr>
          <a:lstStyle/>
          <a:p>
            <a:pPr lvl="0"/>
            <a:r>
              <a:rPr lang="en-US" sz="2000" i="1" dirty="0" smtClean="0"/>
              <a:t>“This work with the group </a:t>
            </a:r>
            <a:r>
              <a:rPr lang="en-US" sz="2000" i="1" dirty="0"/>
              <a:t>helped me bridge the gap from my own efforts to </a:t>
            </a:r>
            <a:r>
              <a:rPr lang="en-US" sz="2000" i="1" dirty="0" smtClean="0"/>
              <a:t>involve HR</a:t>
            </a:r>
            <a:r>
              <a:rPr lang="en-US" sz="2000" i="1" dirty="0"/>
              <a:t>, insurance, and upper management on a regular basis</a:t>
            </a:r>
            <a:r>
              <a:rPr lang="en-US" sz="2000" i="1" dirty="0" smtClean="0"/>
              <a:t>.” </a:t>
            </a:r>
            <a:r>
              <a:rPr lang="en-US" sz="1200" i="1" dirty="0" smtClean="0"/>
              <a:t>– Employer Feedback</a:t>
            </a:r>
            <a:endParaRPr lang="en-US" sz="1200" b="1" i="1" dirty="0"/>
          </a:p>
        </p:txBody>
      </p:sp>
      <p:sp>
        <p:nvSpPr>
          <p:cNvPr id="7" name="Rectangle 6"/>
          <p:cNvSpPr/>
          <p:nvPr/>
        </p:nvSpPr>
        <p:spPr>
          <a:xfrm>
            <a:off x="457200" y="1664017"/>
            <a:ext cx="7562319" cy="2246769"/>
          </a:xfrm>
          <a:prstGeom prst="rect">
            <a:avLst/>
          </a:prstGeom>
        </p:spPr>
        <p:txBody>
          <a:bodyPr wrap="square">
            <a:spAutoFit/>
          </a:bodyPr>
          <a:lstStyle/>
          <a:p>
            <a:pPr marL="342900" lvl="0" indent="-342900">
              <a:buFont typeface="Wingdings" panose="05000000000000000000" pitchFamily="2" charset="2"/>
              <a:buChar char="ü"/>
            </a:pPr>
            <a:r>
              <a:rPr lang="en-US" sz="2400" dirty="0" smtClean="0"/>
              <a:t>Through the adoption </a:t>
            </a:r>
            <a:r>
              <a:rPr lang="en-US" sz="2400" dirty="0"/>
              <a:t>of a workplace well-being policy, procedure, and/or environmental </a:t>
            </a:r>
            <a:r>
              <a:rPr lang="en-US" sz="2400" dirty="0" smtClean="0"/>
              <a:t>change</a:t>
            </a:r>
            <a:endParaRPr lang="en-US" sz="2400" dirty="0"/>
          </a:p>
          <a:p>
            <a:pPr lvl="1"/>
            <a:endParaRPr lang="en-US" sz="2400" b="1" dirty="0" smtClean="0"/>
          </a:p>
          <a:p>
            <a:pPr marL="342900" lvl="0" indent="-342900">
              <a:buFont typeface="Wingdings" panose="05000000000000000000" pitchFamily="2" charset="2"/>
              <a:buChar char="ü"/>
            </a:pPr>
            <a:r>
              <a:rPr lang="en-US" sz="2400" dirty="0"/>
              <a:t>Written documentation will increase the likelihood that the changes become part of the </a:t>
            </a:r>
            <a:r>
              <a:rPr lang="en-US" sz="2400" dirty="0" smtClean="0"/>
              <a:t>workplace </a:t>
            </a:r>
            <a:r>
              <a:rPr lang="en-US" sz="2400" dirty="0"/>
              <a:t>culture  </a:t>
            </a:r>
          </a:p>
          <a:p>
            <a:endParaRPr lang="en-US" sz="2000" b="1" dirty="0" smtClean="0"/>
          </a:p>
        </p:txBody>
      </p:sp>
    </p:spTree>
    <p:extLst>
      <p:ext uri="{BB962C8B-B14F-4D97-AF65-F5344CB8AC3E}">
        <p14:creationId xmlns:p14="http://schemas.microsoft.com/office/powerpoint/2010/main" val="810119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5639"/>
            <a:ext cx="7620000" cy="1143000"/>
          </a:xfrm>
        </p:spPr>
        <p:txBody>
          <a:bodyPr>
            <a:noAutofit/>
          </a:bodyPr>
          <a:lstStyle/>
          <a:p>
            <a:r>
              <a:rPr lang="en-US" sz="3200" b="1" dirty="0" smtClean="0"/>
              <a:t>Get Recognized</a:t>
            </a:r>
            <a:r>
              <a:rPr lang="en-US" dirty="0" smtClean="0"/>
              <a:t/>
            </a:r>
            <a:br>
              <a:rPr lang="en-US" dirty="0" smtClean="0"/>
            </a:br>
            <a:r>
              <a:rPr lang="en-US" sz="2400" i="1" dirty="0" smtClean="0"/>
              <a:t>Local and State-Wide Recognition</a:t>
            </a:r>
            <a:endParaRPr lang="en-US" sz="2400" i="1" dirty="0"/>
          </a:p>
        </p:txBody>
      </p:sp>
      <p:sp>
        <p:nvSpPr>
          <p:cNvPr id="3" name="TextBox 2"/>
          <p:cNvSpPr txBox="1"/>
          <p:nvPr/>
        </p:nvSpPr>
        <p:spPr>
          <a:xfrm>
            <a:off x="360127" y="4898540"/>
            <a:ext cx="6850546" cy="1477328"/>
          </a:xfrm>
          <a:prstGeom prst="rect">
            <a:avLst/>
          </a:prstGeom>
          <a:noFill/>
        </p:spPr>
        <p:txBody>
          <a:bodyPr wrap="square" rtlCol="0">
            <a:spAutoFit/>
          </a:bodyPr>
          <a:lstStyle/>
          <a:p>
            <a:r>
              <a:rPr lang="en-US" dirty="0" smtClean="0"/>
              <a:t>Colorado </a:t>
            </a:r>
            <a:r>
              <a:rPr lang="en-US" dirty="0"/>
              <a:t>Governor’s Award for Worksite </a:t>
            </a:r>
            <a:r>
              <a:rPr lang="en-US" dirty="0" smtClean="0"/>
              <a:t>Wellness</a:t>
            </a:r>
            <a:r>
              <a:rPr lang="en-US" dirty="0"/>
              <a:t> </a:t>
            </a:r>
            <a:r>
              <a:rPr lang="en-US" dirty="0" smtClean="0"/>
              <a:t> -Wellness </a:t>
            </a:r>
            <a:r>
              <a:rPr lang="en-US" dirty="0"/>
              <a:t>Workgroup </a:t>
            </a:r>
            <a:r>
              <a:rPr lang="en-US" dirty="0" smtClean="0"/>
              <a:t>Coalition: </a:t>
            </a:r>
            <a:r>
              <a:rPr lang="en-US" b="1" dirty="0" smtClean="0"/>
              <a:t>Children’s </a:t>
            </a:r>
            <a:r>
              <a:rPr lang="en-US" b="1" dirty="0"/>
              <a:t>Hospital </a:t>
            </a:r>
            <a:r>
              <a:rPr lang="en-US" b="1" dirty="0" smtClean="0"/>
              <a:t>Colorado</a:t>
            </a:r>
            <a:endParaRPr lang="en-US" b="1" dirty="0"/>
          </a:p>
          <a:p>
            <a:endParaRPr lang="en-US" dirty="0" smtClean="0"/>
          </a:p>
          <a:p>
            <a:r>
              <a:rPr lang="en-US" dirty="0" smtClean="0"/>
              <a:t>Health Links Certified Healthy Business Partner -Aurora Coalition: </a:t>
            </a:r>
            <a:r>
              <a:rPr lang="en-US" b="1" dirty="0" smtClean="0"/>
              <a:t>Hilton Garden Inn </a:t>
            </a:r>
            <a:r>
              <a:rPr lang="en-US" sz="1400" i="1" dirty="0" smtClean="0">
                <a:hlinkClick r:id="rId3"/>
              </a:rPr>
              <a:t>https</a:t>
            </a:r>
            <a:r>
              <a:rPr lang="en-US" sz="1400" i="1" dirty="0">
                <a:hlinkClick r:id="rId3"/>
              </a:rPr>
              <a:t>://</a:t>
            </a:r>
            <a:r>
              <a:rPr lang="en-US" sz="1400" i="1" dirty="0" smtClean="0">
                <a:hlinkClick r:id="rId3"/>
              </a:rPr>
              <a:t>www.youtube.com/watch?v=zSfKS-zaEu4</a:t>
            </a:r>
            <a:r>
              <a:rPr lang="en-US" sz="1400" i="1" dirty="0" smtClean="0"/>
              <a:t> </a:t>
            </a:r>
            <a:endParaRPr lang="en-US" sz="2400" i="1" dirty="0" smtClean="0"/>
          </a:p>
        </p:txBody>
      </p:sp>
      <p:pic>
        <p:nvPicPr>
          <p:cNvPr id="5" name="Picture 5" descr="P:\Permanent\TCHD Logos\PowerPoint Logos\color logo 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750" y="5637204"/>
            <a:ext cx="2381250" cy="547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gallery.mailchimp.com/c46ee89f89fb2a4044de3fb75/images/40d5096c-a2a0-468a-bdc1-5c1c8ba973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3675" y="2400555"/>
            <a:ext cx="3212217" cy="1973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Nutrition\CCPD\Recognition Event\Champions of Wellness 2018\Partners2.JPG"/>
          <p:cNvPicPr/>
          <p:nvPr/>
        </p:nvPicPr>
        <p:blipFill rotWithShape="1">
          <a:blip r:embed="rId6" cstate="print">
            <a:extLst>
              <a:ext uri="{28A0092B-C50C-407E-A947-70E740481C1C}">
                <a14:useLocalDpi xmlns:a14="http://schemas.microsoft.com/office/drawing/2010/main" val="0"/>
              </a:ext>
            </a:extLst>
          </a:blip>
          <a:srcRect l="5682" t="14678" r="6031" b="4022"/>
          <a:stretch/>
        </p:blipFill>
        <p:spPr bwMode="auto">
          <a:xfrm>
            <a:off x="593677" y="2426637"/>
            <a:ext cx="3415748" cy="1973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1" name="Rectangle 10"/>
          <p:cNvSpPr/>
          <p:nvPr/>
        </p:nvSpPr>
        <p:spPr>
          <a:xfrm>
            <a:off x="693595" y="1412954"/>
            <a:ext cx="7259780" cy="646331"/>
          </a:xfrm>
          <a:prstGeom prst="rect">
            <a:avLst/>
          </a:prstGeom>
        </p:spPr>
        <p:txBody>
          <a:bodyPr wrap="square">
            <a:spAutoFit/>
          </a:bodyPr>
          <a:lstStyle/>
          <a:p>
            <a:r>
              <a:rPr lang="en-US" i="1" dirty="0" smtClean="0"/>
              <a:t>“This was a fantastic event. We are honored to be part of such an amazing workplace wellness program.” </a:t>
            </a:r>
            <a:r>
              <a:rPr lang="en-US" sz="1400" dirty="0" smtClean="0"/>
              <a:t>– Employer Feedback </a:t>
            </a:r>
            <a:endParaRPr lang="en-US" sz="1400" dirty="0"/>
          </a:p>
        </p:txBody>
      </p:sp>
    </p:spTree>
    <p:extLst>
      <p:ext uri="{BB962C8B-B14F-4D97-AF65-F5344CB8AC3E}">
        <p14:creationId xmlns:p14="http://schemas.microsoft.com/office/powerpoint/2010/main" val="3108868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r>
              <a:rPr lang="en-US" sz="3600" b="1" dirty="0" smtClean="0"/>
              <a:t>Walking the Talk</a:t>
            </a:r>
            <a:br>
              <a:rPr lang="en-US" sz="3600" b="1" dirty="0" smtClean="0"/>
            </a:br>
            <a:r>
              <a:rPr lang="en-US" sz="2400" i="1" dirty="0">
                <a:solidFill>
                  <a:srgbClr val="1F497D"/>
                </a:solidFill>
              </a:rPr>
              <a:t>Unison Housing Partners in Adams County Colorado</a:t>
            </a:r>
            <a:endParaRPr lang="en-US" sz="3600" b="1" i="1" dirty="0"/>
          </a:p>
        </p:txBody>
      </p:sp>
      <p:sp>
        <p:nvSpPr>
          <p:cNvPr id="3" name="Content Placeholder 2"/>
          <p:cNvSpPr>
            <a:spLocks noGrp="1"/>
          </p:cNvSpPr>
          <p:nvPr>
            <p:ph idx="1"/>
          </p:nvPr>
        </p:nvSpPr>
        <p:spPr/>
        <p:txBody>
          <a:bodyPr>
            <a:normAutofit/>
          </a:bodyPr>
          <a:lstStyle/>
          <a:p>
            <a:pPr marL="114300" indent="0">
              <a:lnSpc>
                <a:spcPct val="150000"/>
              </a:lnSpc>
              <a:buClrTx/>
              <a:buNone/>
            </a:pPr>
            <a:r>
              <a:rPr lang="en-US" sz="2800" b="1" dirty="0" smtClean="0"/>
              <a:t>Partners with the Community</a:t>
            </a:r>
          </a:p>
          <a:p>
            <a:pPr>
              <a:buClrTx/>
            </a:pPr>
            <a:r>
              <a:rPr lang="en-US" sz="2400" dirty="0" smtClean="0">
                <a:hlinkClick r:id="rId3"/>
              </a:rPr>
              <a:t>Tobacco free policies</a:t>
            </a:r>
            <a:endParaRPr lang="en-US" sz="2400" dirty="0" smtClean="0"/>
          </a:p>
          <a:p>
            <a:pPr lvl="1">
              <a:buClrTx/>
              <a:buFont typeface="Wingdings" panose="05000000000000000000" pitchFamily="2" charset="2"/>
              <a:buChar char="Ø"/>
            </a:pPr>
            <a:r>
              <a:rPr lang="en-US" dirty="0" smtClean="0"/>
              <a:t>Employee quits smoking</a:t>
            </a:r>
          </a:p>
          <a:p>
            <a:pPr marL="114300" indent="0">
              <a:buClrTx/>
              <a:buNone/>
            </a:pPr>
            <a:endParaRPr lang="en-US" sz="2400" dirty="0" smtClean="0"/>
          </a:p>
          <a:p>
            <a:pPr marL="114300" indent="0">
              <a:buClrTx/>
              <a:buNone/>
            </a:pPr>
            <a:r>
              <a:rPr lang="en-US" sz="2400" dirty="0" smtClean="0"/>
              <a:t>In the works…</a:t>
            </a:r>
          </a:p>
          <a:p>
            <a:pPr>
              <a:buClrTx/>
            </a:pPr>
            <a:r>
              <a:rPr lang="en-US" sz="2400" dirty="0" smtClean="0"/>
              <a:t>Tri-County / Unison WIC co-location </a:t>
            </a:r>
          </a:p>
          <a:p>
            <a:pPr marL="114300" indent="0">
              <a:buClrTx/>
              <a:buNone/>
            </a:pPr>
            <a:endParaRPr lang="en-US" sz="2400" dirty="0" smtClean="0"/>
          </a:p>
          <a:p>
            <a:pPr marL="1051560" lvl="3" indent="0">
              <a:buClrTx/>
              <a:buNone/>
            </a:pPr>
            <a:r>
              <a:rPr lang="en-US" sz="3000" dirty="0" smtClean="0"/>
              <a:t>So much more… Kirk Kemp</a:t>
            </a:r>
            <a:endParaRPr lang="en-US" sz="3000" dirty="0"/>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2041" y="4423061"/>
            <a:ext cx="1580866" cy="1718431"/>
          </a:xfrm>
          <a:prstGeom prst="rect">
            <a:avLst/>
          </a:prstGeom>
          <a:ln w="19050">
            <a:solidFill>
              <a:schemeClr val="tx1"/>
            </a:solidFill>
          </a:ln>
        </p:spPr>
      </p:pic>
      <p:pic>
        <p:nvPicPr>
          <p:cNvPr id="1026" name="Picture 2" descr="I:\Nutrition\CCPD-AHW\Photos\Wellness Award Ashleny Man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993" y="1856096"/>
            <a:ext cx="3179538" cy="21160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8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3676" y="304800"/>
            <a:ext cx="2136648" cy="2322576"/>
          </a:xfrm>
        </p:spPr>
      </p:pic>
      <p:sp>
        <p:nvSpPr>
          <p:cNvPr id="5" name="TextBox 4"/>
          <p:cNvSpPr txBox="1"/>
          <p:nvPr/>
        </p:nvSpPr>
        <p:spPr>
          <a:xfrm>
            <a:off x="457200" y="2743200"/>
            <a:ext cx="8229600" cy="3139321"/>
          </a:xfrm>
          <a:prstGeom prst="rect">
            <a:avLst/>
          </a:prstGeom>
          <a:noFill/>
        </p:spPr>
        <p:txBody>
          <a:bodyPr wrap="square" rtlCol="0">
            <a:spAutoFit/>
          </a:bodyPr>
          <a:lstStyle/>
          <a:p>
            <a:pPr algn="ctr"/>
            <a:r>
              <a:rPr lang="en-US" dirty="0" smtClean="0">
                <a:latin typeface="Ubuntu" panose="020B0504030602030204" pitchFamily="34" charset="0"/>
              </a:rPr>
              <a:t>Unison Wellness Committee – Voluntary</a:t>
            </a:r>
          </a:p>
          <a:p>
            <a:pPr algn="ctr"/>
            <a:r>
              <a:rPr lang="en-US" dirty="0" smtClean="0">
                <a:latin typeface="Ubuntu" panose="020B0504030602030204" pitchFamily="34" charset="0"/>
              </a:rPr>
              <a:t>Support of Management</a:t>
            </a:r>
          </a:p>
          <a:p>
            <a:pPr algn="ctr"/>
            <a:endParaRPr lang="en-US" dirty="0" smtClean="0">
              <a:latin typeface="Ubuntu" panose="020B0504030602030204" pitchFamily="34" charset="0"/>
            </a:endParaRPr>
          </a:p>
          <a:p>
            <a:pPr algn="ctr"/>
            <a:r>
              <a:rPr lang="en-US" dirty="0" smtClean="0">
                <a:latin typeface="Ubuntu" panose="020B0504030602030204" pitchFamily="34" charset="0"/>
              </a:rPr>
              <a:t>Monthly Challenges – Competitive</a:t>
            </a:r>
          </a:p>
          <a:p>
            <a:pPr algn="ctr"/>
            <a:r>
              <a:rPr lang="en-US" dirty="0" smtClean="0">
                <a:latin typeface="Ubuntu" panose="020B0504030602030204" pitchFamily="34" charset="0"/>
              </a:rPr>
              <a:t>Monthly Challenges – Non-Competitive</a:t>
            </a:r>
          </a:p>
          <a:p>
            <a:pPr algn="ctr"/>
            <a:r>
              <a:rPr lang="en-US" dirty="0" smtClean="0">
                <a:latin typeface="Ubuntu" panose="020B0504030602030204" pitchFamily="34" charset="0"/>
              </a:rPr>
              <a:t>Tasty Tuesday Emails</a:t>
            </a:r>
          </a:p>
          <a:p>
            <a:pPr algn="ctr"/>
            <a:r>
              <a:rPr lang="en-US" dirty="0" smtClean="0">
                <a:latin typeface="Ubuntu" panose="020B0504030602030204" pitchFamily="34" charset="0"/>
              </a:rPr>
              <a:t>Monthly Wellness Newsletter</a:t>
            </a:r>
          </a:p>
          <a:p>
            <a:pPr algn="ctr"/>
            <a:r>
              <a:rPr lang="en-US" dirty="0">
                <a:latin typeface="Ubuntu" panose="020B0504030602030204" pitchFamily="34" charset="0"/>
              </a:rPr>
              <a:t>Yearly Wellness </a:t>
            </a:r>
            <a:r>
              <a:rPr lang="en-US" dirty="0" smtClean="0">
                <a:latin typeface="Ubuntu" panose="020B0504030602030204" pitchFamily="34" charset="0"/>
              </a:rPr>
              <a:t>Award</a:t>
            </a:r>
          </a:p>
          <a:p>
            <a:pPr algn="ctr"/>
            <a:r>
              <a:rPr lang="en-US" dirty="0" smtClean="0">
                <a:latin typeface="Ubuntu" panose="020B0504030602030204" pitchFamily="34" charset="0"/>
              </a:rPr>
              <a:t>Summer Activity Challenge</a:t>
            </a:r>
          </a:p>
          <a:p>
            <a:pPr algn="ctr"/>
            <a:endParaRPr lang="en-US" dirty="0" smtClean="0">
              <a:latin typeface="Ubuntu" panose="020B0504030602030204" pitchFamily="34" charset="0"/>
            </a:endParaRPr>
          </a:p>
          <a:p>
            <a:pPr algn="ctr"/>
            <a:r>
              <a:rPr lang="en-US" dirty="0" smtClean="0">
                <a:latin typeface="Ubuntu" panose="020B0504030602030204" pitchFamily="34" charset="0"/>
              </a:rPr>
              <a:t>Current Project – Grant – Closet into Zen/Meditation/Lactation Space</a:t>
            </a:r>
            <a:endParaRPr lang="en-US" dirty="0">
              <a:latin typeface="Ubuntu" panose="020B0504030602030204" pitchFamily="34" charset="0"/>
            </a:endParaRPr>
          </a:p>
        </p:txBody>
      </p:sp>
    </p:spTree>
    <p:extLst>
      <p:ext uri="{BB962C8B-B14F-4D97-AF65-F5344CB8AC3E}">
        <p14:creationId xmlns:p14="http://schemas.microsoft.com/office/powerpoint/2010/main" val="239965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838200"/>
          </a:xfrm>
        </p:spPr>
        <p:txBody>
          <a:bodyPr>
            <a:normAutofit/>
          </a:bodyPr>
          <a:lstStyle/>
          <a:p>
            <a:pPr algn="ctr"/>
            <a:r>
              <a:rPr lang="en-US" sz="3600" dirty="0" smtClean="0">
                <a:solidFill>
                  <a:schemeClr val="accent2">
                    <a:lumMod val="75000"/>
                  </a:schemeClr>
                </a:solidFill>
                <a:latin typeface="Ubuntu" panose="020B0504030602030204" pitchFamily="34" charset="0"/>
              </a:rPr>
              <a:t>MONTHLY CHALLENGES</a:t>
            </a:r>
            <a:endParaRPr lang="en-US" sz="3600" dirty="0">
              <a:solidFill>
                <a:schemeClr val="accent2">
                  <a:lumMod val="75000"/>
                </a:schemeClr>
              </a:solidFill>
              <a:latin typeface="Ubuntu" panose="020B0504030602030204" pitchFamily="34" charset="0"/>
            </a:endParaRPr>
          </a:p>
        </p:txBody>
      </p:sp>
      <p:sp>
        <p:nvSpPr>
          <p:cNvPr id="3" name="Content Placeholder 2"/>
          <p:cNvSpPr>
            <a:spLocks noGrp="1"/>
          </p:cNvSpPr>
          <p:nvPr>
            <p:ph idx="1"/>
          </p:nvPr>
        </p:nvSpPr>
        <p:spPr>
          <a:xfrm>
            <a:off x="914400" y="1219200"/>
            <a:ext cx="7315200" cy="3810000"/>
          </a:xfrm>
        </p:spPr>
        <p:txBody>
          <a:bodyPr>
            <a:normAutofit/>
          </a:bodyPr>
          <a:lstStyle/>
          <a:p>
            <a:r>
              <a:rPr lang="en-US" sz="1600" dirty="0" smtClean="0">
                <a:latin typeface="Ubuntu" panose="020B0504030602030204" pitchFamily="34" charset="0"/>
              </a:rPr>
              <a:t>Adult Coloring – Stress Relief</a:t>
            </a:r>
          </a:p>
          <a:p>
            <a:r>
              <a:rPr lang="en-US" sz="1600" dirty="0" smtClean="0">
                <a:latin typeface="Ubuntu" panose="020B0504030602030204" pitchFamily="34" charset="0"/>
              </a:rPr>
              <a:t>Drink More Water</a:t>
            </a:r>
          </a:p>
          <a:p>
            <a:r>
              <a:rPr lang="en-US" sz="1600" dirty="0">
                <a:latin typeface="Ubuntu" panose="020B0504030602030204" pitchFamily="34" charset="0"/>
              </a:rPr>
              <a:t>Drop Pop – No Soda for 30 Days</a:t>
            </a:r>
          </a:p>
          <a:p>
            <a:r>
              <a:rPr lang="en-US" sz="1600" dirty="0" smtClean="0">
                <a:latin typeface="Ubuntu" panose="020B0504030602030204" pitchFamily="34" charset="0"/>
              </a:rPr>
              <a:t>Healthy Eating – Tracking Veggie Intact</a:t>
            </a:r>
          </a:p>
          <a:p>
            <a:r>
              <a:rPr lang="en-US" sz="1600" dirty="0" smtClean="0">
                <a:latin typeface="Ubuntu" panose="020B0504030602030204" pitchFamily="34" charset="0"/>
              </a:rPr>
              <a:t>Holiday Eating – Thanksgiving to New Years</a:t>
            </a:r>
          </a:p>
          <a:p>
            <a:r>
              <a:rPr lang="en-US" sz="1600" dirty="0">
                <a:latin typeface="Ubuntu" panose="020B0504030602030204" pitchFamily="34" charset="0"/>
              </a:rPr>
              <a:t>Move It – 5,000 Steps a </a:t>
            </a:r>
            <a:r>
              <a:rPr lang="en-US" sz="1600" dirty="0" smtClean="0">
                <a:latin typeface="Ubuntu" panose="020B0504030602030204" pitchFamily="34" charset="0"/>
              </a:rPr>
              <a:t>Day</a:t>
            </a:r>
          </a:p>
          <a:p>
            <a:r>
              <a:rPr lang="en-US" sz="1600" dirty="0">
                <a:latin typeface="Ubuntu" panose="020B0504030602030204" pitchFamily="34" charset="0"/>
              </a:rPr>
              <a:t>Random Acts of Kindness </a:t>
            </a:r>
            <a:r>
              <a:rPr lang="en-US" sz="1600" dirty="0" smtClean="0">
                <a:latin typeface="Ubuntu" panose="020B0504030602030204" pitchFamily="34" charset="0"/>
              </a:rPr>
              <a:t>– Strangers </a:t>
            </a:r>
            <a:r>
              <a:rPr lang="en-US" sz="1600" dirty="0">
                <a:latin typeface="Ubuntu" panose="020B0504030602030204" pitchFamily="34" charset="0"/>
              </a:rPr>
              <a:t>or </a:t>
            </a:r>
            <a:r>
              <a:rPr lang="en-US" sz="1600" dirty="0" smtClean="0">
                <a:latin typeface="Ubuntu" panose="020B0504030602030204" pitchFamily="34" charset="0"/>
              </a:rPr>
              <a:t>Non-Associates</a:t>
            </a:r>
          </a:p>
          <a:p>
            <a:r>
              <a:rPr lang="en-US" sz="1600" dirty="0" smtClean="0">
                <a:latin typeface="Ubuntu" panose="020B0504030602030204" pitchFamily="34" charset="0"/>
              </a:rPr>
              <a:t>Risky Business - Evaluate Insurance Coverage</a:t>
            </a:r>
          </a:p>
          <a:p>
            <a:r>
              <a:rPr lang="en-US" sz="1600" dirty="0" smtClean="0">
                <a:latin typeface="Ubuntu" panose="020B0504030602030204" pitchFamily="34" charset="0"/>
              </a:rPr>
              <a:t>Smoking Cessation</a:t>
            </a:r>
          </a:p>
          <a:p>
            <a:r>
              <a:rPr lang="en-US" sz="1600" dirty="0">
                <a:latin typeface="Ubuntu" panose="020B0504030602030204" pitchFamily="34" charset="0"/>
              </a:rPr>
              <a:t>Stretch Yourself – Stretch Every </a:t>
            </a:r>
            <a:r>
              <a:rPr lang="en-US" sz="1600" dirty="0" smtClean="0">
                <a:latin typeface="Ubuntu" panose="020B0504030602030204" pitchFamily="34" charset="0"/>
              </a:rPr>
              <a:t>Hour</a:t>
            </a:r>
          </a:p>
          <a:p>
            <a:r>
              <a:rPr lang="en-US" sz="1600" dirty="0">
                <a:latin typeface="Ubuntu" panose="020B0504030602030204" pitchFamily="34" charset="0"/>
              </a:rPr>
              <a:t>Take the </a:t>
            </a:r>
            <a:r>
              <a:rPr lang="en-US" sz="1600" dirty="0" smtClean="0">
                <a:latin typeface="Ubuntu" panose="020B0504030602030204" pitchFamily="34" charset="0"/>
              </a:rPr>
              <a:t>Stairs</a:t>
            </a:r>
          </a:p>
          <a:p>
            <a:r>
              <a:rPr lang="en-US" sz="1600" dirty="0" smtClean="0">
                <a:latin typeface="Ubuntu" panose="020B0504030602030204" pitchFamily="34" charset="0"/>
              </a:rPr>
              <a:t>Thankfulness </a:t>
            </a:r>
            <a:r>
              <a:rPr lang="en-US" sz="1600" dirty="0">
                <a:latin typeface="Ubuntu" panose="020B0504030602030204" pitchFamily="34" charset="0"/>
              </a:rPr>
              <a:t>– List 3 Items Per Day</a:t>
            </a:r>
          </a:p>
          <a:p>
            <a:endParaRPr lang="en-US" sz="2000" dirty="0"/>
          </a:p>
          <a:p>
            <a:endParaRPr lang="en-US" sz="2000" dirty="0" smtClean="0"/>
          </a:p>
          <a:p>
            <a:endParaRPr lang="en-US" dirty="0" smtClean="0"/>
          </a:p>
          <a:p>
            <a:endParaRPr lang="en-US" dirty="0"/>
          </a:p>
        </p:txBody>
      </p:sp>
      <p:sp>
        <p:nvSpPr>
          <p:cNvPr id="4" name="TextBox 3"/>
          <p:cNvSpPr txBox="1"/>
          <p:nvPr/>
        </p:nvSpPr>
        <p:spPr>
          <a:xfrm>
            <a:off x="926852" y="4800600"/>
            <a:ext cx="3124200" cy="1754326"/>
          </a:xfrm>
          <a:prstGeom prst="rect">
            <a:avLst/>
          </a:prstGeom>
          <a:noFill/>
          <a:ln w="19050">
            <a:solidFill>
              <a:schemeClr val="accent2">
                <a:lumMod val="75000"/>
              </a:schemeClr>
            </a:solidFill>
          </a:ln>
        </p:spPr>
        <p:txBody>
          <a:bodyPr wrap="square" rtlCol="0">
            <a:spAutoFit/>
          </a:bodyPr>
          <a:lstStyle/>
          <a:p>
            <a:pPr algn="ctr"/>
            <a:r>
              <a:rPr lang="en-US" u="sng" dirty="0" smtClean="0">
                <a:latin typeface="Ubuntu" panose="020B0504030602030204" pitchFamily="34" charset="0"/>
              </a:rPr>
              <a:t>Non-Competitive </a:t>
            </a:r>
          </a:p>
          <a:p>
            <a:pPr marL="285750" indent="-285750">
              <a:buFont typeface="Arial" panose="020B0604020202020204" pitchFamily="34" charset="0"/>
              <a:buChar char="•"/>
            </a:pPr>
            <a:r>
              <a:rPr lang="en-US" dirty="0" smtClean="0">
                <a:latin typeface="Ubuntu" panose="020B0504030602030204" pitchFamily="34" charset="0"/>
              </a:rPr>
              <a:t>Emails – 3 x Week</a:t>
            </a:r>
          </a:p>
          <a:p>
            <a:pPr marL="285750" indent="-285750">
              <a:buFont typeface="Arial" panose="020B0604020202020204" pitchFamily="34" charset="0"/>
              <a:buChar char="•"/>
            </a:pPr>
            <a:r>
              <a:rPr lang="en-US" dirty="0" smtClean="0">
                <a:latin typeface="Ubuntu" panose="020B0504030602030204" pitchFamily="34" charset="0"/>
              </a:rPr>
              <a:t>Self Rewarding</a:t>
            </a:r>
          </a:p>
          <a:p>
            <a:pPr marL="285750" indent="-285750">
              <a:buFont typeface="Arial" panose="020B0604020202020204" pitchFamily="34" charset="0"/>
              <a:buChar char="•"/>
            </a:pPr>
            <a:r>
              <a:rPr lang="en-US" dirty="0" smtClean="0">
                <a:latin typeface="Ubuntu" panose="020B0504030602030204" pitchFamily="34" charset="0"/>
              </a:rPr>
              <a:t>Self Goal Setting</a:t>
            </a:r>
          </a:p>
          <a:p>
            <a:pPr algn="ctr"/>
            <a:endParaRPr lang="en-US" dirty="0" smtClean="0">
              <a:latin typeface="Ubuntu" panose="020B0504030602030204" pitchFamily="34" charset="0"/>
            </a:endParaRPr>
          </a:p>
          <a:p>
            <a:endParaRPr lang="en-US" dirty="0"/>
          </a:p>
        </p:txBody>
      </p:sp>
      <p:sp>
        <p:nvSpPr>
          <p:cNvPr id="5" name="TextBox 4"/>
          <p:cNvSpPr txBox="1"/>
          <p:nvPr/>
        </p:nvSpPr>
        <p:spPr>
          <a:xfrm>
            <a:off x="5105400" y="4662101"/>
            <a:ext cx="3124200" cy="2031325"/>
          </a:xfrm>
          <a:prstGeom prst="rect">
            <a:avLst/>
          </a:prstGeom>
          <a:noFill/>
          <a:ln w="19050">
            <a:solidFill>
              <a:schemeClr val="accent2">
                <a:lumMod val="75000"/>
              </a:schemeClr>
            </a:solidFill>
          </a:ln>
        </p:spPr>
        <p:txBody>
          <a:bodyPr wrap="square" rtlCol="0" anchor="ctr">
            <a:spAutoFit/>
          </a:bodyPr>
          <a:lstStyle/>
          <a:p>
            <a:pPr algn="ctr"/>
            <a:r>
              <a:rPr lang="en-US" u="sng" dirty="0" smtClean="0">
                <a:latin typeface="Ubuntu" panose="020B0504030602030204" pitchFamily="34" charset="0"/>
              </a:rPr>
              <a:t>Competitive</a:t>
            </a:r>
            <a:r>
              <a:rPr lang="en-US" dirty="0" smtClean="0">
                <a:latin typeface="Ubuntu" panose="020B0504030602030204" pitchFamily="34" charset="0"/>
              </a:rPr>
              <a:t> </a:t>
            </a:r>
          </a:p>
          <a:p>
            <a:pPr marL="285750" indent="-285750">
              <a:buFont typeface="Arial" panose="020B0604020202020204" pitchFamily="34" charset="0"/>
              <a:buChar char="•"/>
            </a:pPr>
            <a:r>
              <a:rPr lang="en-US" dirty="0" smtClean="0">
                <a:latin typeface="Ubuntu" panose="020B0504030602030204" pitchFamily="34" charset="0"/>
              </a:rPr>
              <a:t>Emails – 3 x Week</a:t>
            </a:r>
          </a:p>
          <a:p>
            <a:pPr marL="285750" indent="-285750">
              <a:buFont typeface="Arial" panose="020B0604020202020204" pitchFamily="34" charset="0"/>
              <a:buChar char="•"/>
            </a:pPr>
            <a:r>
              <a:rPr lang="en-US" dirty="0" smtClean="0">
                <a:latin typeface="Ubuntu" panose="020B0504030602030204" pitchFamily="34" charset="0"/>
              </a:rPr>
              <a:t>Goal Driven</a:t>
            </a:r>
          </a:p>
          <a:p>
            <a:pPr marL="285750" indent="-285750">
              <a:buFont typeface="Arial" panose="020B0604020202020204" pitchFamily="34" charset="0"/>
              <a:buChar char="•"/>
            </a:pPr>
            <a:r>
              <a:rPr lang="en-US" dirty="0" smtClean="0">
                <a:latin typeface="Ubuntu" panose="020B0504030602030204" pitchFamily="34" charset="0"/>
              </a:rPr>
              <a:t>Honor System</a:t>
            </a:r>
          </a:p>
          <a:p>
            <a:pPr marL="285750" indent="-285750">
              <a:buFont typeface="Arial" panose="020B0604020202020204" pitchFamily="34" charset="0"/>
              <a:buChar char="•"/>
            </a:pPr>
            <a:r>
              <a:rPr lang="en-US" dirty="0" smtClean="0">
                <a:latin typeface="Ubuntu" panose="020B0504030602030204" pitchFamily="34" charset="0"/>
              </a:rPr>
              <a:t>Awards/Prizes</a:t>
            </a:r>
          </a:p>
          <a:p>
            <a:pPr marL="285750" indent="-285750">
              <a:buFont typeface="Arial" panose="020B0604020202020204" pitchFamily="34" charset="0"/>
              <a:buChar char="•"/>
            </a:pPr>
            <a:r>
              <a:rPr lang="en-US" dirty="0" smtClean="0">
                <a:latin typeface="Ubuntu" panose="020B0504030602030204" pitchFamily="34" charset="0"/>
              </a:rPr>
              <a:t>Team or Individual</a:t>
            </a:r>
          </a:p>
          <a:p>
            <a:endParaRPr lang="en-US" dirty="0"/>
          </a:p>
        </p:txBody>
      </p:sp>
    </p:spTree>
    <p:extLst>
      <p:ext uri="{BB962C8B-B14F-4D97-AF65-F5344CB8AC3E}">
        <p14:creationId xmlns:p14="http://schemas.microsoft.com/office/powerpoint/2010/main" val="26937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195" y="336894"/>
            <a:ext cx="5363571" cy="1143000"/>
          </a:xfrm>
        </p:spPr>
        <p:txBody>
          <a:bodyPr>
            <a:noAutofit/>
          </a:bodyPr>
          <a:lstStyle/>
          <a:p>
            <a:pPr marL="0" indent="0" algn="ctr"/>
            <a:r>
              <a:rPr lang="en-US" sz="3200" b="1" dirty="0" smtClean="0"/>
              <a:t>Initiative for Workplace Health &amp; Well-being</a:t>
            </a:r>
          </a:p>
        </p:txBody>
      </p:sp>
      <p:sp>
        <p:nvSpPr>
          <p:cNvPr id="3" name="Content Placeholder 2"/>
          <p:cNvSpPr>
            <a:spLocks noGrp="1"/>
          </p:cNvSpPr>
          <p:nvPr>
            <p:ph idx="1"/>
          </p:nvPr>
        </p:nvSpPr>
        <p:spPr>
          <a:xfrm>
            <a:off x="370360" y="1662188"/>
            <a:ext cx="8050308" cy="4167162"/>
          </a:xfrm>
        </p:spPr>
        <p:txBody>
          <a:bodyPr>
            <a:normAutofit/>
          </a:bodyPr>
          <a:lstStyle/>
          <a:p>
            <a:pPr marL="0" indent="0">
              <a:spcAft>
                <a:spcPts val="600"/>
              </a:spcAft>
              <a:buNone/>
            </a:pPr>
            <a:r>
              <a:rPr lang="en-US" sz="2400" b="1" dirty="0" smtClean="0"/>
              <a:t>Project Goal:</a:t>
            </a:r>
            <a:endParaRPr lang="en-US" sz="2400" dirty="0" smtClean="0"/>
          </a:p>
          <a:p>
            <a:r>
              <a:rPr lang="en-US" sz="2000" dirty="0" smtClean="0"/>
              <a:t>Create a culture of wellness within public and private worksites, to include organizations with low-income employees at risk for health inequities.</a:t>
            </a:r>
          </a:p>
          <a:p>
            <a:pPr marL="297180" lvl="1" indent="0">
              <a:buNone/>
            </a:pPr>
            <a:endParaRPr lang="en-US" dirty="0"/>
          </a:p>
          <a:p>
            <a:pPr marL="114300" indent="0">
              <a:buNone/>
            </a:pPr>
            <a:r>
              <a:rPr lang="en-US" sz="2400" b="1" dirty="0" smtClean="0"/>
              <a:t>Objectives:</a:t>
            </a:r>
          </a:p>
          <a:p>
            <a:pPr marL="571500" indent="-457200">
              <a:buFont typeface="+mj-lt"/>
              <a:buAutoNum type="arabicPeriod"/>
            </a:pPr>
            <a:r>
              <a:rPr lang="en-US" sz="2000" dirty="0" smtClean="0"/>
              <a:t>Form </a:t>
            </a:r>
            <a:r>
              <a:rPr lang="en-US" sz="2000" dirty="0"/>
              <a:t>and </a:t>
            </a:r>
            <a:r>
              <a:rPr lang="en-US" sz="2000" dirty="0" smtClean="0"/>
              <a:t>operate 5 employer coalitions</a:t>
            </a:r>
          </a:p>
          <a:p>
            <a:pPr marL="571500" indent="-457200">
              <a:buFont typeface="+mj-lt"/>
              <a:buAutoNum type="arabicPeriod"/>
            </a:pPr>
            <a:r>
              <a:rPr lang="en-US" sz="2000" dirty="0" smtClean="0"/>
              <a:t>Facilitate employer </a:t>
            </a:r>
            <a:r>
              <a:rPr lang="en-US" sz="2000" dirty="0"/>
              <a:t>adoption of comprehensive worksite wellness policies and </a:t>
            </a:r>
            <a:r>
              <a:rPr lang="en-US" sz="2000" dirty="0" smtClean="0"/>
              <a:t>practices</a:t>
            </a:r>
            <a:endParaRPr lang="en-US" sz="2000" dirty="0"/>
          </a:p>
          <a:p>
            <a:pPr marL="571500" indent="-457200">
              <a:buFont typeface="+mj-lt"/>
              <a:buAutoNum type="arabicPeriod"/>
            </a:pPr>
            <a:r>
              <a:rPr lang="en-US" sz="2000" dirty="0" smtClean="0"/>
              <a:t>Increase the capacity of employers to sustain work</a:t>
            </a:r>
          </a:p>
        </p:txBody>
      </p:sp>
      <p:sp>
        <p:nvSpPr>
          <p:cNvPr id="5" name="Subtitle 5"/>
          <p:cNvSpPr txBox="1">
            <a:spLocks/>
          </p:cNvSpPr>
          <p:nvPr/>
        </p:nvSpPr>
        <p:spPr>
          <a:xfrm>
            <a:off x="281295" y="6162725"/>
            <a:ext cx="8139373" cy="547156"/>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1300" i="1" dirty="0" smtClean="0">
                <a:solidFill>
                  <a:sysClr val="windowText" lastClr="000000"/>
                </a:solidFill>
                <a:latin typeface="Trebuchet MS" panose="020B0603020202020204" pitchFamily="34" charset="0"/>
              </a:rPr>
              <a:t>Tri-County’s Initiative for Workplace Health and Well-being is funded by the Colorado Department of Public Health and Environment Cancer, Cardiovascular and Chronic Pulmonary Disease Grants Program.</a:t>
            </a:r>
            <a:endParaRPr lang="en-US" sz="1300" i="1" dirty="0">
              <a:solidFill>
                <a:sysClr val="windowText" lastClr="000000"/>
              </a:solidFill>
              <a:latin typeface="Trebuchet MS" panose="020B060302020202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784340" y="5495975"/>
            <a:ext cx="2359660" cy="666750"/>
          </a:xfrm>
          <a:prstGeom prst="rect">
            <a:avLst/>
          </a:prstGeom>
        </p:spPr>
      </p:pic>
    </p:spTree>
    <p:extLst>
      <p:ext uri="{BB962C8B-B14F-4D97-AF65-F5344CB8AC3E}">
        <p14:creationId xmlns:p14="http://schemas.microsoft.com/office/powerpoint/2010/main" val="97036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4343400" cy="5791200"/>
          </a:xfrm>
        </p:spPr>
        <p:txBody>
          <a:bodyPr>
            <a:normAutofit fontScale="40000" lnSpcReduction="20000"/>
          </a:bodyPr>
          <a:lstStyle/>
          <a:p>
            <a:pPr marL="0" indent="0" algn="ctr">
              <a:buNone/>
            </a:pPr>
            <a:r>
              <a:rPr lang="en-US" sz="4000" b="1" dirty="0" smtClean="0">
                <a:solidFill>
                  <a:srgbClr val="C00000"/>
                </a:solidFill>
                <a:latin typeface="+mj-lt"/>
              </a:rPr>
              <a:t>VEGETARIAN GLUTEN FREE</a:t>
            </a:r>
          </a:p>
          <a:p>
            <a:pPr marL="0" indent="0" algn="ctr">
              <a:buNone/>
            </a:pPr>
            <a:r>
              <a:rPr lang="en-US" sz="4000" b="1" dirty="0" smtClean="0">
                <a:solidFill>
                  <a:srgbClr val="C00000"/>
                </a:solidFill>
                <a:latin typeface="+mj-lt"/>
              </a:rPr>
              <a:t>ZUCCHINI MUFFINS</a:t>
            </a:r>
            <a:endParaRPr lang="en-US" sz="4000" dirty="0"/>
          </a:p>
          <a:p>
            <a:pPr marL="0" indent="0">
              <a:buNone/>
            </a:pPr>
            <a:endParaRPr lang="en-US" dirty="0" smtClean="0"/>
          </a:p>
          <a:p>
            <a:endParaRPr lang="en-US" sz="2300" b="1" dirty="0" smtClean="0"/>
          </a:p>
          <a:p>
            <a:endParaRPr lang="en-US" sz="2300" b="1" dirty="0"/>
          </a:p>
          <a:p>
            <a:endParaRPr lang="en-US" sz="2300" b="1" dirty="0" smtClean="0"/>
          </a:p>
          <a:p>
            <a:endParaRPr lang="en-US" sz="2300" b="1" dirty="0"/>
          </a:p>
          <a:p>
            <a:endParaRPr lang="en-US" sz="2300" b="1" dirty="0" smtClean="0"/>
          </a:p>
          <a:p>
            <a:endParaRPr lang="en-US" sz="2300" b="1" dirty="0" smtClean="0"/>
          </a:p>
          <a:p>
            <a:endParaRPr lang="en-US" sz="2300" b="1" dirty="0"/>
          </a:p>
          <a:p>
            <a:r>
              <a:rPr lang="en-US" sz="2300" b="1" dirty="0" smtClean="0"/>
              <a:t>INGREDIENTS:</a:t>
            </a:r>
            <a:endParaRPr lang="en-US" sz="2300" b="1" dirty="0"/>
          </a:p>
          <a:p>
            <a:r>
              <a:rPr lang="en-US" sz="2300" dirty="0"/>
              <a:t>3/4 cup thickener such as potato starch (kosher), or cornstarch, arrowroot or tapioca starch</a:t>
            </a:r>
          </a:p>
          <a:p>
            <a:r>
              <a:rPr lang="en-US" sz="2300" dirty="0"/>
              <a:t> 1 and 1/4 cups ground almonds</a:t>
            </a:r>
          </a:p>
          <a:p>
            <a:r>
              <a:rPr lang="en-US" sz="2300" dirty="0"/>
              <a:t> 1 cup sugar</a:t>
            </a:r>
          </a:p>
          <a:p>
            <a:r>
              <a:rPr lang="en-US" sz="2300" dirty="0"/>
              <a:t> 1 teaspoon baking powder</a:t>
            </a:r>
          </a:p>
          <a:p>
            <a:r>
              <a:rPr lang="en-US" sz="2300" dirty="0"/>
              <a:t> 1 teaspoon baking soda</a:t>
            </a:r>
          </a:p>
          <a:p>
            <a:r>
              <a:rPr lang="en-US" sz="2300" dirty="0"/>
              <a:t> 1 teaspoon ground cinnamon </a:t>
            </a:r>
          </a:p>
          <a:p>
            <a:r>
              <a:rPr lang="en-US" sz="2300" dirty="0"/>
              <a:t> 1/2 teaspoon salt</a:t>
            </a:r>
          </a:p>
          <a:p>
            <a:r>
              <a:rPr lang="en-US" sz="2300" dirty="0"/>
              <a:t> ½ cup oil and ½ cup applesauce</a:t>
            </a:r>
          </a:p>
          <a:p>
            <a:r>
              <a:rPr lang="en-US" sz="2300" dirty="0"/>
              <a:t> 4 eggs</a:t>
            </a:r>
          </a:p>
          <a:p>
            <a:r>
              <a:rPr lang="en-US" sz="2300" dirty="0"/>
              <a:t> 1/2 cup maple syrup              </a:t>
            </a:r>
          </a:p>
          <a:p>
            <a:r>
              <a:rPr lang="en-US" sz="2300" dirty="0"/>
              <a:t> 2 small zucchinis, peeled and shredded</a:t>
            </a:r>
          </a:p>
          <a:p>
            <a:r>
              <a:rPr lang="en-US" sz="2300" dirty="0"/>
              <a:t> </a:t>
            </a:r>
          </a:p>
          <a:p>
            <a:r>
              <a:rPr lang="en-US" sz="2300" b="1" dirty="0" smtClean="0"/>
              <a:t>INSRUCTIONS:</a:t>
            </a:r>
            <a:endParaRPr lang="en-US" sz="2300" dirty="0"/>
          </a:p>
          <a:p>
            <a:pPr lvl="0"/>
            <a:r>
              <a:rPr lang="en-US" sz="2300" dirty="0"/>
              <a:t>Preheat oven to 350 degrees Fahrenheit (180 degrees Celsius).</a:t>
            </a:r>
          </a:p>
          <a:p>
            <a:pPr lvl="0"/>
            <a:r>
              <a:rPr lang="en-US" sz="2300" dirty="0"/>
              <a:t>In a large bowl, combine potato starch, ground almonds, sugar, baking powder, baking soda, cinnamon, and salt.</a:t>
            </a:r>
          </a:p>
          <a:p>
            <a:pPr lvl="0"/>
            <a:r>
              <a:rPr lang="en-US" sz="2300" dirty="0"/>
              <a:t>In a separate bowl, whisk the oil, eggs, and maple syrup together.</a:t>
            </a:r>
          </a:p>
          <a:p>
            <a:pPr lvl="0"/>
            <a:r>
              <a:rPr lang="en-US" sz="2300" dirty="0"/>
              <a:t>Stir into the dry ingredients until just moistened. (Do not overmix, as this causes settling.)</a:t>
            </a:r>
          </a:p>
          <a:p>
            <a:pPr lvl="0"/>
            <a:r>
              <a:rPr lang="en-US" sz="2300" dirty="0"/>
              <a:t>Fold in the shredded zucchini.</a:t>
            </a:r>
          </a:p>
          <a:p>
            <a:pPr lvl="0"/>
            <a:r>
              <a:rPr lang="en-US" sz="2300" dirty="0"/>
              <a:t>Fill lined muffin tins almost to the top.</a:t>
            </a:r>
          </a:p>
          <a:p>
            <a:pPr lvl="0"/>
            <a:r>
              <a:rPr lang="en-US" sz="2300" dirty="0"/>
              <a:t>Bake for 30 minutes.</a:t>
            </a:r>
          </a:p>
          <a:p>
            <a:pPr marL="0" indent="0">
              <a:buNone/>
            </a:pPr>
            <a:endParaRPr lang="en-US" dirty="0"/>
          </a:p>
          <a:p>
            <a:pPr marL="0" indent="0">
              <a:buNone/>
            </a:pPr>
            <a:r>
              <a:rPr lang="en-US" dirty="0"/>
              <a:t> </a:t>
            </a:r>
            <a:endParaRPr lang="en-US" dirty="0" smtClean="0"/>
          </a:p>
          <a:p>
            <a:pPr marL="0" indent="0">
              <a:buNone/>
            </a:pPr>
            <a:endParaRPr lang="en-US" dirty="0"/>
          </a:p>
          <a:p>
            <a:pPr marL="0" indent="0">
              <a:buNone/>
            </a:pPr>
            <a:endParaRPr lang="en-US" dirty="0"/>
          </a:p>
        </p:txBody>
      </p:sp>
      <p:sp>
        <p:nvSpPr>
          <p:cNvPr id="9" name="TextBox 8"/>
          <p:cNvSpPr txBox="1"/>
          <p:nvPr/>
        </p:nvSpPr>
        <p:spPr>
          <a:xfrm>
            <a:off x="5105400" y="685800"/>
            <a:ext cx="3124200" cy="4524315"/>
          </a:xfrm>
          <a:prstGeom prst="rect">
            <a:avLst/>
          </a:prstGeom>
          <a:noFill/>
        </p:spPr>
        <p:txBody>
          <a:bodyPr wrap="square" rtlCol="0">
            <a:spAutoFit/>
          </a:bodyPr>
          <a:lstStyle/>
          <a:p>
            <a:pPr algn="ctr"/>
            <a:r>
              <a:rPr lang="en-US" b="1" dirty="0" smtClean="0">
                <a:ln>
                  <a:solidFill>
                    <a:schemeClr val="accent3">
                      <a:lumMod val="75000"/>
                    </a:schemeClr>
                  </a:solidFill>
                </a:ln>
                <a:solidFill>
                  <a:schemeClr val="accent2">
                    <a:lumMod val="75000"/>
                  </a:schemeClr>
                </a:solidFill>
                <a:latin typeface="Ubuntu" panose="020B0504030602030204" pitchFamily="34" charset="0"/>
              </a:rPr>
              <a:t>TASTY TUESDAY</a:t>
            </a:r>
          </a:p>
          <a:p>
            <a:endParaRPr lang="en-US" dirty="0">
              <a:latin typeface="Ubuntu" panose="020B0504030602030204" pitchFamily="34" charset="0"/>
            </a:endParaRPr>
          </a:p>
          <a:p>
            <a:pPr marL="285750" indent="-285750">
              <a:buFont typeface="Arial" panose="020B0604020202020204" pitchFamily="34" charset="0"/>
              <a:buChar char="•"/>
            </a:pPr>
            <a:r>
              <a:rPr lang="en-US" dirty="0" smtClean="0">
                <a:latin typeface="Ubuntu" panose="020B0504030602030204" pitchFamily="34" charset="0"/>
              </a:rPr>
              <a:t>Healthier</a:t>
            </a:r>
          </a:p>
          <a:p>
            <a:pPr marL="285750" indent="-285750">
              <a:buFont typeface="Arial" panose="020B0604020202020204" pitchFamily="34" charset="0"/>
              <a:buChar char="•"/>
            </a:pPr>
            <a:r>
              <a:rPr lang="en-US" dirty="0" smtClean="0">
                <a:latin typeface="Ubuntu" panose="020B0504030602030204" pitchFamily="34" charset="0"/>
              </a:rPr>
              <a:t>Fresh Ingredients</a:t>
            </a:r>
          </a:p>
          <a:p>
            <a:pPr marL="285750" indent="-285750">
              <a:buFont typeface="Arial" panose="020B0604020202020204" pitchFamily="34" charset="0"/>
              <a:buChar char="•"/>
            </a:pPr>
            <a:r>
              <a:rPr lang="en-US" dirty="0" smtClean="0">
                <a:latin typeface="Ubuntu" panose="020B0504030602030204" pitchFamily="34" charset="0"/>
              </a:rPr>
              <a:t>Ingredient List: Short &amp; easily found</a:t>
            </a:r>
          </a:p>
          <a:p>
            <a:pPr marL="285750" indent="-285750">
              <a:buFont typeface="Arial" panose="020B0604020202020204" pitchFamily="34" charset="0"/>
              <a:buChar char="•"/>
            </a:pPr>
            <a:r>
              <a:rPr lang="en-US" dirty="0" smtClean="0">
                <a:latin typeface="Ubuntu" panose="020B0504030602030204" pitchFamily="34" charset="0"/>
              </a:rPr>
              <a:t>Directions – Short &amp; Easy</a:t>
            </a:r>
          </a:p>
          <a:p>
            <a:pPr marL="285750" indent="-285750">
              <a:buFont typeface="Arial" panose="020B0604020202020204" pitchFamily="34" charset="0"/>
              <a:buChar char="•"/>
            </a:pPr>
            <a:r>
              <a:rPr lang="en-US" dirty="0" smtClean="0">
                <a:latin typeface="Ubuntu" panose="020B0504030602030204" pitchFamily="34" charset="0"/>
              </a:rPr>
              <a:t>Taken from Wellness Websites</a:t>
            </a:r>
          </a:p>
          <a:p>
            <a:pPr marL="285750" indent="-285750">
              <a:buFont typeface="Arial" panose="020B0604020202020204" pitchFamily="34" charset="0"/>
              <a:buChar char="•"/>
            </a:pPr>
            <a:r>
              <a:rPr lang="en-US" dirty="0" smtClean="0">
                <a:latin typeface="Ubuntu" panose="020B0504030602030204" pitchFamily="34" charset="0"/>
              </a:rPr>
              <a:t>Requested:</a:t>
            </a:r>
          </a:p>
          <a:p>
            <a:pPr marL="742950" lvl="1" indent="-285750">
              <a:buFont typeface="Arial" panose="020B0604020202020204" pitchFamily="34" charset="0"/>
              <a:buChar char="•"/>
            </a:pPr>
            <a:r>
              <a:rPr lang="en-US" dirty="0" smtClean="0">
                <a:latin typeface="Ubuntu" panose="020B0504030602030204" pitchFamily="34" charset="0"/>
              </a:rPr>
              <a:t>Vegan</a:t>
            </a:r>
          </a:p>
          <a:p>
            <a:pPr marL="742950" lvl="1" indent="-285750">
              <a:buFont typeface="Arial" panose="020B0604020202020204" pitchFamily="34" charset="0"/>
              <a:buChar char="•"/>
            </a:pPr>
            <a:r>
              <a:rPr lang="en-US" dirty="0" smtClean="0">
                <a:latin typeface="Ubuntu" panose="020B0504030602030204" pitchFamily="34" charset="0"/>
              </a:rPr>
              <a:t>Gluten Free</a:t>
            </a:r>
          </a:p>
          <a:p>
            <a:pPr marL="742950" lvl="1" indent="-285750">
              <a:buFont typeface="Arial" panose="020B0604020202020204" pitchFamily="34" charset="0"/>
              <a:buChar char="•"/>
            </a:pPr>
            <a:r>
              <a:rPr lang="en-US" dirty="0" smtClean="0">
                <a:latin typeface="Ubuntu" panose="020B0504030602030204" pitchFamily="34" charset="0"/>
              </a:rPr>
              <a:t>Non-Dairy</a:t>
            </a:r>
          </a:p>
          <a:p>
            <a:pPr marL="285750" indent="-285750">
              <a:buFont typeface="Arial" panose="020B0604020202020204" pitchFamily="34" charset="0"/>
              <a:buChar char="•"/>
            </a:pPr>
            <a:r>
              <a:rPr lang="en-US" dirty="0" smtClean="0">
                <a:latin typeface="Ubuntu" panose="020B0504030602030204" pitchFamily="34" charset="0"/>
              </a:rPr>
              <a:t>Occasionally Something Decadent!</a:t>
            </a:r>
            <a:endParaRPr lang="en-US" dirty="0">
              <a:latin typeface="Ubuntu" panose="020B0504030602030204" pitchFamily="34" charset="0"/>
            </a:endParaRPr>
          </a:p>
          <a:p>
            <a:pPr marL="285750" indent="-285750">
              <a:buFont typeface="Arial" panose="020B0604020202020204" pitchFamily="34" charset="0"/>
              <a:buChar char="•"/>
            </a:pPr>
            <a:endParaRPr lang="en-US" dirty="0" smtClean="0">
              <a:latin typeface="Ubuntu" panose="020B0504030602030204" pitchFamily="34" charset="0"/>
            </a:endParaRPr>
          </a:p>
        </p:txBody>
      </p:sp>
      <p:pic>
        <p:nvPicPr>
          <p:cNvPr id="2051" name="Picture 1" descr="Gooey Chocolate-Caramel Fantasy"/>
          <p:cNvPicPr>
            <a:picLocks noChangeAspect="1" noChangeArrowheads="1"/>
          </p:cNvPicPr>
          <p:nvPr/>
        </p:nvPicPr>
        <p:blipFill rotWithShape="1">
          <a:blip r:embed="rId3">
            <a:extLst>
              <a:ext uri="{28A0092B-C50C-407E-A947-70E740481C1C}">
                <a14:useLocalDpi xmlns:a14="http://schemas.microsoft.com/office/drawing/2010/main" val="0"/>
              </a:ext>
            </a:extLst>
          </a:blip>
          <a:srcRect t="9931"/>
          <a:stretch/>
        </p:blipFill>
        <p:spPr bwMode="auto">
          <a:xfrm>
            <a:off x="6867808" y="4739268"/>
            <a:ext cx="1646793" cy="1517070"/>
          </a:xfrm>
          <a:prstGeom prst="rect">
            <a:avLst/>
          </a:prstGeom>
          <a:noFill/>
          <a:ln w="9525">
            <a:solidFill>
              <a:srgbClr val="B489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325137"/>
            <a:ext cx="1295400" cy="978368"/>
          </a:xfrm>
          <a:prstGeom prst="rect">
            <a:avLst/>
          </a:prstGeom>
        </p:spPr>
      </p:pic>
    </p:spTree>
    <p:extLst>
      <p:ext uri="{BB962C8B-B14F-4D97-AF65-F5344CB8AC3E}">
        <p14:creationId xmlns:p14="http://schemas.microsoft.com/office/powerpoint/2010/main" val="4020381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a:grpSpLocks/>
          </p:cNvGrpSpPr>
          <p:nvPr/>
        </p:nvGrpSpPr>
        <p:grpSpPr bwMode="auto">
          <a:xfrm>
            <a:off x="110642400" y="105613200"/>
            <a:ext cx="6858000" cy="8997950"/>
            <a:chOff x="110642400" y="105613200"/>
            <a:chExt cx="6858000" cy="8997696"/>
          </a:xfrm>
        </p:grpSpPr>
        <p:sp>
          <p:nvSpPr>
            <p:cNvPr id="10" name="Rectangle 5"/>
            <p:cNvSpPr>
              <a:spLocks noChangeArrowheads="1"/>
            </p:cNvSpPr>
            <p:nvPr/>
          </p:nvSpPr>
          <p:spPr bwMode="auto">
            <a:xfrm>
              <a:off x="110642400" y="105613200"/>
              <a:ext cx="1600200" cy="8997696"/>
            </a:xfrm>
            <a:prstGeom prst="rect">
              <a:avLst/>
            </a:prstGeom>
            <a:solidFill>
              <a:srgbClr val="A7D5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Rectangle 6"/>
            <p:cNvSpPr>
              <a:spLocks noChangeArrowheads="1"/>
            </p:cNvSpPr>
            <p:nvPr/>
          </p:nvSpPr>
          <p:spPr bwMode="auto">
            <a:xfrm>
              <a:off x="110646210" y="105613200"/>
              <a:ext cx="6854190" cy="291465"/>
            </a:xfrm>
            <a:prstGeom prst="rect">
              <a:avLst/>
            </a:prstGeom>
            <a:gradFill rotWithShape="0">
              <a:gsLst>
                <a:gs pos="0">
                  <a:srgbClr val="54AE6C"/>
                </a:gs>
                <a:gs pos="100000">
                  <a:srgbClr val="54AE6C">
                    <a:gamma/>
                    <a:tint val="20000"/>
                    <a:invGamma/>
                  </a:srgbClr>
                </a:gs>
              </a:gsLst>
              <a:path path="shape">
                <a:fillToRect l="50000" t="50000" r="50000" b="50000"/>
              </a:path>
            </a:gra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Rectangle 7"/>
            <p:cNvSpPr>
              <a:spLocks noChangeArrowheads="1"/>
            </p:cNvSpPr>
            <p:nvPr/>
          </p:nvSpPr>
          <p:spPr bwMode="auto">
            <a:xfrm>
              <a:off x="112234980" y="106449495"/>
              <a:ext cx="5265420" cy="260169"/>
            </a:xfrm>
            <a:prstGeom prst="rect">
              <a:avLst/>
            </a:prstGeom>
            <a:solidFill>
              <a:srgbClr val="00A499"/>
            </a:solidFill>
            <a:ln w="0" algn="in">
              <a:solidFill>
                <a:srgbClr val="336B4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Text Box 8"/>
            <p:cNvSpPr txBox="1">
              <a:spLocks noChangeArrowheads="1"/>
            </p:cNvSpPr>
            <p:nvPr/>
          </p:nvSpPr>
          <p:spPr bwMode="auto">
            <a:xfrm>
              <a:off x="112235980" y="107397764"/>
              <a:ext cx="5195221" cy="71324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Many self-made promises to live better or healthier often fail because they include big life changing events.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“I will now go to the gym three days a week.” This works only if you already have the time to go to the gym three times a week. If you are sitting watching TV during those times, then yes you have time already.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“Each time I exercise I will do it for 90 minutes each time to get a really good workout.” This works only if you are already exercising for 60 minutes at time.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But what if you are not exercising much at all right now?  There are only four small steps you must take to start living healthier and better.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Start small. Do what you can right now.  Then be aware of how much you can increase what you do without going overboard.  Stair Climbing is perfect!  Almost anyone can take the stairs.  One flight of stairs at a time is good to get started. One flight at a time accumulates to a good goal of 30 minutes of exercise per day.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Routine.  Do something for 21 days as a start to make a habit. Make an effort to live your better life every day for 21 days.  One flight of stairs a day for 21 days. After that, set a goal for another 21 days to make what you are doing seem like second nature.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Congratulate yourself.  Each and every time you climb a flight of stairs, congratulate yourself. Ok, maybe not with a pint of Rocky Road ice cream.  Even a mental “Wow – you made it!  Great job!” at the top of the stairs will go a long way to helping you realize that taking a flight of stairs is a good thing you are doing.  Extra points if you say this out loud.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Don’t give up. If you miss climbing the stairs don’t punish yourself or give up.  Remember to do it the next time.  Doing 2 flights of stairs next time may mentally feel like you are punishing yourself. Keep to your regular routine.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1100" b="0" i="0" u="none" strike="noStrike" cap="none" normalizeH="0" baseline="0" dirty="0" smtClean="0">
                <a:ln>
                  <a:noFill/>
                </a:ln>
                <a:solidFill>
                  <a:srgbClr val="000000"/>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9"/>
            <p:cNvSpPr txBox="1">
              <a:spLocks noChangeArrowheads="1"/>
            </p:cNvSpPr>
            <p:nvPr/>
          </p:nvSpPr>
          <p:spPr bwMode="auto">
            <a:xfrm>
              <a:off x="112244505" y="106872405"/>
              <a:ext cx="5255260" cy="4792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33"/>
                  </a:solidFill>
                  <a:effectLst/>
                  <a:latin typeface="Centaur" pitchFamily="18" charset="0"/>
                  <a:cs typeface="Arial" pitchFamily="34" charset="0"/>
                </a:rPr>
                <a:t>One Stair Step At A Time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110642400" y="105836085"/>
              <a:ext cx="6858000" cy="1040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000033"/>
                  </a:solidFill>
                  <a:effectLst/>
                  <a:latin typeface="Centaur" pitchFamily="18" charset="0"/>
                  <a:cs typeface="Arial" pitchFamily="34" charset="0"/>
                </a:rPr>
                <a:t>Healthier Together One Step at a Time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1"/>
            <p:cNvSpPr txBox="1">
              <a:spLocks noChangeArrowheads="1"/>
            </p:cNvSpPr>
            <p:nvPr/>
          </p:nvSpPr>
          <p:spPr bwMode="auto">
            <a:xfrm rot="10800000">
              <a:off x="110647589" y="108102464"/>
              <a:ext cx="1568893" cy="4834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eaVert"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33"/>
                  </a:solidFill>
                  <a:effectLst/>
                  <a:latin typeface="Gill Sans MT" pitchFamily="34" charset="0"/>
                  <a:cs typeface="Arial" pitchFamily="34" charset="0"/>
                </a:rPr>
                <a:t>Struggle isn't fun.  It is an opportunity to prove to yourself how strong you are.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6" name="Picture 12" descr="UNISON-RGB_grdnt-ct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87381" y="106450751"/>
              <a:ext cx="1484476" cy="1279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descr="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78620" y="113321401"/>
              <a:ext cx="931545" cy="121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 name="Line 14"/>
            <p:cNvSpPr>
              <a:spLocks noChangeShapeType="1"/>
            </p:cNvSpPr>
            <p:nvPr/>
          </p:nvSpPr>
          <p:spPr bwMode="auto">
            <a:xfrm flipV="1">
              <a:off x="110672880" y="105721785"/>
              <a:ext cx="6736080" cy="15240"/>
            </a:xfrm>
            <a:prstGeom prst="line">
              <a:avLst/>
            </a:prstGeom>
            <a:noFill/>
            <a:ln w="25400" algn="ctr">
              <a:solidFill>
                <a:srgbClr val="A7D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78706" y="112808067"/>
              <a:ext cx="1158599" cy="1798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8" name="Text Box 16"/>
            <p:cNvSpPr txBox="1">
              <a:spLocks noChangeArrowheads="1"/>
            </p:cNvSpPr>
            <p:nvPr/>
          </p:nvSpPr>
          <p:spPr bwMode="auto">
            <a:xfrm>
              <a:off x="113637060" y="112791240"/>
              <a:ext cx="3429000" cy="563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ill Sans MT" pitchFamily="34" charset="0"/>
                  <a:cs typeface="Arial" pitchFamily="34" charset="0"/>
                </a:rPr>
                <a:t>How do you see this photo? Is it “Darn, I need to take this up the stairs” or is it “Oh Look at all the exercise I can get while cleaning up the stairs?”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74980" y="113404289"/>
              <a:ext cx="1818312" cy="118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9" name="Text Box 18"/>
            <p:cNvSpPr txBox="1">
              <a:spLocks noChangeArrowheads="1"/>
            </p:cNvSpPr>
            <p:nvPr/>
          </p:nvSpPr>
          <p:spPr bwMode="auto">
            <a:xfrm>
              <a:off x="114284760" y="114277140"/>
              <a:ext cx="1363980" cy="327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ill Sans MT" pitchFamily="34" charset="0"/>
                  <a:cs typeface="Arial" pitchFamily="34" charset="0"/>
                </a:rPr>
                <a:t>Over achieve</a:t>
              </a:r>
              <a:r>
                <a:rPr kumimoji="0" lang="en-US" altLang="en-US" sz="900" b="0" i="0" u="none" strike="noStrike" cap="none" normalizeH="0" baseline="0" dirty="0" smtClean="0">
                  <a:ln>
                    <a:noFill/>
                  </a:ln>
                  <a:solidFill>
                    <a:srgbClr val="000000"/>
                  </a:solidFill>
                  <a:effectLst/>
                  <a:latin typeface="Gill Sans MT" pitchFamily="34" charset="0"/>
                  <a:cs typeface="Arial" pitchFamily="34" charset="0"/>
                </a:rPr>
                <a:t>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 name="Group 2"/>
          <p:cNvGrpSpPr>
            <a:grpSpLocks/>
          </p:cNvGrpSpPr>
          <p:nvPr/>
        </p:nvGrpSpPr>
        <p:grpSpPr bwMode="auto">
          <a:xfrm>
            <a:off x="110794800" y="105765600"/>
            <a:ext cx="6858000" cy="8997950"/>
            <a:chOff x="110642400" y="105613200"/>
            <a:chExt cx="6858000" cy="8997696"/>
          </a:xfrm>
        </p:grpSpPr>
        <p:sp>
          <p:nvSpPr>
            <p:cNvPr id="3" name="Rectangle 3"/>
            <p:cNvSpPr>
              <a:spLocks noChangeArrowheads="1"/>
            </p:cNvSpPr>
            <p:nvPr/>
          </p:nvSpPr>
          <p:spPr bwMode="auto">
            <a:xfrm>
              <a:off x="110642400" y="105613200"/>
              <a:ext cx="1600200" cy="8997696"/>
            </a:xfrm>
            <a:prstGeom prst="rect">
              <a:avLst/>
            </a:prstGeom>
            <a:solidFill>
              <a:srgbClr val="A7D5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Rectangle 4"/>
            <p:cNvSpPr>
              <a:spLocks noChangeArrowheads="1"/>
            </p:cNvSpPr>
            <p:nvPr/>
          </p:nvSpPr>
          <p:spPr bwMode="auto">
            <a:xfrm>
              <a:off x="110646210" y="105613200"/>
              <a:ext cx="6854190" cy="291465"/>
            </a:xfrm>
            <a:prstGeom prst="rect">
              <a:avLst/>
            </a:prstGeom>
            <a:gradFill rotWithShape="0">
              <a:gsLst>
                <a:gs pos="0">
                  <a:srgbClr val="54AE6C"/>
                </a:gs>
                <a:gs pos="100000">
                  <a:srgbClr val="54AE6C">
                    <a:gamma/>
                    <a:tint val="20000"/>
                    <a:invGamma/>
                  </a:srgbClr>
                </a:gs>
              </a:gsLst>
              <a:path path="shape">
                <a:fillToRect l="50000" t="50000" r="50000" b="50000"/>
              </a:path>
            </a:gra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Rectangle 5"/>
            <p:cNvSpPr>
              <a:spLocks noChangeArrowheads="1"/>
            </p:cNvSpPr>
            <p:nvPr/>
          </p:nvSpPr>
          <p:spPr bwMode="auto">
            <a:xfrm>
              <a:off x="112234980" y="106449495"/>
              <a:ext cx="5265420" cy="260169"/>
            </a:xfrm>
            <a:prstGeom prst="rect">
              <a:avLst/>
            </a:prstGeom>
            <a:solidFill>
              <a:srgbClr val="00A499"/>
            </a:solidFill>
            <a:ln w="0" algn="in">
              <a:solidFill>
                <a:srgbClr val="336B4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6"/>
            <p:cNvSpPr txBox="1">
              <a:spLocks noChangeArrowheads="1"/>
            </p:cNvSpPr>
            <p:nvPr/>
          </p:nvSpPr>
          <p:spPr bwMode="auto">
            <a:xfrm>
              <a:off x="112235980" y="107397764"/>
              <a:ext cx="5195221" cy="71324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Many self-made promises to live better or healthier often fail because they include big life changing events.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“I will now go to the gym three days a week.” This works only if you already have the time to go to the gym three times a week. If you are sitting watching TV during those times, then yes you have time already.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“Each time I exercise I will do it for 90 minutes each time to get a really good workout.” This works only if you are already exercising for 60 minutes at time.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But what if you are not exercising much at all right now?  There are only four small steps you must take to start living healthier and better.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Start small. Do what you can right now.  Then be aware of how much you can increase what you do without going overboard.  Stair Climbing is perfect!  Almost anyone can take the stairs.  One flight of stairs at a time is good to get started. One flight at a time accumulates to a good goal of 30 minutes of exercise per day.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Routine.  Do something for 21 days as a start to make a habit. Make an effort to live your better life every day for 21 days.  One flight of stairs a day for 21 days. After that, set a goal for another 21 days to make what you are doing seem like second nature.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Congratulate yourself.  Each and every time you climb a flight of stairs, congratulate yourself. Ok, maybe not with a pint of Rocky Road ice cream.  Even a mental “Wow – you made it!  Great job!” at the top of the stairs will go a long way to helping you realize that taking a flight of stairs is a good thing you are doing.  Extra points if you say this out loud.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rgbClr val="000000"/>
                  </a:solidFill>
                  <a:effectLst/>
                  <a:latin typeface="Garamond" pitchFamily="18" charset="0"/>
                  <a:cs typeface="Arial" pitchFamily="34" charset="0"/>
                </a:rPr>
                <a:t>Don’t give up. If you miss climbing the stairs don’t punish yourself or give up.  Remember to do it the next time.  Doing 2 flights of stairs next time may mentally feel like you are punishing yourself. Keep to your regular routine.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1100" b="0" i="0" u="none" strike="noStrike" cap="none" normalizeH="0" baseline="0" dirty="0" smtClean="0">
                <a:ln>
                  <a:noFill/>
                </a:ln>
                <a:solidFill>
                  <a:srgbClr val="000000"/>
                </a:solidFill>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7"/>
            <p:cNvSpPr txBox="1">
              <a:spLocks noChangeArrowheads="1"/>
            </p:cNvSpPr>
            <p:nvPr/>
          </p:nvSpPr>
          <p:spPr bwMode="auto">
            <a:xfrm>
              <a:off x="112244505" y="106872405"/>
              <a:ext cx="5255260" cy="4792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33"/>
                  </a:solidFill>
                  <a:effectLst/>
                  <a:latin typeface="Centaur" pitchFamily="18" charset="0"/>
                  <a:cs typeface="Arial" pitchFamily="34" charset="0"/>
                </a:rPr>
                <a:t>One Stair Step At A Time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8"/>
            <p:cNvSpPr txBox="1">
              <a:spLocks noChangeArrowheads="1"/>
            </p:cNvSpPr>
            <p:nvPr/>
          </p:nvSpPr>
          <p:spPr bwMode="auto">
            <a:xfrm>
              <a:off x="110642400" y="105836085"/>
              <a:ext cx="6858000" cy="1040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000033"/>
                  </a:solidFill>
                  <a:effectLst/>
                  <a:latin typeface="Centaur" pitchFamily="18" charset="0"/>
                  <a:cs typeface="Arial" pitchFamily="34" charset="0"/>
                </a:rPr>
                <a:t>Healthier Together One Step at a Time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9"/>
            <p:cNvSpPr txBox="1">
              <a:spLocks noChangeArrowheads="1"/>
            </p:cNvSpPr>
            <p:nvPr/>
          </p:nvSpPr>
          <p:spPr bwMode="auto">
            <a:xfrm rot="10800000">
              <a:off x="110647589" y="108102464"/>
              <a:ext cx="1568893" cy="4834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eaVert"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33"/>
                  </a:solidFill>
                  <a:effectLst/>
                  <a:latin typeface="Gill Sans MT" pitchFamily="34" charset="0"/>
                  <a:cs typeface="Arial" pitchFamily="34" charset="0"/>
                </a:rPr>
                <a:t>Struggle isn't fun.  It is an opportunity to prove to yourself how strong you are.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4" name="Picture 10" descr="UNISON-RGB_grdnt-ct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687381" y="106450751"/>
              <a:ext cx="1484476" cy="1279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descr="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78620" y="113321401"/>
              <a:ext cx="931545" cy="121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Line 12"/>
            <p:cNvSpPr>
              <a:spLocks noChangeShapeType="1"/>
            </p:cNvSpPr>
            <p:nvPr/>
          </p:nvSpPr>
          <p:spPr bwMode="auto">
            <a:xfrm flipV="1">
              <a:off x="110672880" y="105721785"/>
              <a:ext cx="6736080" cy="15240"/>
            </a:xfrm>
            <a:prstGeom prst="line">
              <a:avLst/>
            </a:prstGeom>
            <a:noFill/>
            <a:ln w="25400" algn="ctr">
              <a:solidFill>
                <a:srgbClr val="A7D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2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78706" y="112808067"/>
              <a:ext cx="1158599" cy="1798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3" name="Text Box 14"/>
            <p:cNvSpPr txBox="1">
              <a:spLocks noChangeArrowheads="1"/>
            </p:cNvSpPr>
            <p:nvPr/>
          </p:nvSpPr>
          <p:spPr bwMode="auto">
            <a:xfrm>
              <a:off x="113637060" y="112791240"/>
              <a:ext cx="3429000" cy="563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ill Sans MT" pitchFamily="34" charset="0"/>
                  <a:cs typeface="Arial" pitchFamily="34" charset="0"/>
                </a:rPr>
                <a:t>How do you see this photo? Is it “Darn, I need to take this up the stairs” or is it “Oh Look at all the exercise I can get while cleaning up the stairs?”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74980" y="113404289"/>
              <a:ext cx="1818312" cy="118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Text Box 16"/>
            <p:cNvSpPr txBox="1">
              <a:spLocks noChangeArrowheads="1"/>
            </p:cNvSpPr>
            <p:nvPr/>
          </p:nvSpPr>
          <p:spPr bwMode="auto">
            <a:xfrm>
              <a:off x="114284760" y="114277140"/>
              <a:ext cx="1363980" cy="327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Gill Sans MT" pitchFamily="34" charset="0"/>
                  <a:cs typeface="Arial" pitchFamily="34" charset="0"/>
                </a:rPr>
                <a:t>Over achieve</a:t>
              </a:r>
              <a:r>
                <a:rPr kumimoji="0" lang="en-US" altLang="en-US" sz="900" b="0" i="0" u="none" strike="noStrike" cap="none" normalizeH="0" baseline="0" dirty="0" smtClean="0">
                  <a:ln>
                    <a:noFill/>
                  </a:ln>
                  <a:solidFill>
                    <a:srgbClr val="000000"/>
                  </a:solidFill>
                  <a:effectLst/>
                  <a:latin typeface="Gill Sans MT" pitchFamily="34" charset="0"/>
                  <a:cs typeface="Arial" pitchFamily="34" charset="0"/>
                </a:rPr>
                <a:t>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5" name="Rectangle 3"/>
          <p:cNvSpPr>
            <a:spLocks noChangeArrowheads="1"/>
          </p:cNvSpPr>
          <p:nvPr/>
        </p:nvSpPr>
        <p:spPr bwMode="auto">
          <a:xfrm>
            <a:off x="110947200" y="105918000"/>
            <a:ext cx="1600200" cy="8997950"/>
          </a:xfrm>
          <a:prstGeom prst="rect">
            <a:avLst/>
          </a:prstGeom>
          <a:solidFill>
            <a:srgbClr val="A7D5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28" name="Picture 17" descr="C:\Users\Kirk\Desktop\Wellness Newsletter 2019.2_Page_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76" t="3189" r="3125" b="5143"/>
          <a:stretch/>
        </p:blipFill>
        <p:spPr bwMode="auto">
          <a:xfrm>
            <a:off x="152400" y="152400"/>
            <a:ext cx="5153990" cy="6477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638800" y="1295400"/>
            <a:ext cx="3048000" cy="2585323"/>
          </a:xfrm>
          <a:prstGeom prst="rect">
            <a:avLst/>
          </a:prstGeom>
          <a:noFill/>
        </p:spPr>
        <p:txBody>
          <a:bodyPr wrap="square" rtlCol="0">
            <a:spAutoFit/>
          </a:bodyPr>
          <a:lstStyle/>
          <a:p>
            <a:r>
              <a:rPr lang="en-US" b="1" dirty="0" smtClean="0">
                <a:solidFill>
                  <a:schemeClr val="accent2">
                    <a:lumMod val="75000"/>
                  </a:schemeClr>
                </a:solidFill>
                <a:latin typeface="Ubuntu" panose="020B0504030602030204" pitchFamily="34" charset="0"/>
              </a:rPr>
              <a:t>MONTHLY NEWSLETTER</a:t>
            </a:r>
          </a:p>
          <a:p>
            <a:endParaRPr lang="en-US" sz="1200" dirty="0">
              <a:latin typeface="Ubuntu" panose="020B0504030602030204" pitchFamily="34" charset="0"/>
            </a:endParaRPr>
          </a:p>
          <a:p>
            <a:pPr marL="285750" indent="-285750">
              <a:buFont typeface="Arial" panose="020B0604020202020204" pitchFamily="34" charset="0"/>
              <a:buChar char="•"/>
            </a:pPr>
            <a:r>
              <a:rPr lang="en-US" dirty="0" smtClean="0">
                <a:latin typeface="Ubuntu" panose="020B0504030602030204" pitchFamily="34" charset="0"/>
              </a:rPr>
              <a:t>One Page</a:t>
            </a:r>
          </a:p>
          <a:p>
            <a:pPr marL="285750" indent="-285750">
              <a:buFont typeface="Arial" panose="020B0604020202020204" pitchFamily="34" charset="0"/>
              <a:buChar char="•"/>
            </a:pPr>
            <a:r>
              <a:rPr lang="en-US" dirty="0" smtClean="0">
                <a:latin typeface="Ubuntu" panose="020B0504030602030204" pitchFamily="34" charset="0"/>
              </a:rPr>
              <a:t>Email</a:t>
            </a:r>
          </a:p>
          <a:p>
            <a:pPr marL="285750" indent="-285750">
              <a:buFont typeface="Arial" panose="020B0604020202020204" pitchFamily="34" charset="0"/>
              <a:buChar char="•"/>
            </a:pPr>
            <a:r>
              <a:rPr lang="en-US" dirty="0" smtClean="0">
                <a:latin typeface="Ubuntu" panose="020B0504030602030204" pitchFamily="34" charset="0"/>
              </a:rPr>
              <a:t>English and Spanish</a:t>
            </a:r>
          </a:p>
          <a:p>
            <a:pPr marL="285750" indent="-285750">
              <a:buFont typeface="Arial" panose="020B0604020202020204" pitchFamily="34" charset="0"/>
              <a:buChar char="•"/>
            </a:pPr>
            <a:r>
              <a:rPr lang="en-US" dirty="0" smtClean="0">
                <a:latin typeface="Ubuntu" panose="020B0504030602030204" pitchFamily="34" charset="0"/>
              </a:rPr>
              <a:t>Taken from Wellness Websites or Original</a:t>
            </a:r>
          </a:p>
          <a:p>
            <a:pPr marL="285750" indent="-285750">
              <a:buFont typeface="Arial" panose="020B0604020202020204" pitchFamily="34" charset="0"/>
              <a:buChar char="•"/>
            </a:pPr>
            <a:r>
              <a:rPr lang="en-US" dirty="0" smtClean="0">
                <a:latin typeface="Ubuntu" panose="020B0504030602030204" pitchFamily="34" charset="0"/>
              </a:rPr>
              <a:t>Helpful, inspirational</a:t>
            </a:r>
          </a:p>
          <a:p>
            <a:pPr marL="285750" indent="-285750">
              <a:buFont typeface="Arial" panose="020B0604020202020204" pitchFamily="34" charset="0"/>
              <a:buChar char="•"/>
            </a:pPr>
            <a:r>
              <a:rPr lang="en-US" dirty="0" smtClean="0">
                <a:latin typeface="Ubuntu" panose="020B0504030602030204" pitchFamily="34" charset="0"/>
              </a:rPr>
              <a:t>Touch of Humor</a:t>
            </a:r>
            <a:endParaRPr lang="en-US" dirty="0">
              <a:latin typeface="Ubuntu" panose="020B0504030602030204" pitchFamily="34" charset="0"/>
            </a:endParaRPr>
          </a:p>
        </p:txBody>
      </p:sp>
    </p:spTree>
    <p:extLst>
      <p:ext uri="{BB962C8B-B14F-4D97-AF65-F5344CB8AC3E}">
        <p14:creationId xmlns:p14="http://schemas.microsoft.com/office/powerpoint/2010/main" val="2648887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522" y="381000"/>
            <a:ext cx="7315200" cy="762000"/>
          </a:xfrm>
        </p:spPr>
        <p:txBody>
          <a:bodyPr>
            <a:normAutofit/>
          </a:bodyPr>
          <a:lstStyle/>
          <a:p>
            <a:pPr algn="ctr"/>
            <a:r>
              <a:rPr lang="en-US" sz="3200" b="1" dirty="0" smtClean="0">
                <a:solidFill>
                  <a:schemeClr val="accent2">
                    <a:lumMod val="75000"/>
                  </a:schemeClr>
                </a:solidFill>
                <a:latin typeface="Ubuntu" panose="020B0504030602030204" pitchFamily="34" charset="0"/>
              </a:rPr>
              <a:t>AWARDS</a:t>
            </a:r>
            <a:endParaRPr lang="en-US" sz="3200" b="1" dirty="0">
              <a:solidFill>
                <a:schemeClr val="accent2">
                  <a:lumMod val="75000"/>
                </a:schemeClr>
              </a:solidFill>
              <a:latin typeface="Ubuntu" panose="020B0504030602030204" pitchFamily="34" charset="0"/>
            </a:endParaRPr>
          </a:p>
        </p:txBody>
      </p:sp>
      <p:sp>
        <p:nvSpPr>
          <p:cNvPr id="3" name="Content Placeholder 2"/>
          <p:cNvSpPr>
            <a:spLocks noGrp="1"/>
          </p:cNvSpPr>
          <p:nvPr>
            <p:ph idx="1"/>
          </p:nvPr>
        </p:nvSpPr>
        <p:spPr>
          <a:xfrm>
            <a:off x="914400" y="1295400"/>
            <a:ext cx="7315200" cy="2590800"/>
          </a:xfrm>
        </p:spPr>
        <p:txBody>
          <a:bodyPr>
            <a:normAutofit/>
          </a:bodyPr>
          <a:lstStyle/>
          <a:p>
            <a:pPr marL="0" indent="0">
              <a:buNone/>
            </a:pPr>
            <a:r>
              <a:rPr lang="en-US" sz="1800" b="1" dirty="0" smtClean="0">
                <a:latin typeface="Ubuntu" panose="020B0504030602030204" pitchFamily="34" charset="0"/>
              </a:rPr>
              <a:t>COMPETITIVE CHALLENGES</a:t>
            </a:r>
          </a:p>
          <a:p>
            <a:r>
              <a:rPr lang="en-US" sz="1800" dirty="0" smtClean="0">
                <a:latin typeface="Ubuntu" panose="020B0504030602030204" pitchFamily="34" charset="0"/>
              </a:rPr>
              <a:t>Award To Each Team Participant</a:t>
            </a:r>
          </a:p>
          <a:p>
            <a:r>
              <a:rPr lang="en-US" sz="1800" dirty="0" smtClean="0">
                <a:latin typeface="Ubuntu" panose="020B0504030602030204" pitchFamily="34" charset="0"/>
              </a:rPr>
              <a:t>Award To Solo Participant</a:t>
            </a:r>
          </a:p>
          <a:p>
            <a:r>
              <a:rPr lang="en-US" sz="1800" dirty="0" smtClean="0">
                <a:latin typeface="Ubuntu" panose="020B0504030602030204" pitchFamily="34" charset="0"/>
              </a:rPr>
              <a:t>Award To </a:t>
            </a:r>
            <a:r>
              <a:rPr lang="en-US" sz="1800" u="sng" dirty="0" smtClean="0">
                <a:latin typeface="Ubuntu" panose="020B0504030602030204" pitchFamily="34" charset="0"/>
              </a:rPr>
              <a:t>Any Participant</a:t>
            </a:r>
          </a:p>
          <a:p>
            <a:r>
              <a:rPr lang="en-US" sz="1800" dirty="0" smtClean="0">
                <a:latin typeface="Ubuntu" panose="020B0504030602030204" pitchFamily="34" charset="0"/>
              </a:rPr>
              <a:t>Award - $50-$75 Gift Card to Sprouts Market</a:t>
            </a:r>
            <a:endParaRPr lang="en-US" sz="1800" dirty="0">
              <a:latin typeface="Ubuntu" panose="020B0504030602030204" pitchFamily="34" charset="0"/>
            </a:endParaRPr>
          </a:p>
        </p:txBody>
      </p:sp>
      <p:sp>
        <p:nvSpPr>
          <p:cNvPr id="4" name="Content Placeholder 2"/>
          <p:cNvSpPr txBox="1">
            <a:spLocks/>
          </p:cNvSpPr>
          <p:nvPr/>
        </p:nvSpPr>
        <p:spPr>
          <a:xfrm>
            <a:off x="886522" y="3430859"/>
            <a:ext cx="7315200" cy="2590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sz="1800" b="1" dirty="0" smtClean="0">
                <a:latin typeface="Ubuntu" panose="020B0504030602030204" pitchFamily="34" charset="0"/>
              </a:rPr>
              <a:t>YEARLY WELLNESS AWARD</a:t>
            </a:r>
          </a:p>
          <a:p>
            <a:r>
              <a:rPr lang="en-US" sz="1800" dirty="0" smtClean="0">
                <a:latin typeface="Ubuntu" panose="020B0504030602030204" pitchFamily="34" charset="0"/>
              </a:rPr>
              <a:t>Nominated by ANY co-worker</a:t>
            </a:r>
          </a:p>
          <a:p>
            <a:r>
              <a:rPr lang="en-US" sz="1800" dirty="0" smtClean="0">
                <a:latin typeface="Ubuntu" panose="020B0504030602030204" pitchFamily="34" charset="0"/>
              </a:rPr>
              <a:t>Personal Achievement In </a:t>
            </a:r>
            <a:r>
              <a:rPr lang="en-US" sz="1800" dirty="0">
                <a:latin typeface="Ubuntu" panose="020B0504030602030204" pitchFamily="34" charset="0"/>
              </a:rPr>
              <a:t>A</a:t>
            </a:r>
            <a:r>
              <a:rPr lang="en-US" sz="1800" dirty="0" smtClean="0">
                <a:latin typeface="Ubuntu" panose="020B0504030602030204" pitchFamily="34" charset="0"/>
              </a:rPr>
              <a:t>ny </a:t>
            </a:r>
            <a:r>
              <a:rPr lang="en-US" sz="1800" dirty="0">
                <a:latin typeface="Ubuntu" panose="020B0504030602030204" pitchFamily="34" charset="0"/>
              </a:rPr>
              <a:t>A</a:t>
            </a:r>
            <a:r>
              <a:rPr lang="en-US" sz="1800" dirty="0" smtClean="0">
                <a:latin typeface="Ubuntu" panose="020B0504030602030204" pitchFamily="34" charset="0"/>
              </a:rPr>
              <a:t>rea of Wellness</a:t>
            </a:r>
          </a:p>
          <a:p>
            <a:r>
              <a:rPr lang="en-US" sz="1800" dirty="0" smtClean="0">
                <a:latin typeface="Ubuntu" panose="020B0504030602030204" pitchFamily="34" charset="0"/>
              </a:rPr>
              <a:t>Community Involvement In </a:t>
            </a:r>
            <a:r>
              <a:rPr lang="en-US" sz="1800" dirty="0">
                <a:latin typeface="Ubuntu" panose="020B0504030602030204" pitchFamily="34" charset="0"/>
              </a:rPr>
              <a:t>A</a:t>
            </a:r>
            <a:r>
              <a:rPr lang="en-US" sz="1800" dirty="0" smtClean="0">
                <a:latin typeface="Ubuntu" panose="020B0504030602030204" pitchFamily="34" charset="0"/>
              </a:rPr>
              <a:t>ny </a:t>
            </a:r>
            <a:r>
              <a:rPr lang="en-US" sz="1800" dirty="0">
                <a:latin typeface="Ubuntu" panose="020B0504030602030204" pitchFamily="34" charset="0"/>
              </a:rPr>
              <a:t>A</a:t>
            </a:r>
            <a:r>
              <a:rPr lang="en-US" sz="1800" dirty="0" smtClean="0">
                <a:latin typeface="Ubuntu" panose="020B0504030602030204" pitchFamily="34" charset="0"/>
              </a:rPr>
              <a:t>rea of Wellness</a:t>
            </a:r>
          </a:p>
          <a:p>
            <a:pPr lvl="1"/>
            <a:r>
              <a:rPr lang="en-US" sz="1800" dirty="0" smtClean="0">
                <a:latin typeface="Ubuntu" panose="020B0504030602030204" pitchFamily="34" charset="0"/>
              </a:rPr>
              <a:t>Glass/Crystal Trophy - $130</a:t>
            </a:r>
          </a:p>
          <a:p>
            <a:pPr lvl="1"/>
            <a:r>
              <a:rPr lang="en-US" sz="1800" dirty="0" smtClean="0">
                <a:latin typeface="Ubuntu" panose="020B0504030602030204" pitchFamily="34" charset="0"/>
              </a:rPr>
              <a:t>Gift Certificate - $100</a:t>
            </a:r>
          </a:p>
          <a:p>
            <a:endParaRPr lang="en-US" dirty="0"/>
          </a:p>
          <a:p>
            <a:pPr marL="393192" lvl="1" indent="0">
              <a:buNone/>
            </a:pPr>
            <a:endParaRPr lang="en-US" dirty="0"/>
          </a:p>
        </p:txBody>
      </p:sp>
    </p:spTree>
    <p:extLst>
      <p:ext uri="{BB962C8B-B14F-4D97-AF65-F5344CB8AC3E}">
        <p14:creationId xmlns:p14="http://schemas.microsoft.com/office/powerpoint/2010/main" val="2369979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648200"/>
            <a:ext cx="7854696" cy="1752600"/>
          </a:xfrm>
        </p:spPr>
        <p:txBody>
          <a:bodyPr>
            <a:normAutofit/>
          </a:bodyPr>
          <a:lstStyle/>
          <a:p>
            <a:pPr algn="ctr"/>
            <a:r>
              <a:rPr lang="en-US" sz="4400" dirty="0" smtClean="0"/>
              <a:t>Is your summer going to be filled with fun and excitement?</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152400"/>
            <a:ext cx="4343400" cy="4343400"/>
          </a:xfrm>
          <a:prstGeom prst="rect">
            <a:avLst/>
          </a:prstGeom>
        </p:spPr>
      </p:pic>
      <p:sp>
        <p:nvSpPr>
          <p:cNvPr id="5" name="TextBox 4"/>
          <p:cNvSpPr txBox="1"/>
          <p:nvPr/>
        </p:nvSpPr>
        <p:spPr>
          <a:xfrm>
            <a:off x="6465908" y="3206187"/>
            <a:ext cx="2324100" cy="830997"/>
          </a:xfrm>
          <a:prstGeom prst="rect">
            <a:avLst/>
          </a:prstGeom>
          <a:noFill/>
        </p:spPr>
        <p:txBody>
          <a:bodyPr wrap="square" rtlCol="0">
            <a:spAutoFit/>
          </a:bodyPr>
          <a:lstStyle/>
          <a:p>
            <a:pPr algn="ctr"/>
            <a:r>
              <a:rPr lang="en-US" sz="2400" dirty="0" smtClean="0"/>
              <a:t>Available on YouTube!</a:t>
            </a:r>
            <a:endParaRPr lang="en-US" sz="2400" dirty="0"/>
          </a:p>
        </p:txBody>
      </p:sp>
    </p:spTree>
    <p:extLst>
      <p:ext uri="{BB962C8B-B14F-4D97-AF65-F5344CB8AC3E}">
        <p14:creationId xmlns:p14="http://schemas.microsoft.com/office/powerpoint/2010/main" val="3411069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HIKING HAWAII !</a:t>
            </a:r>
            <a:endParaRPr lang="en-US" sz="6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526" y="2514600"/>
            <a:ext cx="8850948" cy="3161052"/>
          </a:xfrm>
          <a:ln w="28575">
            <a:solidFill>
              <a:schemeClr val="accent2">
                <a:lumMod val="75000"/>
              </a:schemeClr>
            </a:solidFill>
          </a:ln>
        </p:spPr>
      </p:pic>
      <p:sp>
        <p:nvSpPr>
          <p:cNvPr id="5" name="TextBox 4"/>
          <p:cNvSpPr txBox="1"/>
          <p:nvPr/>
        </p:nvSpPr>
        <p:spPr>
          <a:xfrm>
            <a:off x="228600" y="5791200"/>
            <a:ext cx="8763000" cy="523220"/>
          </a:xfrm>
          <a:prstGeom prst="rect">
            <a:avLst/>
          </a:prstGeom>
          <a:noFill/>
        </p:spPr>
        <p:txBody>
          <a:bodyPr wrap="square" rtlCol="0">
            <a:spAutoFit/>
          </a:bodyPr>
          <a:lstStyle/>
          <a:p>
            <a:pPr algn="ctr"/>
            <a:r>
              <a:rPr lang="en-US" sz="2800" dirty="0" smtClean="0"/>
              <a:t>Five Week Virtual Walking Team Challenge</a:t>
            </a:r>
            <a:endParaRPr lang="en-US" sz="28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0"/>
            <a:ext cx="1295400" cy="168402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1600200"/>
            <a:ext cx="1208524" cy="1313688"/>
          </a:xfrm>
          <a:prstGeom prst="rect">
            <a:avLst/>
          </a:prstGeom>
          <a:ln w="19050">
            <a:solidFill>
              <a:schemeClr val="accent2">
                <a:lumMod val="75000"/>
              </a:schemeClr>
            </a:solidFill>
          </a:ln>
        </p:spPr>
      </p:pic>
    </p:spTree>
    <p:extLst>
      <p:ext uri="{BB962C8B-B14F-4D97-AF65-F5344CB8AC3E}">
        <p14:creationId xmlns:p14="http://schemas.microsoft.com/office/powerpoint/2010/main" val="3073095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28600"/>
            <a:ext cx="6858000" cy="5280660"/>
          </a:xfrm>
        </p:spPr>
      </p:pic>
      <p:sp>
        <p:nvSpPr>
          <p:cNvPr id="10" name="TextBox 9"/>
          <p:cNvSpPr txBox="1"/>
          <p:nvPr/>
        </p:nvSpPr>
        <p:spPr>
          <a:xfrm>
            <a:off x="990600" y="5486400"/>
            <a:ext cx="7162800" cy="523220"/>
          </a:xfrm>
          <a:prstGeom prst="rect">
            <a:avLst/>
          </a:prstGeom>
          <a:noFill/>
        </p:spPr>
        <p:txBody>
          <a:bodyPr wrap="square" rtlCol="0">
            <a:spAutoFit/>
          </a:bodyPr>
          <a:lstStyle/>
          <a:p>
            <a:pPr algn="ctr"/>
            <a:r>
              <a:rPr lang="en-US" sz="2800" dirty="0" smtClean="0"/>
              <a:t>Hawaii has 860 miles of Beautiful Coastline</a:t>
            </a:r>
            <a:endParaRPr lang="en-US" sz="2800" dirty="0"/>
          </a:p>
        </p:txBody>
      </p:sp>
      <p:sp>
        <p:nvSpPr>
          <p:cNvPr id="11" name="TextBox 10"/>
          <p:cNvSpPr txBox="1"/>
          <p:nvPr/>
        </p:nvSpPr>
        <p:spPr>
          <a:xfrm>
            <a:off x="914400" y="6013084"/>
            <a:ext cx="7315200" cy="584775"/>
          </a:xfrm>
          <a:prstGeom prst="rect">
            <a:avLst/>
          </a:prstGeom>
          <a:noFill/>
        </p:spPr>
        <p:txBody>
          <a:bodyPr wrap="square" rtlCol="0">
            <a:spAutoFit/>
          </a:bodyPr>
          <a:lstStyle/>
          <a:p>
            <a:pPr algn="ctr"/>
            <a:r>
              <a:rPr lang="en-US" sz="1600" dirty="0" smtClean="0"/>
              <a:t>We will ignore those pesky sheer cliffs that rise up out of the Ocean, those irritating lava flows, and private land owners shouting “GET OFF MY BEACH!”</a:t>
            </a:r>
            <a:endParaRPr lang="en-US" sz="1600" dirty="0"/>
          </a:p>
        </p:txBody>
      </p:sp>
    </p:spTree>
    <p:extLst>
      <p:ext uri="{BB962C8B-B14F-4D97-AF65-F5344CB8AC3E}">
        <p14:creationId xmlns:p14="http://schemas.microsoft.com/office/powerpoint/2010/main" val="2866296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82885491"/>
              </p:ext>
            </p:extLst>
          </p:nvPr>
        </p:nvGraphicFramePr>
        <p:xfrm>
          <a:off x="533400" y="304800"/>
          <a:ext cx="5663312" cy="6096000"/>
        </p:xfrm>
        <a:graphic>
          <a:graphicData uri="http://schemas.openxmlformats.org/drawingml/2006/table">
            <a:tbl>
              <a:tblPr>
                <a:tableStyleId>{5C22544A-7EE6-4342-B048-85BDC9FD1C3A}</a:tableStyleId>
              </a:tblPr>
              <a:tblGrid>
                <a:gridCol w="2236851">
                  <a:extLst>
                    <a:ext uri="{9D8B030D-6E8A-4147-A177-3AD203B41FA5}">
                      <a16:colId xmlns="" xmlns:a16="http://schemas.microsoft.com/office/drawing/2014/main" val="20000"/>
                    </a:ext>
                  </a:extLst>
                </a:gridCol>
                <a:gridCol w="594805">
                  <a:extLst>
                    <a:ext uri="{9D8B030D-6E8A-4147-A177-3AD203B41FA5}">
                      <a16:colId xmlns="" xmlns:a16="http://schemas.microsoft.com/office/drawing/2014/main" val="20001"/>
                    </a:ext>
                  </a:extLst>
                </a:gridCol>
                <a:gridCol w="2282698">
                  <a:extLst>
                    <a:ext uri="{9D8B030D-6E8A-4147-A177-3AD203B41FA5}">
                      <a16:colId xmlns="" xmlns:a16="http://schemas.microsoft.com/office/drawing/2014/main" val="20002"/>
                    </a:ext>
                  </a:extLst>
                </a:gridCol>
                <a:gridCol w="548958">
                  <a:extLst>
                    <a:ext uri="{9D8B030D-6E8A-4147-A177-3AD203B41FA5}">
                      <a16:colId xmlns="" xmlns:a16="http://schemas.microsoft.com/office/drawing/2014/main" val="20003"/>
                    </a:ext>
                  </a:extLst>
                </a:gridCol>
              </a:tblGrid>
              <a:tr h="144780">
                <a:tc>
                  <a:txBody>
                    <a:bodyPr/>
                    <a:lstStyle/>
                    <a:p>
                      <a:pPr marL="0" marR="0">
                        <a:spcBef>
                          <a:spcPts val="0"/>
                        </a:spcBef>
                        <a:spcAft>
                          <a:spcPts val="0"/>
                        </a:spcAft>
                      </a:pPr>
                      <a:r>
                        <a:rPr lang="en-US" sz="1000" dirty="0">
                          <a:effectLst/>
                        </a:rPr>
                        <a:t>Aerobics, high impact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Orienteering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260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44780">
                <a:tc>
                  <a:txBody>
                    <a:bodyPr/>
                    <a:lstStyle/>
                    <a:p>
                      <a:pPr marL="0" marR="0">
                        <a:spcBef>
                          <a:spcPts val="0"/>
                        </a:spcBef>
                        <a:spcAft>
                          <a:spcPts val="0"/>
                        </a:spcAft>
                      </a:pPr>
                      <a:r>
                        <a:rPr lang="en-US" sz="1000" dirty="0">
                          <a:effectLst/>
                        </a:rPr>
                        <a:t>Aerobics, low impact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145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Painting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131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44780">
                <a:tc>
                  <a:txBody>
                    <a:bodyPr/>
                    <a:lstStyle/>
                    <a:p>
                      <a:pPr marL="0" marR="0">
                        <a:spcBef>
                          <a:spcPts val="0"/>
                        </a:spcBef>
                        <a:spcAft>
                          <a:spcPts val="0"/>
                        </a:spcAft>
                      </a:pPr>
                      <a:r>
                        <a:rPr lang="en-US" sz="1000" dirty="0">
                          <a:effectLst/>
                        </a:rPr>
                        <a:t>Aerobics, step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246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Pilates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101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44780">
                <a:tc>
                  <a:txBody>
                    <a:bodyPr/>
                    <a:lstStyle/>
                    <a:p>
                      <a:pPr marL="0" marR="0">
                        <a:spcBef>
                          <a:spcPts val="0"/>
                        </a:spcBef>
                        <a:spcAft>
                          <a:spcPts val="0"/>
                        </a:spcAft>
                      </a:pPr>
                      <a:r>
                        <a:rPr lang="en-US" sz="1000" dirty="0">
                          <a:effectLst/>
                        </a:rPr>
                        <a:t>Badminton, casual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131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Ping-pong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116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144780">
                <a:tc>
                  <a:txBody>
                    <a:bodyPr/>
                    <a:lstStyle/>
                    <a:p>
                      <a:pPr marL="0" marR="0">
                        <a:spcBef>
                          <a:spcPts val="0"/>
                        </a:spcBef>
                        <a:spcAft>
                          <a:spcPts val="0"/>
                        </a:spcAft>
                      </a:pPr>
                      <a:r>
                        <a:rPr lang="en-US" sz="1000" dirty="0">
                          <a:effectLst/>
                        </a:rPr>
                        <a:t>Badminton, competitive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Racquetball, casual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144780">
                <a:tc>
                  <a:txBody>
                    <a:bodyPr/>
                    <a:lstStyle/>
                    <a:p>
                      <a:pPr marL="0" marR="0">
                        <a:spcBef>
                          <a:spcPts val="0"/>
                        </a:spcBef>
                        <a:spcAft>
                          <a:spcPts val="0"/>
                        </a:spcAft>
                      </a:pPr>
                      <a:r>
                        <a:rPr lang="en-US" sz="1000" dirty="0">
                          <a:effectLst/>
                        </a:rPr>
                        <a:t>Basketball, game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230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Racquetball, competitive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290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144780">
                <a:tc>
                  <a:txBody>
                    <a:bodyPr/>
                    <a:lstStyle/>
                    <a:p>
                      <a:pPr marL="0" marR="0">
                        <a:spcBef>
                          <a:spcPts val="0"/>
                        </a:spcBef>
                        <a:spcAft>
                          <a:spcPts val="0"/>
                        </a:spcAft>
                      </a:pPr>
                      <a:r>
                        <a:rPr lang="en-US" sz="1000" dirty="0">
                          <a:effectLst/>
                        </a:rPr>
                        <a:t>Basketball, recreational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174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Raking leaves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125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144780">
                <a:tc>
                  <a:txBody>
                    <a:bodyPr/>
                    <a:lstStyle/>
                    <a:p>
                      <a:pPr marL="0" marR="0">
                        <a:spcBef>
                          <a:spcPts val="0"/>
                        </a:spcBef>
                        <a:spcAft>
                          <a:spcPts val="0"/>
                        </a:spcAft>
                      </a:pPr>
                      <a:r>
                        <a:rPr lang="en-US" sz="1000" dirty="0">
                          <a:effectLst/>
                        </a:rPr>
                        <a:t>Bicycling, leisurely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116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Roller skating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144780">
                <a:tc>
                  <a:txBody>
                    <a:bodyPr/>
                    <a:lstStyle/>
                    <a:p>
                      <a:pPr marL="0" marR="0">
                        <a:spcBef>
                          <a:spcPts val="0"/>
                        </a:spcBef>
                        <a:spcAft>
                          <a:spcPts val="0"/>
                        </a:spcAft>
                      </a:pPr>
                      <a:r>
                        <a:rPr lang="en-US" sz="1000" dirty="0">
                          <a:effectLst/>
                        </a:rPr>
                        <a:t>Bicycling, stationary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Rowing, light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101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144780">
                <a:tc>
                  <a:txBody>
                    <a:bodyPr/>
                    <a:lstStyle/>
                    <a:p>
                      <a:pPr marL="0" marR="0">
                        <a:spcBef>
                          <a:spcPts val="0"/>
                        </a:spcBef>
                        <a:spcAft>
                          <a:spcPts val="0"/>
                        </a:spcAft>
                      </a:pPr>
                      <a:r>
                        <a:rPr lang="en-US" sz="1000" dirty="0">
                          <a:effectLst/>
                        </a:rPr>
                        <a:t>Bowling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87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Rowing, moderate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144780">
                <a:tc>
                  <a:txBody>
                    <a:bodyPr/>
                    <a:lstStyle/>
                    <a:p>
                      <a:pPr marL="0" marR="0">
                        <a:spcBef>
                          <a:spcPts val="0"/>
                        </a:spcBef>
                        <a:spcAft>
                          <a:spcPts val="0"/>
                        </a:spcAft>
                      </a:pPr>
                      <a:r>
                        <a:rPr lang="en-US" sz="1000" dirty="0">
                          <a:effectLst/>
                        </a:rPr>
                        <a:t>Boxing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348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Running, 10 mph (6 min/mile)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463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144780">
                <a:tc>
                  <a:txBody>
                    <a:bodyPr/>
                    <a:lstStyle/>
                    <a:p>
                      <a:pPr marL="0" marR="0">
                        <a:spcBef>
                          <a:spcPts val="0"/>
                        </a:spcBef>
                        <a:spcAft>
                          <a:spcPts val="0"/>
                        </a:spcAft>
                      </a:pPr>
                      <a:r>
                        <a:rPr lang="en-US" sz="1000" dirty="0">
                          <a:effectLst/>
                        </a:rPr>
                        <a:t>Canoeing, light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87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Running, 8 mph (7.5 min/mile)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391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144780">
                <a:tc>
                  <a:txBody>
                    <a:bodyPr/>
                    <a:lstStyle/>
                    <a:p>
                      <a:pPr marL="0" marR="0">
                        <a:spcBef>
                          <a:spcPts val="0"/>
                        </a:spcBef>
                        <a:spcAft>
                          <a:spcPts val="0"/>
                        </a:spcAft>
                      </a:pPr>
                      <a:r>
                        <a:rPr lang="en-US" sz="1000" dirty="0">
                          <a:effectLst/>
                        </a:rPr>
                        <a:t>Chopping wood, around home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174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Running, 6 mph (10 min/mile)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290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144780">
                <a:tc>
                  <a:txBody>
                    <a:bodyPr/>
                    <a:lstStyle/>
                    <a:p>
                      <a:pPr marL="0" marR="0">
                        <a:spcBef>
                          <a:spcPts val="0"/>
                        </a:spcBef>
                        <a:spcAft>
                          <a:spcPts val="0"/>
                        </a:spcAft>
                      </a:pPr>
                      <a:r>
                        <a:rPr lang="en-US" sz="1000" dirty="0">
                          <a:effectLst/>
                        </a:rPr>
                        <a:t>Circuit Training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232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Running, 5 mph (12 min/mile)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232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144780">
                <a:tc>
                  <a:txBody>
                    <a:bodyPr/>
                    <a:lstStyle/>
                    <a:p>
                      <a:pPr marL="0" marR="0">
                        <a:spcBef>
                          <a:spcPts val="0"/>
                        </a:spcBef>
                        <a:spcAft>
                          <a:spcPts val="0"/>
                        </a:spcAft>
                      </a:pPr>
                      <a:r>
                        <a:rPr lang="en-US" sz="1000" dirty="0">
                          <a:effectLst/>
                        </a:rPr>
                        <a:t>Cross-country skiing, intense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260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Scuba diving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r h="144780">
                <a:tc>
                  <a:txBody>
                    <a:bodyPr/>
                    <a:lstStyle/>
                    <a:p>
                      <a:pPr marL="0" marR="0">
                        <a:spcBef>
                          <a:spcPts val="0"/>
                        </a:spcBef>
                        <a:spcAft>
                          <a:spcPts val="0"/>
                        </a:spcAft>
                      </a:pPr>
                      <a:r>
                        <a:rPr lang="en-US" sz="1000" dirty="0">
                          <a:effectLst/>
                        </a:rPr>
                        <a:t>Cross-country skiing, moderate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232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Show shoveling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174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5"/>
                  </a:ext>
                </a:extLst>
              </a:tr>
              <a:tr h="144780">
                <a:tc>
                  <a:txBody>
                    <a:bodyPr/>
                    <a:lstStyle/>
                    <a:p>
                      <a:pPr marL="0" marR="0">
                        <a:spcBef>
                          <a:spcPts val="0"/>
                        </a:spcBef>
                        <a:spcAft>
                          <a:spcPts val="0"/>
                        </a:spcAft>
                      </a:pPr>
                      <a:r>
                        <a:rPr lang="en-US" sz="1000" dirty="0">
                          <a:effectLst/>
                        </a:rPr>
                        <a:t>Cross-country skiing, slow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Snowboarding, light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150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6"/>
                  </a:ext>
                </a:extLst>
              </a:tr>
              <a:tr h="144780">
                <a:tc>
                  <a:txBody>
                    <a:bodyPr/>
                    <a:lstStyle/>
                    <a:p>
                      <a:pPr marL="0" marR="0">
                        <a:spcBef>
                          <a:spcPts val="0"/>
                        </a:spcBef>
                        <a:spcAft>
                          <a:spcPts val="0"/>
                        </a:spcAft>
                      </a:pPr>
                      <a:r>
                        <a:rPr lang="en-US" sz="1000" dirty="0">
                          <a:effectLst/>
                        </a:rPr>
                        <a:t>Dancing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131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Snowboarding, moderate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182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7"/>
                  </a:ext>
                </a:extLst>
              </a:tr>
              <a:tr h="144780">
                <a:tc>
                  <a:txBody>
                    <a:bodyPr/>
                    <a:lstStyle/>
                    <a:p>
                      <a:pPr marL="0" marR="0">
                        <a:spcBef>
                          <a:spcPts val="0"/>
                        </a:spcBef>
                        <a:spcAft>
                          <a:spcPts val="0"/>
                        </a:spcAft>
                      </a:pPr>
                      <a:r>
                        <a:rPr lang="en-US" sz="1000" dirty="0">
                          <a:effectLst/>
                        </a:rPr>
                        <a:t>Downhill skiing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174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Soccer, recreational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8"/>
                  </a:ext>
                </a:extLst>
              </a:tr>
              <a:tr h="144780">
                <a:tc>
                  <a:txBody>
                    <a:bodyPr/>
                    <a:lstStyle/>
                    <a:p>
                      <a:pPr marL="0" marR="0">
                        <a:spcBef>
                          <a:spcPts val="0"/>
                        </a:spcBef>
                        <a:spcAft>
                          <a:spcPts val="0"/>
                        </a:spcAft>
                      </a:pPr>
                      <a:r>
                        <a:rPr lang="en-US" sz="1000" dirty="0">
                          <a:effectLst/>
                        </a:rPr>
                        <a:t>Elliptical trainer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Soccer, competitive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290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9"/>
                  </a:ext>
                </a:extLst>
              </a:tr>
              <a:tr h="144780">
                <a:tc>
                  <a:txBody>
                    <a:bodyPr/>
                    <a:lstStyle/>
                    <a:p>
                      <a:pPr marL="0" marR="0">
                        <a:spcBef>
                          <a:spcPts val="0"/>
                        </a:spcBef>
                        <a:spcAft>
                          <a:spcPts val="0"/>
                        </a:spcAft>
                      </a:pPr>
                      <a:r>
                        <a:rPr lang="en-US" sz="1000" dirty="0">
                          <a:effectLst/>
                        </a:rPr>
                        <a:t>Firewood, carrying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145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Softball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145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0"/>
                  </a:ext>
                </a:extLst>
              </a:tr>
              <a:tr h="144780">
                <a:tc>
                  <a:txBody>
                    <a:bodyPr/>
                    <a:lstStyle/>
                    <a:p>
                      <a:pPr marL="0" marR="0">
                        <a:spcBef>
                          <a:spcPts val="0"/>
                        </a:spcBef>
                        <a:spcAft>
                          <a:spcPts val="0"/>
                        </a:spcAft>
                      </a:pPr>
                      <a:r>
                        <a:rPr lang="en-US" sz="1000" dirty="0">
                          <a:effectLst/>
                        </a:rPr>
                        <a:t>Firewood, sawing with handsaw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217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Squash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348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1"/>
                  </a:ext>
                </a:extLst>
              </a:tr>
              <a:tr h="144780">
                <a:tc>
                  <a:txBody>
                    <a:bodyPr/>
                    <a:lstStyle/>
                    <a:p>
                      <a:pPr marL="0" marR="0">
                        <a:spcBef>
                          <a:spcPts val="0"/>
                        </a:spcBef>
                        <a:spcAft>
                          <a:spcPts val="0"/>
                        </a:spcAft>
                      </a:pPr>
                      <a:r>
                        <a:rPr lang="en-US" sz="1000" dirty="0">
                          <a:effectLst/>
                        </a:rPr>
                        <a:t>Firewood, stacking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145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Stair climbing, machine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260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2"/>
                  </a:ext>
                </a:extLst>
              </a:tr>
              <a:tr h="144780">
                <a:tc>
                  <a:txBody>
                    <a:bodyPr/>
                    <a:lstStyle/>
                    <a:p>
                      <a:pPr marL="0" marR="0">
                        <a:spcBef>
                          <a:spcPts val="0"/>
                        </a:spcBef>
                        <a:spcAft>
                          <a:spcPts val="0"/>
                        </a:spcAft>
                      </a:pPr>
                      <a:r>
                        <a:rPr lang="en-US" sz="1000" dirty="0">
                          <a:effectLst/>
                        </a:rPr>
                        <a:t>Football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260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Stair climbing, moderate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334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3"/>
                  </a:ext>
                </a:extLst>
              </a:tr>
              <a:tr h="144780">
                <a:tc>
                  <a:txBody>
                    <a:bodyPr/>
                    <a:lstStyle/>
                    <a:p>
                      <a:pPr marL="0" marR="0">
                        <a:spcBef>
                          <a:spcPts val="0"/>
                        </a:spcBef>
                        <a:spcAft>
                          <a:spcPts val="0"/>
                        </a:spcAft>
                      </a:pPr>
                      <a:r>
                        <a:rPr lang="en-US" sz="1000" dirty="0">
                          <a:effectLst/>
                        </a:rPr>
                        <a:t>Gardening, light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116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Stair climbing, slow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232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4"/>
                  </a:ext>
                </a:extLst>
              </a:tr>
              <a:tr h="144780">
                <a:tc>
                  <a:txBody>
                    <a:bodyPr/>
                    <a:lstStyle/>
                    <a:p>
                      <a:pPr marL="0" marR="0">
                        <a:spcBef>
                          <a:spcPts val="0"/>
                        </a:spcBef>
                        <a:spcAft>
                          <a:spcPts val="0"/>
                        </a:spcAft>
                      </a:pPr>
                      <a:r>
                        <a:rPr lang="en-US" sz="1000" dirty="0">
                          <a:effectLst/>
                        </a:rPr>
                        <a:t>Gardening, heavy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174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Stair climbing, vigorous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434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5"/>
                  </a:ext>
                </a:extLst>
              </a:tr>
              <a:tr h="144780">
                <a:tc>
                  <a:txBody>
                    <a:bodyPr/>
                    <a:lstStyle/>
                    <a:p>
                      <a:pPr marL="0" marR="0">
                        <a:spcBef>
                          <a:spcPts val="0"/>
                        </a:spcBef>
                        <a:spcAft>
                          <a:spcPts val="0"/>
                        </a:spcAft>
                      </a:pPr>
                      <a:r>
                        <a:rPr lang="en-US" sz="1000" dirty="0">
                          <a:effectLst/>
                        </a:rPr>
                        <a:t>Gardening, weeding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131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Stretching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72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6"/>
                  </a:ext>
                </a:extLst>
              </a:tr>
              <a:tr h="144780">
                <a:tc>
                  <a:txBody>
                    <a:bodyPr/>
                    <a:lstStyle/>
                    <a:p>
                      <a:pPr marL="0" marR="0">
                        <a:spcBef>
                          <a:spcPts val="0"/>
                        </a:spcBef>
                        <a:spcAft>
                          <a:spcPts val="0"/>
                        </a:spcAft>
                      </a:pPr>
                      <a:r>
                        <a:rPr lang="en-US" sz="1000" dirty="0">
                          <a:effectLst/>
                        </a:rPr>
                        <a:t>Golfing, without a cart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131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Swimming, backstroke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7"/>
                  </a:ext>
                </a:extLst>
              </a:tr>
              <a:tr h="144780">
                <a:tc>
                  <a:txBody>
                    <a:bodyPr/>
                    <a:lstStyle/>
                    <a:p>
                      <a:pPr marL="0" marR="0">
                        <a:spcBef>
                          <a:spcPts val="0"/>
                        </a:spcBef>
                        <a:spcAft>
                          <a:spcPts val="0"/>
                        </a:spcAft>
                      </a:pPr>
                      <a:r>
                        <a:rPr lang="en-US" sz="1000" dirty="0">
                          <a:effectLst/>
                        </a:rPr>
                        <a:t>Golfing, with a cart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101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Swimming, breaststroke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290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8"/>
                  </a:ext>
                </a:extLst>
              </a:tr>
              <a:tr h="144780">
                <a:tc>
                  <a:txBody>
                    <a:bodyPr/>
                    <a:lstStyle/>
                    <a:p>
                      <a:pPr marL="0" marR="0">
                        <a:spcBef>
                          <a:spcPts val="0"/>
                        </a:spcBef>
                        <a:spcAft>
                          <a:spcPts val="0"/>
                        </a:spcAft>
                      </a:pPr>
                      <a:r>
                        <a:rPr lang="en-US" sz="1000" dirty="0">
                          <a:effectLst/>
                        </a:rPr>
                        <a:t>Grocery Shopping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67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Swimming, butterfly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319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29"/>
                  </a:ext>
                </a:extLst>
              </a:tr>
              <a:tr h="144780">
                <a:tc>
                  <a:txBody>
                    <a:bodyPr/>
                    <a:lstStyle/>
                    <a:p>
                      <a:pPr marL="0" marR="0">
                        <a:spcBef>
                          <a:spcPts val="0"/>
                        </a:spcBef>
                        <a:spcAft>
                          <a:spcPts val="0"/>
                        </a:spcAft>
                      </a:pPr>
                      <a:r>
                        <a:rPr lang="en-US" sz="1000" dirty="0">
                          <a:effectLst/>
                        </a:rPr>
                        <a:t>Handball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348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Swimming, freestyle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203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30"/>
                  </a:ext>
                </a:extLst>
              </a:tr>
              <a:tr h="144780">
                <a:tc>
                  <a:txBody>
                    <a:bodyPr/>
                    <a:lstStyle/>
                    <a:p>
                      <a:pPr marL="0" marR="0">
                        <a:spcBef>
                          <a:spcPts val="0"/>
                        </a:spcBef>
                        <a:spcAft>
                          <a:spcPts val="0"/>
                        </a:spcAft>
                      </a:pPr>
                      <a:r>
                        <a:rPr lang="en-US" sz="1000" dirty="0">
                          <a:effectLst/>
                        </a:rPr>
                        <a:t>Hiking, 10-20 lb. load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217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Swimming, leisure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174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31"/>
                  </a:ext>
                </a:extLst>
              </a:tr>
              <a:tr h="144780">
                <a:tc>
                  <a:txBody>
                    <a:bodyPr/>
                    <a:lstStyle/>
                    <a:p>
                      <a:pPr marL="0" marR="0">
                        <a:spcBef>
                          <a:spcPts val="0"/>
                        </a:spcBef>
                        <a:spcAft>
                          <a:spcPts val="0"/>
                        </a:spcAft>
                      </a:pPr>
                      <a:r>
                        <a:rPr lang="en-US" sz="1000" dirty="0">
                          <a:effectLst/>
                        </a:rPr>
                        <a:t>Hiking, 21-42 lb. load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232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Swimming, treading water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116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32"/>
                  </a:ext>
                </a:extLst>
              </a:tr>
              <a:tr h="144780">
                <a:tc>
                  <a:txBody>
                    <a:bodyPr/>
                    <a:lstStyle/>
                    <a:p>
                      <a:pPr marL="0" marR="0">
                        <a:spcBef>
                          <a:spcPts val="0"/>
                        </a:spcBef>
                        <a:spcAft>
                          <a:spcPts val="0"/>
                        </a:spcAft>
                      </a:pPr>
                      <a:r>
                        <a:rPr lang="en-US" sz="1000" dirty="0">
                          <a:effectLst/>
                        </a:rPr>
                        <a:t>Hiking, general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172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Tae Kwon Do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290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33"/>
                  </a:ext>
                </a:extLst>
              </a:tr>
              <a:tr h="144780">
                <a:tc>
                  <a:txBody>
                    <a:bodyPr/>
                    <a:lstStyle/>
                    <a:p>
                      <a:pPr marL="0" marR="0">
                        <a:spcBef>
                          <a:spcPts val="0"/>
                        </a:spcBef>
                        <a:spcAft>
                          <a:spcPts val="0"/>
                        </a:spcAft>
                      </a:pPr>
                      <a:r>
                        <a:rPr lang="en-US" sz="1000" dirty="0">
                          <a:effectLst/>
                        </a:rPr>
                        <a:t>Horseback riding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116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Tai Chi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116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34"/>
                  </a:ext>
                </a:extLst>
              </a:tr>
              <a:tr h="144780">
                <a:tc>
                  <a:txBody>
                    <a:bodyPr/>
                    <a:lstStyle/>
                    <a:p>
                      <a:pPr marL="0" marR="0">
                        <a:spcBef>
                          <a:spcPts val="0"/>
                        </a:spcBef>
                        <a:spcAft>
                          <a:spcPts val="0"/>
                        </a:spcAft>
                      </a:pPr>
                      <a:r>
                        <a:rPr lang="en-US" sz="1000" dirty="0">
                          <a:effectLst/>
                        </a:rPr>
                        <a:t>Horseback riding, trotting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188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Tennis, doubles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174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35"/>
                  </a:ext>
                </a:extLst>
              </a:tr>
              <a:tr h="144780">
                <a:tc>
                  <a:txBody>
                    <a:bodyPr/>
                    <a:lstStyle/>
                    <a:p>
                      <a:pPr marL="0" marR="0">
                        <a:spcBef>
                          <a:spcPts val="0"/>
                        </a:spcBef>
                        <a:spcAft>
                          <a:spcPts val="0"/>
                        </a:spcAft>
                      </a:pPr>
                      <a:r>
                        <a:rPr lang="en-US" sz="1000" dirty="0">
                          <a:effectLst/>
                        </a:rPr>
                        <a:t>Housework, light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72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Tennis, singles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232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36"/>
                  </a:ext>
                </a:extLst>
              </a:tr>
              <a:tr h="144780">
                <a:tc>
                  <a:txBody>
                    <a:bodyPr/>
                    <a:lstStyle/>
                    <a:p>
                      <a:pPr marL="0" marR="0">
                        <a:spcBef>
                          <a:spcPts val="0"/>
                        </a:spcBef>
                        <a:spcAft>
                          <a:spcPts val="0"/>
                        </a:spcAft>
                      </a:pPr>
                      <a:r>
                        <a:rPr lang="en-US" sz="1000" dirty="0">
                          <a:effectLst/>
                        </a:rPr>
                        <a:t>Housework, mopping floors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101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Trampoline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101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37"/>
                  </a:ext>
                </a:extLst>
              </a:tr>
              <a:tr h="144780">
                <a:tc>
                  <a:txBody>
                    <a:bodyPr/>
                    <a:lstStyle/>
                    <a:p>
                      <a:pPr marL="0" marR="0">
                        <a:spcBef>
                          <a:spcPts val="0"/>
                        </a:spcBef>
                        <a:spcAft>
                          <a:spcPts val="0"/>
                        </a:spcAft>
                      </a:pPr>
                      <a:r>
                        <a:rPr lang="en-US" sz="1000" dirty="0">
                          <a:effectLst/>
                        </a:rPr>
                        <a:t>Housework, scrubbing floors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110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Volleyball, game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232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38"/>
                  </a:ext>
                </a:extLst>
              </a:tr>
              <a:tr h="144780">
                <a:tc>
                  <a:txBody>
                    <a:bodyPr/>
                    <a:lstStyle/>
                    <a:p>
                      <a:pPr marL="0" marR="0">
                        <a:spcBef>
                          <a:spcPts val="0"/>
                        </a:spcBef>
                        <a:spcAft>
                          <a:spcPts val="0"/>
                        </a:spcAft>
                      </a:pPr>
                      <a:r>
                        <a:rPr lang="en-US" sz="1000" dirty="0">
                          <a:effectLst/>
                        </a:rPr>
                        <a:t>Housework, vacuuming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101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Volleyball, leisure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000" dirty="0">
                          <a:effectLst/>
                        </a:rPr>
                        <a:t>87 </a:t>
                      </a:r>
                      <a:endParaRPr lang="en-US" sz="1100" dirty="0">
                        <a:solidFill>
                          <a:srgbClr val="000000"/>
                        </a:solidFill>
                        <a:effectLst/>
                        <a:latin typeface="Arial"/>
                        <a:ea typeface="Calibri"/>
                      </a:endParaRPr>
                    </a:p>
                  </a:txBody>
                  <a:tcPr marL="65151" marR="65151"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39"/>
                  </a:ext>
                </a:extLst>
              </a:tr>
            </a:tbl>
          </a:graphicData>
        </a:graphic>
      </p:graphicFrame>
      <p:sp>
        <p:nvSpPr>
          <p:cNvPr id="5" name="Rectangle 1"/>
          <p:cNvSpPr>
            <a:spLocks noChangeArrowheads="1"/>
          </p:cNvSpPr>
          <p:nvPr/>
        </p:nvSpPr>
        <p:spPr bwMode="auto">
          <a:xfrm>
            <a:off x="5813385" y="744165"/>
            <a:ext cx="2743200"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095500" algn="l"/>
              </a:tabLst>
              <a:defRPr>
                <a:solidFill>
                  <a:schemeClr val="tx1"/>
                </a:solidFill>
                <a:latin typeface="Arial" pitchFamily="34" charset="0"/>
                <a:cs typeface="Arial" pitchFamily="34" charset="0"/>
              </a:defRPr>
            </a:lvl1pPr>
            <a:lvl2pPr fontAlgn="base">
              <a:spcBef>
                <a:spcPct val="0"/>
              </a:spcBef>
              <a:spcAft>
                <a:spcPct val="0"/>
              </a:spcAft>
              <a:tabLst>
                <a:tab pos="2095500" algn="l"/>
              </a:tabLst>
              <a:defRPr>
                <a:solidFill>
                  <a:schemeClr val="tx1"/>
                </a:solidFill>
                <a:latin typeface="Arial" pitchFamily="34" charset="0"/>
                <a:cs typeface="Arial" pitchFamily="34" charset="0"/>
              </a:defRPr>
            </a:lvl2pPr>
            <a:lvl3pPr fontAlgn="base">
              <a:spcBef>
                <a:spcPct val="0"/>
              </a:spcBef>
              <a:spcAft>
                <a:spcPct val="0"/>
              </a:spcAft>
              <a:tabLst>
                <a:tab pos="2095500" algn="l"/>
              </a:tabLst>
              <a:defRPr>
                <a:solidFill>
                  <a:schemeClr val="tx1"/>
                </a:solidFill>
                <a:latin typeface="Arial" pitchFamily="34" charset="0"/>
                <a:cs typeface="Arial" pitchFamily="34" charset="0"/>
              </a:defRPr>
            </a:lvl3pPr>
            <a:lvl4pPr fontAlgn="base">
              <a:spcBef>
                <a:spcPct val="0"/>
              </a:spcBef>
              <a:spcAft>
                <a:spcPct val="0"/>
              </a:spcAft>
              <a:tabLst>
                <a:tab pos="2095500" algn="l"/>
              </a:tabLst>
              <a:defRPr>
                <a:solidFill>
                  <a:schemeClr val="tx1"/>
                </a:solidFill>
                <a:latin typeface="Arial" pitchFamily="34" charset="0"/>
                <a:cs typeface="Arial" pitchFamily="34" charset="0"/>
              </a:defRPr>
            </a:lvl4pPr>
            <a:lvl5pPr fontAlgn="base">
              <a:spcBef>
                <a:spcPct val="0"/>
              </a:spcBef>
              <a:spcAft>
                <a:spcPct val="0"/>
              </a:spcAft>
              <a:tabLst>
                <a:tab pos="2095500" algn="l"/>
              </a:tabLst>
              <a:defRPr>
                <a:solidFill>
                  <a:schemeClr val="tx1"/>
                </a:solidFill>
                <a:latin typeface="Arial" pitchFamily="34" charset="0"/>
                <a:cs typeface="Arial" pitchFamily="34" charset="0"/>
              </a:defRPr>
            </a:lvl5pPr>
            <a:lvl6pPr fontAlgn="base">
              <a:spcBef>
                <a:spcPct val="0"/>
              </a:spcBef>
              <a:spcAft>
                <a:spcPct val="0"/>
              </a:spcAft>
              <a:tabLst>
                <a:tab pos="2095500" algn="l"/>
              </a:tabLst>
              <a:defRPr>
                <a:solidFill>
                  <a:schemeClr val="tx1"/>
                </a:solidFill>
                <a:latin typeface="Arial" pitchFamily="34" charset="0"/>
                <a:cs typeface="Arial" pitchFamily="34" charset="0"/>
              </a:defRPr>
            </a:lvl6pPr>
            <a:lvl7pPr fontAlgn="base">
              <a:spcBef>
                <a:spcPct val="0"/>
              </a:spcBef>
              <a:spcAft>
                <a:spcPct val="0"/>
              </a:spcAft>
              <a:tabLst>
                <a:tab pos="2095500" algn="l"/>
              </a:tabLst>
              <a:defRPr>
                <a:solidFill>
                  <a:schemeClr val="tx1"/>
                </a:solidFill>
                <a:latin typeface="Arial" pitchFamily="34" charset="0"/>
                <a:cs typeface="Arial" pitchFamily="34" charset="0"/>
              </a:defRPr>
            </a:lvl7pPr>
            <a:lvl8pPr fontAlgn="base">
              <a:spcBef>
                <a:spcPct val="0"/>
              </a:spcBef>
              <a:spcAft>
                <a:spcPct val="0"/>
              </a:spcAft>
              <a:tabLst>
                <a:tab pos="2095500" algn="l"/>
              </a:tabLst>
              <a:defRPr>
                <a:solidFill>
                  <a:schemeClr val="tx1"/>
                </a:solidFill>
                <a:latin typeface="Arial" pitchFamily="34" charset="0"/>
                <a:cs typeface="Arial" pitchFamily="34" charset="0"/>
              </a:defRPr>
            </a:lvl8pPr>
            <a:lvl9pPr fontAlgn="base">
              <a:spcBef>
                <a:spcPct val="0"/>
              </a:spcBef>
              <a:spcAft>
                <a:spcPct val="0"/>
              </a:spcAft>
              <a:tabLst>
                <a:tab pos="20955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0" algn="l"/>
              </a:tabLst>
            </a:pPr>
            <a:r>
              <a:rPr kumimoji="0" lang="en-US" altLang="en-US" sz="2400" b="1" i="0" u="none" strike="noStrike" cap="none" normalizeH="0" baseline="0" dirty="0" smtClean="0">
                <a:ln>
                  <a:noFill/>
                </a:ln>
                <a:solidFill>
                  <a:srgbClr val="365F91"/>
                </a:solidFill>
                <a:effectLst/>
                <a:latin typeface="Arial" pitchFamily="34" charset="0"/>
                <a:ea typeface="Calibri" pitchFamily="34" charset="0"/>
                <a:cs typeface="Arial" pitchFamily="34" charset="0"/>
              </a:rPr>
              <a:t>ACTIVITY CHART  </a:t>
            </a:r>
          </a:p>
          <a:p>
            <a:pPr marL="0" marR="0" lvl="0" indent="0" algn="ctr" defTabSz="914400" rtl="0" eaLnBrk="1" fontAlgn="base" latinLnBrk="0" hangingPunct="1">
              <a:lnSpc>
                <a:spcPct val="100000"/>
              </a:lnSpc>
              <a:spcBef>
                <a:spcPct val="0"/>
              </a:spcBef>
              <a:spcAft>
                <a:spcPct val="0"/>
              </a:spcAft>
              <a:buClrTx/>
              <a:buSzTx/>
              <a:buFontTx/>
              <a:buNone/>
              <a:tabLst>
                <a:tab pos="2095500" algn="l"/>
              </a:tabLst>
            </a:pPr>
            <a:endParaRPr lang="en-US" altLang="en-US" sz="1400" b="1" dirty="0">
              <a:solidFill>
                <a:srgbClr val="365F91"/>
              </a:solidFill>
              <a:ea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2095500" algn="l"/>
              </a:tabLst>
            </a:pPr>
            <a:r>
              <a:rPr kumimoji="0" lang="en-US" altLang="en-US"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(Number of steps per minute for selected activities)</a:t>
            </a:r>
          </a:p>
          <a:p>
            <a:pPr marL="0" marR="0" lvl="0" indent="0" algn="ctr" defTabSz="914400" rtl="0" eaLnBrk="1" fontAlgn="base" latinLnBrk="0" hangingPunct="1">
              <a:lnSpc>
                <a:spcPct val="100000"/>
              </a:lnSpc>
              <a:spcBef>
                <a:spcPct val="0"/>
              </a:spcBef>
              <a:spcAft>
                <a:spcPct val="0"/>
              </a:spcAft>
              <a:buClrTx/>
              <a:buSzTx/>
              <a:buFontTx/>
              <a:buNone/>
              <a:tabLst>
                <a:tab pos="2095500" algn="l"/>
              </a:tabLst>
            </a:pPr>
            <a:endParaRPr kumimoji="0" lang="en-US" altLang="en-US" sz="11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2095500" algn="l"/>
              </a:tabLst>
            </a:pP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95500" algn="l"/>
              </a:tabLst>
            </a:pPr>
            <a:r>
              <a:rPr kumimoji="0" lang="en-US" altLang="en-US" sz="2000" b="1" i="0" u="none" strike="noStrike" cap="none" normalizeH="0" baseline="0" dirty="0" smtClean="0">
                <a:ln>
                  <a:noFill/>
                </a:ln>
                <a:solidFill>
                  <a:srgbClr val="376092"/>
                </a:solidFill>
                <a:effectLst/>
                <a:latin typeface="Cambria" pitchFamily="18" charset="0"/>
                <a:ea typeface="Times New Roman" pitchFamily="18" charset="0"/>
                <a:cs typeface="Times New Roman" pitchFamily="18" charset="0"/>
              </a:rPr>
              <a:t>REMEMBER:</a:t>
            </a:r>
            <a:endParaRPr kumimoji="0" lang="en-US" altLang="en-US" sz="2000" b="0" i="0" u="none" strike="noStrike" cap="none" normalizeH="0" baseline="0" dirty="0" smtClean="0">
              <a:ln>
                <a:noFill/>
              </a:ln>
              <a:solidFill>
                <a:schemeClr val="tx1"/>
              </a:solidFill>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095500" algn="l"/>
              </a:tabLst>
            </a:pPr>
            <a:r>
              <a:rPr kumimoji="0" lang="en-US" altLang="en-US" sz="2000" b="1" i="0" u="none" strike="noStrike" cap="none" normalizeH="0" baseline="0" dirty="0" smtClean="0">
                <a:ln>
                  <a:noFill/>
                </a:ln>
                <a:solidFill>
                  <a:srgbClr val="376092"/>
                </a:solidFill>
                <a:effectLst/>
                <a:latin typeface="Cambria" pitchFamily="18" charset="0"/>
                <a:ea typeface="Times New Roman" pitchFamily="18" charset="0"/>
                <a:cs typeface="Times New Roman" pitchFamily="18" charset="0"/>
              </a:rPr>
              <a:t>2,200 STEPS = 1 MILE</a:t>
            </a:r>
          </a:p>
          <a:p>
            <a:pPr marL="0" marR="0" lvl="0" indent="0" algn="ctr" defTabSz="914400" rtl="0" eaLnBrk="0" fontAlgn="base" latinLnBrk="0" hangingPunct="0">
              <a:lnSpc>
                <a:spcPct val="100000"/>
              </a:lnSpc>
              <a:spcBef>
                <a:spcPct val="0"/>
              </a:spcBef>
              <a:spcAft>
                <a:spcPct val="0"/>
              </a:spcAft>
              <a:buClrTx/>
              <a:buSzTx/>
              <a:buFontTx/>
              <a:buNone/>
              <a:tabLst>
                <a:tab pos="2095500" algn="l"/>
              </a:tabLst>
            </a:pPr>
            <a:endParaRPr kumimoji="0" lang="en-US" altLang="en-US" sz="2000" b="0" i="0" u="none" strike="noStrike" cap="none" normalizeH="0" baseline="0" dirty="0" smtClean="0">
              <a:ln>
                <a:noFill/>
              </a:ln>
              <a:solidFill>
                <a:schemeClr val="tx1"/>
              </a:solidFill>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095500" algn="l"/>
              </a:tabLst>
            </a:pPr>
            <a:r>
              <a:rPr kumimoji="0" lang="en-US" altLang="en-US" sz="2000" b="1" i="0" u="none" strike="noStrike" cap="none" normalizeH="0" baseline="0" dirty="0" smtClean="0">
                <a:ln>
                  <a:noFill/>
                </a:ln>
                <a:solidFill>
                  <a:srgbClr val="376092"/>
                </a:solidFill>
                <a:effectLst/>
                <a:latin typeface="Cambria" pitchFamily="18" charset="0"/>
                <a:ea typeface="Times New Roman" pitchFamily="18" charset="0"/>
                <a:cs typeface="Times New Roman" pitchFamily="18" charset="0"/>
              </a:rPr>
              <a:t>1 MILE = 15 MINUTES OF BRISK WALKING</a:t>
            </a:r>
            <a:endParaRPr kumimoji="0" lang="en-US" alt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90971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3865563" y="2971800"/>
            <a:ext cx="5961062" cy="82296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6" name="Content Placeholder 5"/>
          <p:cNvSpPr>
            <a:spLocks noGrp="1"/>
          </p:cNvSpPr>
          <p:nvPr>
            <p:ph idx="1"/>
          </p:nvPr>
        </p:nvSpPr>
        <p:spPr>
          <a:xfrm>
            <a:off x="457200" y="304800"/>
            <a:ext cx="4114800" cy="1524000"/>
          </a:xfrm>
        </p:spPr>
        <p:txBody>
          <a:bodyPr/>
          <a:lstStyle/>
          <a:p>
            <a:pPr marL="0" indent="0" algn="ctr">
              <a:buNone/>
            </a:pPr>
            <a:r>
              <a:rPr lang="en-US" b="1" dirty="0">
                <a:solidFill>
                  <a:schemeClr val="accent3">
                    <a:lumMod val="50000"/>
                  </a:schemeClr>
                </a:solidFill>
              </a:rPr>
              <a:t>PARTICIPANT TRACKING LOG</a:t>
            </a:r>
            <a:endParaRPr lang="en-US" dirty="0">
              <a:solidFill>
                <a:schemeClr val="accent3">
                  <a:lumMod val="50000"/>
                </a:schemeClr>
              </a:solidFill>
            </a:endParaRPr>
          </a:p>
          <a:p>
            <a:pPr marL="0" indent="0" algn="ctr">
              <a:buNone/>
            </a:pPr>
            <a:r>
              <a:rPr lang="en-US" b="1" dirty="0">
                <a:solidFill>
                  <a:schemeClr val="accent3">
                    <a:lumMod val="50000"/>
                  </a:schemeClr>
                </a:solidFill>
              </a:rPr>
              <a:t>Number of Steps Per Day:</a:t>
            </a:r>
            <a:endParaRPr lang="en-US" dirty="0">
              <a:solidFill>
                <a:schemeClr val="accent3">
                  <a:lumMod val="50000"/>
                </a:schemeClr>
              </a:solidFill>
            </a:endParaRP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38954688"/>
              </p:ext>
            </p:extLst>
          </p:nvPr>
        </p:nvGraphicFramePr>
        <p:xfrm>
          <a:off x="457199" y="1738370"/>
          <a:ext cx="3809998" cy="1853918"/>
        </p:xfrm>
        <a:graphic>
          <a:graphicData uri="http://schemas.openxmlformats.org/drawingml/2006/table">
            <a:tbl>
              <a:tblPr/>
              <a:tblGrid>
                <a:gridCol w="454602">
                  <a:extLst>
                    <a:ext uri="{9D8B030D-6E8A-4147-A177-3AD203B41FA5}">
                      <a16:colId xmlns="" xmlns:a16="http://schemas.microsoft.com/office/drawing/2014/main" val="20000"/>
                    </a:ext>
                  </a:extLst>
                </a:gridCol>
                <a:gridCol w="383598">
                  <a:extLst>
                    <a:ext uri="{9D8B030D-6E8A-4147-A177-3AD203B41FA5}">
                      <a16:colId xmlns="" xmlns:a16="http://schemas.microsoft.com/office/drawing/2014/main" val="20001"/>
                    </a:ext>
                  </a:extLst>
                </a:gridCol>
                <a:gridCol w="547254">
                  <a:extLst>
                    <a:ext uri="{9D8B030D-6E8A-4147-A177-3AD203B41FA5}">
                      <a16:colId xmlns="" xmlns:a16="http://schemas.microsoft.com/office/drawing/2014/main" val="20002"/>
                    </a:ext>
                  </a:extLst>
                </a:gridCol>
                <a:gridCol w="606136">
                  <a:extLst>
                    <a:ext uri="{9D8B030D-6E8A-4147-A177-3AD203B41FA5}">
                      <a16:colId xmlns="" xmlns:a16="http://schemas.microsoft.com/office/drawing/2014/main" val="20003"/>
                    </a:ext>
                  </a:extLst>
                </a:gridCol>
                <a:gridCol w="606136">
                  <a:extLst>
                    <a:ext uri="{9D8B030D-6E8A-4147-A177-3AD203B41FA5}">
                      <a16:colId xmlns="" xmlns:a16="http://schemas.microsoft.com/office/drawing/2014/main" val="20004"/>
                    </a:ext>
                  </a:extLst>
                </a:gridCol>
                <a:gridCol w="606136">
                  <a:extLst>
                    <a:ext uri="{9D8B030D-6E8A-4147-A177-3AD203B41FA5}">
                      <a16:colId xmlns="" xmlns:a16="http://schemas.microsoft.com/office/drawing/2014/main" val="20005"/>
                    </a:ext>
                  </a:extLst>
                </a:gridCol>
                <a:gridCol w="606136">
                  <a:extLst>
                    <a:ext uri="{9D8B030D-6E8A-4147-A177-3AD203B41FA5}">
                      <a16:colId xmlns="" xmlns:a16="http://schemas.microsoft.com/office/drawing/2014/main" val="20006"/>
                    </a:ext>
                  </a:extLst>
                </a:gridCol>
              </a:tblGrid>
              <a:tr h="169511">
                <a:tc>
                  <a:txBody>
                    <a:bodyPr/>
                    <a:lstStyle/>
                    <a:p>
                      <a:pPr marR="0" indent="0" algn="l" rtl="0">
                        <a:spcBef>
                          <a:spcPts val="0"/>
                        </a:spcBef>
                        <a:spcAft>
                          <a:spcPts val="598"/>
                        </a:spcAft>
                      </a:pPr>
                      <a:r>
                        <a:rPr lang="en-US" sz="900" kern="1400" dirty="0">
                          <a:solidFill>
                            <a:srgbClr val="000000"/>
                          </a:solidFill>
                          <a:effectLst/>
                          <a:latin typeface="Arial"/>
                        </a:rPr>
                        <a:t> </a:t>
                      </a:r>
                    </a:p>
                  </a:txBody>
                  <a:tcPr marL="9525" marR="9525" marT="9525" marB="0" anchor="b">
                    <a:lnL>
                      <a:noFill/>
                    </a:lnL>
                    <a:lnR>
                      <a:noFill/>
                    </a:lnR>
                    <a:lnT>
                      <a:noFill/>
                    </a:lnT>
                    <a:lnB>
                      <a:noFill/>
                    </a:lnB>
                  </a:tcPr>
                </a:tc>
                <a:tc>
                  <a:txBody>
                    <a:bodyPr/>
                    <a:lstStyle/>
                    <a:p>
                      <a:pPr marR="0" indent="0" algn="l" rtl="0">
                        <a:spcBef>
                          <a:spcPts val="0"/>
                        </a:spcBef>
                        <a:spcAft>
                          <a:spcPts val="598"/>
                        </a:spcAft>
                      </a:pPr>
                      <a:r>
                        <a:rPr lang="en-US" sz="900" kern="1400" dirty="0">
                          <a:solidFill>
                            <a:srgbClr val="000000"/>
                          </a:solidFill>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R="0" indent="0" algn="ctr" rtl="0">
                        <a:spcBef>
                          <a:spcPts val="0"/>
                        </a:spcBef>
                        <a:spcAft>
                          <a:spcPts val="1400"/>
                        </a:spcAft>
                      </a:pPr>
                      <a:r>
                        <a:rPr lang="en-US" sz="1100" b="1" kern="1400" dirty="0">
                          <a:solidFill>
                            <a:srgbClr val="FFFFFF"/>
                          </a:solidFill>
                          <a:effectLst/>
                          <a:latin typeface="Arial"/>
                        </a:rPr>
                        <a:t>Week 1</a:t>
                      </a:r>
                      <a:endParaRPr lang="en-US" sz="900" kern="1400"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R="0" indent="0" algn="ctr" rtl="0">
                        <a:spcBef>
                          <a:spcPts val="0"/>
                        </a:spcBef>
                        <a:spcAft>
                          <a:spcPts val="1400"/>
                        </a:spcAft>
                      </a:pPr>
                      <a:r>
                        <a:rPr lang="en-US" sz="1100" b="1" kern="1400" dirty="0">
                          <a:solidFill>
                            <a:srgbClr val="FFFFFF"/>
                          </a:solidFill>
                          <a:effectLst/>
                          <a:latin typeface="Arial"/>
                        </a:rPr>
                        <a:t>Week 2</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R="0" indent="0" algn="ctr" rtl="0">
                        <a:spcBef>
                          <a:spcPts val="0"/>
                        </a:spcBef>
                        <a:spcAft>
                          <a:spcPts val="1400"/>
                        </a:spcAft>
                      </a:pPr>
                      <a:r>
                        <a:rPr lang="en-US" sz="1100" b="1" kern="1400" dirty="0">
                          <a:solidFill>
                            <a:srgbClr val="FFFFFF"/>
                          </a:solidFill>
                          <a:effectLst/>
                          <a:latin typeface="Arial"/>
                        </a:rPr>
                        <a:t>Week 3</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R="0" indent="0" algn="ctr" rtl="0">
                        <a:spcBef>
                          <a:spcPts val="0"/>
                        </a:spcBef>
                        <a:spcAft>
                          <a:spcPts val="1400"/>
                        </a:spcAft>
                      </a:pPr>
                      <a:r>
                        <a:rPr lang="en-US" sz="1100" b="1" kern="1400" dirty="0">
                          <a:solidFill>
                            <a:srgbClr val="FFFFFF"/>
                          </a:solidFill>
                          <a:effectLst/>
                          <a:latin typeface="Arial"/>
                        </a:rPr>
                        <a:t>Week 4</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marR="0" indent="0" algn="ctr" rtl="0">
                        <a:spcBef>
                          <a:spcPts val="0"/>
                        </a:spcBef>
                        <a:spcAft>
                          <a:spcPts val="1400"/>
                        </a:spcAft>
                      </a:pPr>
                      <a:r>
                        <a:rPr lang="en-US" sz="1100" b="1" kern="1400" dirty="0">
                          <a:solidFill>
                            <a:srgbClr val="FFFFFF"/>
                          </a:solidFill>
                          <a:effectLst/>
                          <a:latin typeface="Arial"/>
                        </a:rPr>
                        <a:t>Week 5</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 xmlns:a16="http://schemas.microsoft.com/office/drawing/2014/main" val="10000"/>
                  </a:ext>
                </a:extLst>
              </a:tr>
              <a:tr h="203414">
                <a:tc gridSpan="2">
                  <a:txBody>
                    <a:bodyPr/>
                    <a:lstStyle/>
                    <a:p>
                      <a:pPr marR="0" indent="0" algn="r" rtl="0">
                        <a:spcBef>
                          <a:spcPts val="0"/>
                        </a:spcBef>
                        <a:spcAft>
                          <a:spcPts val="1400"/>
                        </a:spcAft>
                      </a:pPr>
                      <a:r>
                        <a:rPr lang="en-US" sz="1100" b="1" kern="1400" dirty="0">
                          <a:solidFill>
                            <a:srgbClr val="000000"/>
                          </a:solidFill>
                          <a:effectLst/>
                          <a:latin typeface="Arial"/>
                        </a:rPr>
                        <a:t>Monday</a:t>
                      </a:r>
                      <a:endParaRPr lang="en-US" sz="900" kern="1400" dirty="0">
                        <a:solidFill>
                          <a:srgbClr val="000000"/>
                        </a:solidFill>
                        <a:effectLst/>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3414">
                <a:tc gridSpan="2">
                  <a:txBody>
                    <a:bodyPr/>
                    <a:lstStyle/>
                    <a:p>
                      <a:pPr marR="0" indent="0" algn="r" rtl="0">
                        <a:spcBef>
                          <a:spcPts val="0"/>
                        </a:spcBef>
                        <a:spcAft>
                          <a:spcPts val="1400"/>
                        </a:spcAft>
                      </a:pPr>
                      <a:r>
                        <a:rPr lang="en-US" sz="1100" b="1" kern="1400" dirty="0">
                          <a:solidFill>
                            <a:srgbClr val="000000"/>
                          </a:solidFill>
                          <a:effectLst/>
                          <a:latin typeface="Arial"/>
                        </a:rPr>
                        <a:t>Tuesday</a:t>
                      </a:r>
                      <a:endParaRPr lang="en-US" sz="900" kern="1400" dirty="0">
                        <a:solidFill>
                          <a:srgbClr val="000000"/>
                        </a:solidFill>
                        <a:effectLst/>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52855">
                <a:tc gridSpan="2">
                  <a:txBody>
                    <a:bodyPr/>
                    <a:lstStyle/>
                    <a:p>
                      <a:pPr marR="0" indent="0" algn="r" rtl="0">
                        <a:spcBef>
                          <a:spcPts val="0"/>
                        </a:spcBef>
                        <a:spcAft>
                          <a:spcPts val="1400"/>
                        </a:spcAft>
                      </a:pPr>
                      <a:r>
                        <a:rPr lang="en-US" sz="1100" b="1" kern="1400" dirty="0">
                          <a:solidFill>
                            <a:srgbClr val="000000"/>
                          </a:solidFill>
                          <a:effectLst/>
                          <a:latin typeface="Arial"/>
                        </a:rPr>
                        <a:t>Wednesday</a:t>
                      </a:r>
                      <a:endParaRPr lang="en-US" sz="900" kern="1400" dirty="0">
                        <a:solidFill>
                          <a:srgbClr val="000000"/>
                        </a:solidFill>
                        <a:effectLst/>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03414">
                <a:tc gridSpan="2">
                  <a:txBody>
                    <a:bodyPr/>
                    <a:lstStyle/>
                    <a:p>
                      <a:pPr marR="0" indent="0" algn="r" rtl="0">
                        <a:spcBef>
                          <a:spcPts val="0"/>
                        </a:spcBef>
                        <a:spcAft>
                          <a:spcPts val="1400"/>
                        </a:spcAft>
                      </a:pPr>
                      <a:r>
                        <a:rPr lang="en-US" sz="1100" b="1" kern="1400" dirty="0">
                          <a:solidFill>
                            <a:srgbClr val="000000"/>
                          </a:solidFill>
                          <a:effectLst/>
                          <a:latin typeface="Arial"/>
                        </a:rPr>
                        <a:t>Thursday</a:t>
                      </a:r>
                      <a:endParaRPr lang="en-US" sz="900" kern="1400" dirty="0">
                        <a:solidFill>
                          <a:srgbClr val="000000"/>
                        </a:solidFill>
                        <a:effectLst/>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03414">
                <a:tc gridSpan="2">
                  <a:txBody>
                    <a:bodyPr/>
                    <a:lstStyle/>
                    <a:p>
                      <a:pPr marR="0" indent="0" algn="r" rtl="0">
                        <a:spcBef>
                          <a:spcPts val="0"/>
                        </a:spcBef>
                        <a:spcAft>
                          <a:spcPts val="1400"/>
                        </a:spcAft>
                      </a:pPr>
                      <a:r>
                        <a:rPr lang="en-US" sz="1100" b="1" kern="1400" dirty="0">
                          <a:solidFill>
                            <a:srgbClr val="000000"/>
                          </a:solidFill>
                          <a:effectLst/>
                          <a:latin typeface="Arial"/>
                        </a:rPr>
                        <a:t>Friday</a:t>
                      </a:r>
                      <a:endParaRPr lang="en-US" sz="900" kern="1400" dirty="0">
                        <a:solidFill>
                          <a:srgbClr val="000000"/>
                        </a:solidFill>
                        <a:effectLst/>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03414">
                <a:tc gridSpan="2">
                  <a:txBody>
                    <a:bodyPr/>
                    <a:lstStyle/>
                    <a:p>
                      <a:pPr marR="0" indent="0" algn="r" rtl="0">
                        <a:spcBef>
                          <a:spcPts val="0"/>
                        </a:spcBef>
                        <a:spcAft>
                          <a:spcPts val="1400"/>
                        </a:spcAft>
                      </a:pPr>
                      <a:r>
                        <a:rPr lang="en-US" sz="1100" b="1" kern="1400" dirty="0">
                          <a:solidFill>
                            <a:srgbClr val="000000"/>
                          </a:solidFill>
                          <a:effectLst/>
                          <a:latin typeface="Arial"/>
                        </a:rPr>
                        <a:t>Saturday</a:t>
                      </a:r>
                      <a:endParaRPr lang="en-US" sz="900" kern="1400" dirty="0">
                        <a:solidFill>
                          <a:srgbClr val="000000"/>
                        </a:solidFill>
                        <a:effectLst/>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03414">
                <a:tc gridSpan="2">
                  <a:txBody>
                    <a:bodyPr/>
                    <a:lstStyle/>
                    <a:p>
                      <a:pPr marR="0" indent="0" algn="r" rtl="0">
                        <a:spcBef>
                          <a:spcPts val="0"/>
                        </a:spcBef>
                        <a:spcAft>
                          <a:spcPts val="1400"/>
                        </a:spcAft>
                      </a:pPr>
                      <a:r>
                        <a:rPr lang="en-US" sz="1100" b="1" kern="1400" dirty="0">
                          <a:solidFill>
                            <a:srgbClr val="000000"/>
                          </a:solidFill>
                          <a:effectLst/>
                          <a:latin typeface="Arial"/>
                        </a:rPr>
                        <a:t>Sunday</a:t>
                      </a:r>
                      <a:endParaRPr lang="en-US" sz="900" kern="1400" dirty="0">
                        <a:solidFill>
                          <a:srgbClr val="000000"/>
                        </a:solidFill>
                        <a:effectLst/>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03414">
                <a:tc gridSpan="2">
                  <a:txBody>
                    <a:bodyPr/>
                    <a:lstStyle/>
                    <a:p>
                      <a:pPr marR="0" indent="0" algn="r" rtl="0">
                        <a:spcBef>
                          <a:spcPts val="0"/>
                        </a:spcBef>
                        <a:spcAft>
                          <a:spcPts val="1400"/>
                        </a:spcAft>
                      </a:pPr>
                      <a:r>
                        <a:rPr lang="en-US" sz="1100" b="1" kern="1400" dirty="0">
                          <a:solidFill>
                            <a:srgbClr val="000000"/>
                          </a:solidFill>
                          <a:effectLst/>
                          <a:latin typeface="Arial"/>
                        </a:rPr>
                        <a:t>TOTAL</a:t>
                      </a:r>
                      <a:endParaRPr lang="en-US" sz="900" kern="1400" dirty="0">
                        <a:solidFill>
                          <a:srgbClr val="000000"/>
                        </a:solidFill>
                        <a:effectLst/>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R="0" indent="0" algn="l" rtl="0">
                        <a:spcBef>
                          <a:spcPts val="0"/>
                        </a:spcBef>
                        <a:spcAft>
                          <a:spcPts val="1400"/>
                        </a:spcAft>
                      </a:pPr>
                      <a:r>
                        <a:rPr lang="en-US" sz="1100" kern="1400" dirty="0">
                          <a:solidFill>
                            <a:srgbClr val="000000"/>
                          </a:solidFill>
                          <a:effectLst/>
                          <a:latin typeface="Arial"/>
                        </a:rPr>
                        <a:t> </a:t>
                      </a:r>
                      <a:endParaRPr lang="en-US" sz="900" kern="1400"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 xmlns:a16="http://schemas.microsoft.com/office/drawing/2014/main" val="10008"/>
                  </a:ext>
                </a:extLst>
              </a:tr>
            </a:tbl>
          </a:graphicData>
        </a:graphic>
      </p:graphicFrame>
      <p:sp>
        <p:nvSpPr>
          <p:cNvPr id="8" name="Control 2"/>
          <p:cNvSpPr>
            <a:spLocks noChangeArrowheads="1" noChangeShapeType="1"/>
          </p:cNvSpPr>
          <p:nvPr/>
        </p:nvSpPr>
        <p:spPr bwMode="auto">
          <a:xfrm>
            <a:off x="3822700" y="5661025"/>
            <a:ext cx="4470400" cy="20748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9" name="Text Box 3"/>
          <p:cNvSpPr txBox="1">
            <a:spLocks noChangeArrowheads="1"/>
          </p:cNvSpPr>
          <p:nvPr/>
        </p:nvSpPr>
        <p:spPr bwMode="auto">
          <a:xfrm>
            <a:off x="457199" y="3810000"/>
            <a:ext cx="4267201" cy="193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4D7373"/>
                </a:solidFill>
                <a:effectLst/>
                <a:latin typeface="Arial Black" pitchFamily="34" charset="0"/>
                <a:cs typeface="Arial" pitchFamily="34" charset="0"/>
              </a:rPr>
              <a:t>How to Participate:</a:t>
            </a:r>
          </a:p>
          <a:p>
            <a:pPr marL="0" marR="0" lvl="0" indent="0" algn="ctr"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Wear your pedometer every day while walking or doing any activity.</a:t>
            </a:r>
          </a:p>
          <a:p>
            <a:pPr marL="0" marR="0" lvl="0" indent="0" algn="ctr"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At the end of the day, or first thing in the morning, enter your daily total in the chart above.</a:t>
            </a:r>
          </a:p>
          <a:p>
            <a:pPr marL="0" marR="0" lvl="0" indent="0" algn="ctr"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altLang="en-US" sz="1100" b="0" i="0" u="none" strike="noStrike" cap="none" normalizeH="0" baseline="0" dirty="0" smtClean="0">
                <a:ln>
                  <a:noFill/>
                </a:ln>
                <a:solidFill>
                  <a:srgbClr val="000000"/>
                </a:solidFill>
                <a:effectLst/>
                <a:latin typeface="Arial" pitchFamily="34" charset="0"/>
                <a:cs typeface="Arial" pitchFamily="34" charset="0"/>
              </a:rPr>
              <a:t>On Monday morning send your total number of steps</a:t>
            </a:r>
          </a:p>
          <a:p>
            <a:pPr marL="0" marR="0" lvl="0" indent="0" algn="ctr" defTabSz="914400" rtl="0" eaLnBrk="1" fontAlgn="base" latinLnBrk="0" hangingPunct="1">
              <a:lnSpc>
                <a:spcPct val="100000"/>
              </a:lnSpc>
              <a:spcBef>
                <a:spcPct val="0"/>
              </a:spcBef>
              <a:spcAft>
                <a:spcPct val="0"/>
              </a:spcAft>
              <a:buClrTx/>
              <a:buSzPts val="1000"/>
              <a:buFont typeface="Symbol" pitchFamily="18" charset="2"/>
              <a:buChar char="¨"/>
              <a:tabLst/>
            </a:pP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D4D9A"/>
                </a:solidFill>
                <a:effectLst/>
                <a:latin typeface="Arial Black" pitchFamily="34" charset="0"/>
                <a:cs typeface="Arial" pitchFamily="34" charset="0"/>
              </a:rPr>
              <a:t>IT IS REALLY THAT SIMPLE!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4724400" y="629008"/>
            <a:ext cx="3725119" cy="3900723"/>
            <a:chOff x="1752599" y="762000"/>
            <a:chExt cx="5557605" cy="5523332"/>
          </a:xfrm>
        </p:grpSpPr>
        <p:sp>
          <p:nvSpPr>
            <p:cNvPr id="11" name="Text Box 2"/>
            <p:cNvSpPr txBox="1">
              <a:spLocks noChangeArrowheads="1"/>
            </p:cNvSpPr>
            <p:nvPr/>
          </p:nvSpPr>
          <p:spPr bwMode="auto">
            <a:xfrm>
              <a:off x="1752599" y="762000"/>
              <a:ext cx="5494337" cy="433387"/>
            </a:xfrm>
            <a:prstGeom prst="rect">
              <a:avLst/>
            </a:prstGeom>
            <a:solidFill>
              <a:schemeClr val="bg2">
                <a:lumMod val="25000"/>
              </a:schemeClr>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rgbClr val="F3F3F3"/>
                  </a:solidFill>
                  <a:effectLst/>
                  <a:latin typeface="Arial" pitchFamily="34" charset="0"/>
                  <a:cs typeface="Arial" pitchFamily="34" charset="0"/>
                </a:rPr>
                <a:t>ENROLLMENT FORM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3" descr="monsters-of-hawai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868" y="1371600"/>
              <a:ext cx="2717800" cy="192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4"/>
            <p:cNvSpPr txBox="1">
              <a:spLocks noChangeArrowheads="1"/>
            </p:cNvSpPr>
            <p:nvPr/>
          </p:nvSpPr>
          <p:spPr bwMode="auto">
            <a:xfrm>
              <a:off x="1937543" y="3429000"/>
              <a:ext cx="512445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itchFamily="34" charset="0"/>
                  <a:cs typeface="Arial" pitchFamily="34" charset="0"/>
                </a:rPr>
                <a:t>Name:______________________________________________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itchFamily="34" charset="0"/>
                  <a:cs typeface="Arial" pitchFamily="34" charset="0"/>
                </a:rPr>
                <a:t>Location:____________________________________________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itchFamily="34" charset="0"/>
                  <a:cs typeface="Arial" pitchFamily="34" charset="0"/>
                </a:rPr>
                <a:t>Team Captain’s Name:______________________________________________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itchFamily="34" charset="0"/>
                  <a:cs typeface="Arial" pitchFamily="34" charset="0"/>
                </a:rPr>
                <a:t>Team Name: ____________________________________________________</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6"/>
            <p:cNvSpPr txBox="1">
              <a:spLocks noChangeArrowheads="1"/>
            </p:cNvSpPr>
            <p:nvPr/>
          </p:nvSpPr>
          <p:spPr bwMode="auto">
            <a:xfrm>
              <a:off x="1766654" y="5374107"/>
              <a:ext cx="5543550"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Black" pitchFamily="34" charset="0"/>
                  <a:cs typeface="Arial" pitchFamily="34" charset="0"/>
                </a:rPr>
                <a:t>I understand that my participation in HIKING HAWAII is completely voluntary and I hold my employer harmless, should I be injured due to my participation in this program.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pitchFamily="34" charset="0"/>
                  <a:cs typeface="Arial" pitchFamily="34" charset="0"/>
                </a:rPr>
                <a:t>SIGNATURE:_____________________________________________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994536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990600" y="2004218"/>
            <a:ext cx="7162800" cy="4373563"/>
          </a:xfrm>
        </p:spPr>
        <p:txBody>
          <a:bodyPr>
            <a:normAutofit/>
          </a:bodyPr>
          <a:lstStyle/>
          <a:p>
            <a:pPr marL="114300" indent="0">
              <a:buNone/>
            </a:pPr>
            <a:r>
              <a:rPr lang="en-US" sz="2800" i="1" dirty="0" smtClean="0"/>
              <a:t>Healthy environments and options where we work, live and play, are essential  components of healthy communities  and a thriving  Colorado economy.</a:t>
            </a:r>
          </a:p>
          <a:p>
            <a:endParaRPr lang="en-US" dirty="0" smtClean="0"/>
          </a:p>
        </p:txBody>
      </p:sp>
      <p:sp>
        <p:nvSpPr>
          <p:cNvPr id="8" name="Title 7"/>
          <p:cNvSpPr>
            <a:spLocks noGrp="1"/>
          </p:cNvSpPr>
          <p:nvPr>
            <p:ph type="title"/>
          </p:nvPr>
        </p:nvSpPr>
        <p:spPr>
          <a:xfrm>
            <a:off x="381000" y="533400"/>
            <a:ext cx="8260672" cy="1039427"/>
          </a:xfrm>
        </p:spPr>
        <p:txBody>
          <a:bodyPr>
            <a:noAutofit/>
          </a:bodyPr>
          <a:lstStyle/>
          <a:p>
            <a:pPr lvl="0" defTabSz="456560">
              <a:spcBef>
                <a:spcPts val="0"/>
              </a:spcBef>
              <a:defRPr/>
            </a:pPr>
            <a:r>
              <a:rPr lang="en-US" sz="3200" b="1" cap="none" dirty="0" smtClean="0"/>
              <a:t>Why the workplace?</a:t>
            </a:r>
            <a:endParaRPr lang="en-US" sz="3200" cap="none"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0"/>
            <a:ext cx="37763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80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p:nvPr>
        </p:nvSpPr>
        <p:spPr>
          <a:xfrm>
            <a:off x="381000" y="381000"/>
            <a:ext cx="8229600" cy="1143000"/>
          </a:xfrm>
        </p:spPr>
        <p:txBody>
          <a:bodyPr>
            <a:normAutofit/>
          </a:bodyPr>
          <a:lstStyle/>
          <a:p>
            <a:pPr eaLnBrk="1" fontAlgn="auto" hangingPunct="1">
              <a:spcAft>
                <a:spcPts val="0"/>
              </a:spcAft>
              <a:defRPr/>
            </a:pPr>
            <a:r>
              <a:rPr lang="en-US" sz="3200" b="1" cap="none" dirty="0" smtClean="0"/>
              <a:t>What Is Wellness?</a:t>
            </a:r>
          </a:p>
        </p:txBody>
      </p:sp>
      <p:sp>
        <p:nvSpPr>
          <p:cNvPr id="15363" name="Rectangle 3"/>
          <p:cNvSpPr>
            <a:spLocks noGrp="1" noChangeArrowheads="1"/>
          </p:cNvSpPr>
          <p:nvPr>
            <p:ph idx="1"/>
          </p:nvPr>
        </p:nvSpPr>
        <p:spPr>
          <a:xfrm>
            <a:off x="431041" y="1524000"/>
            <a:ext cx="8139753" cy="4267200"/>
          </a:xfrm>
        </p:spPr>
        <p:txBody>
          <a:bodyPr rtlCol="0">
            <a:normAutofit/>
          </a:bodyPr>
          <a:lstStyle/>
          <a:p>
            <a:pPr fontAlgn="base">
              <a:buClr>
                <a:srgbClr val="002060"/>
              </a:buClr>
            </a:pPr>
            <a:endParaRPr lang="en-US" sz="2200" dirty="0" smtClean="0"/>
          </a:p>
          <a:p>
            <a:pPr marL="114300" indent="0" fontAlgn="base">
              <a:buClr>
                <a:srgbClr val="002060"/>
              </a:buClr>
              <a:buNone/>
            </a:pPr>
            <a:r>
              <a:rPr lang="en-US" sz="2400" b="1" dirty="0" smtClean="0"/>
              <a:t>Optimal Wellness</a:t>
            </a:r>
          </a:p>
          <a:p>
            <a:pPr marL="114300" indent="0" fontAlgn="base">
              <a:buClr>
                <a:srgbClr val="002060"/>
              </a:buClr>
              <a:buNone/>
            </a:pPr>
            <a:endParaRPr lang="en-US" sz="2400" dirty="0" smtClean="0"/>
          </a:p>
          <a:p>
            <a:pPr fontAlgn="base">
              <a:buClr>
                <a:srgbClr val="002060"/>
              </a:buClr>
            </a:pPr>
            <a:r>
              <a:rPr lang="en-US" sz="2000" dirty="0" smtClean="0"/>
              <a:t>The realization of the fullest potential of an individual physically, psychologically, socially, spiritually and economically. </a:t>
            </a:r>
          </a:p>
          <a:p>
            <a:pPr marL="109728" indent="0" fontAlgn="base">
              <a:buClr>
                <a:srgbClr val="002060"/>
              </a:buClr>
              <a:buNone/>
            </a:pPr>
            <a:endParaRPr lang="en-US" sz="2000" dirty="0" smtClean="0"/>
          </a:p>
          <a:p>
            <a:pPr fontAlgn="base">
              <a:buClr>
                <a:srgbClr val="002060"/>
              </a:buClr>
            </a:pPr>
            <a:r>
              <a:rPr lang="en-US" sz="2000" dirty="0" smtClean="0"/>
              <a:t>The fulfillment of one's role expectations in the family, community, place of worship, workplace and other settings.</a:t>
            </a:r>
          </a:p>
          <a:p>
            <a:pPr marL="0" indent="0">
              <a:spcBef>
                <a:spcPts val="0"/>
              </a:spcBef>
              <a:buNone/>
              <a:defRPr/>
            </a:pPr>
            <a:endParaRPr lang="en-US" sz="2400" dirty="0" smtClean="0"/>
          </a:p>
          <a:p>
            <a:pPr marL="0" indent="0" algn="r">
              <a:spcBef>
                <a:spcPts val="0"/>
              </a:spcBef>
              <a:buNone/>
              <a:defRPr/>
            </a:pPr>
            <a:endParaRPr lang="en-US" sz="2400" b="1" dirty="0" smtClean="0"/>
          </a:p>
          <a:p>
            <a:pPr marL="0" indent="0">
              <a:spcBef>
                <a:spcPts val="0"/>
              </a:spcBef>
              <a:buNone/>
              <a:defRPr/>
            </a:pPr>
            <a:r>
              <a:rPr lang="en-US" sz="1600" i="1" dirty="0" smtClean="0"/>
              <a:t>	World Health Organization, 2016</a:t>
            </a:r>
            <a:endParaRPr lang="en-US" sz="1600" i="1" dirty="0"/>
          </a:p>
        </p:txBody>
      </p:sp>
    </p:spTree>
    <p:extLst>
      <p:ext uri="{BB962C8B-B14F-4D97-AF65-F5344CB8AC3E}">
        <p14:creationId xmlns:p14="http://schemas.microsoft.com/office/powerpoint/2010/main" val="1518115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cap="none" dirty="0" smtClean="0"/>
              <a:t>What Is A Workplace Wellness Program?</a:t>
            </a:r>
            <a:endParaRPr lang="en-US" sz="3200" b="1" cap="none" dirty="0"/>
          </a:p>
        </p:txBody>
      </p:sp>
      <p:sp>
        <p:nvSpPr>
          <p:cNvPr id="5" name="Content Placeholder 2"/>
          <p:cNvSpPr txBox="1">
            <a:spLocks noGrp="1"/>
          </p:cNvSpPr>
          <p:nvPr>
            <p:ph idx="1"/>
          </p:nvPr>
        </p:nvSpPr>
        <p:spPr>
          <a:xfrm>
            <a:off x="484495" y="1886803"/>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spcBef>
                <a:spcPts val="0"/>
              </a:spcBef>
              <a:buNone/>
              <a:defRPr/>
            </a:pPr>
            <a:r>
              <a:rPr lang="en-US" sz="2800" dirty="0" smtClean="0">
                <a:solidFill>
                  <a:schemeClr val="tx1"/>
                </a:solidFill>
              </a:rPr>
              <a:t>An organized initiative intended to support the efforts of employees to reach optimal health and wellness</a:t>
            </a:r>
            <a:r>
              <a:rPr lang="en-US" sz="2800" dirty="0" smtClean="0"/>
              <a:t>.</a:t>
            </a:r>
          </a:p>
          <a:p>
            <a:pPr marL="11430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84" y="3129886"/>
            <a:ext cx="4351962" cy="29260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0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5047" y="196017"/>
            <a:ext cx="7772400" cy="1470025"/>
          </a:xfrm>
        </p:spPr>
        <p:txBody>
          <a:bodyPr/>
          <a:lstStyle/>
          <a:p>
            <a:r>
              <a:rPr lang="en-US" sz="3200" b="1" i="1" cap="none" dirty="0" smtClean="0"/>
              <a:t>Raise your hand if…</a:t>
            </a:r>
            <a:endParaRPr lang="en-US" sz="3200" b="1" i="1" cap="none"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476"/>
          <a:stretch/>
        </p:blipFill>
        <p:spPr bwMode="auto">
          <a:xfrm>
            <a:off x="1105466" y="1515917"/>
            <a:ext cx="6222391" cy="40909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18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066800"/>
          </a:xfrm>
        </p:spPr>
        <p:txBody>
          <a:bodyPr>
            <a:noAutofit/>
          </a:bodyPr>
          <a:lstStyle/>
          <a:p>
            <a:pPr lvl="1" algn="l"/>
            <a:r>
              <a:rPr lang="en-US" sz="3200" b="1" dirty="0" smtClean="0">
                <a:solidFill>
                  <a:schemeClr val="accent1">
                    <a:lumMod val="75000"/>
                  </a:schemeClr>
                </a:solidFill>
                <a:latin typeface="+mj-lt"/>
              </a:rPr>
              <a:t>Benefits of Workplace Wellness</a:t>
            </a:r>
          </a:p>
        </p:txBody>
      </p:sp>
      <p:sp>
        <p:nvSpPr>
          <p:cNvPr id="3" name="Content Placeholder 2"/>
          <p:cNvSpPr>
            <a:spLocks noGrp="1"/>
          </p:cNvSpPr>
          <p:nvPr>
            <p:ph idx="1"/>
          </p:nvPr>
        </p:nvSpPr>
        <p:spPr>
          <a:xfrm>
            <a:off x="228600" y="1524000"/>
            <a:ext cx="8229600" cy="4525963"/>
          </a:xfrm>
        </p:spPr>
        <p:txBody>
          <a:bodyPr>
            <a:normAutofit/>
          </a:bodyPr>
          <a:lstStyle/>
          <a:p>
            <a:endParaRPr lang="en-US" dirty="0" smtClean="0">
              <a:solidFill>
                <a:schemeClr val="accent1">
                  <a:lumMod val="75000"/>
                </a:schemeClr>
              </a:solidFill>
            </a:endParaRPr>
          </a:p>
          <a:p>
            <a:pPr lvl="1">
              <a:lnSpc>
                <a:spcPct val="150000"/>
              </a:lnSpc>
              <a:buClrTx/>
            </a:pPr>
            <a:r>
              <a:rPr lang="en-US" sz="2400" dirty="0" smtClean="0"/>
              <a:t>Increased productivity</a:t>
            </a:r>
          </a:p>
          <a:p>
            <a:pPr lvl="1">
              <a:lnSpc>
                <a:spcPct val="150000"/>
              </a:lnSpc>
              <a:buClrTx/>
            </a:pPr>
            <a:r>
              <a:rPr lang="en-US" sz="2400" dirty="0" smtClean="0"/>
              <a:t>Increased engagement</a:t>
            </a:r>
          </a:p>
          <a:p>
            <a:pPr lvl="1">
              <a:lnSpc>
                <a:spcPct val="150000"/>
              </a:lnSpc>
              <a:buClrTx/>
            </a:pPr>
            <a:r>
              <a:rPr lang="en-US" sz="2400" dirty="0" smtClean="0"/>
              <a:t>Decreased absenteeism</a:t>
            </a:r>
            <a:endParaRPr lang="en-US" sz="2400" dirty="0"/>
          </a:p>
          <a:p>
            <a:pPr lvl="1">
              <a:lnSpc>
                <a:spcPct val="150000"/>
              </a:lnSpc>
              <a:buClrTx/>
            </a:pPr>
            <a:r>
              <a:rPr lang="en-US" sz="2400" dirty="0" smtClean="0"/>
              <a:t>Controls healthcare costs</a:t>
            </a:r>
          </a:p>
          <a:p>
            <a:pPr lvl="1">
              <a:lnSpc>
                <a:spcPct val="150000"/>
              </a:lnSpc>
              <a:buClrTx/>
            </a:pPr>
            <a:r>
              <a:rPr lang="en-US" sz="2400" dirty="0" smtClean="0"/>
              <a:t>Healthier, happier employees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4941" y="1676400"/>
            <a:ext cx="3657600" cy="2743200"/>
          </a:xfrm>
          <a:prstGeom prst="rect">
            <a:avLst/>
          </a:prstGeom>
          <a:ln w="19050">
            <a:solidFill>
              <a:schemeClr val="tx1"/>
            </a:solidFill>
          </a:ln>
        </p:spPr>
      </p:pic>
    </p:spTree>
    <p:extLst>
      <p:ext uri="{BB962C8B-B14F-4D97-AF65-F5344CB8AC3E}">
        <p14:creationId xmlns:p14="http://schemas.microsoft.com/office/powerpoint/2010/main" val="1511072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cap="none" dirty="0" smtClean="0"/>
              <a:t>Don’t get carried away</a:t>
            </a:r>
            <a:endParaRPr lang="en-US" altLang="en-US" sz="3200" b="1" cap="none" dirty="0"/>
          </a:p>
        </p:txBody>
      </p:sp>
      <p:pic>
        <p:nvPicPr>
          <p:cNvPr id="7" name="Picture 8" descr="Healthy Ve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88" y="1723628"/>
            <a:ext cx="6531640" cy="4118139"/>
          </a:xfrm>
          <a:prstGeom prst="rect">
            <a:avLst/>
          </a:prstGeom>
          <a:ln w="19050" cap="rnd">
            <a:solidFill>
              <a:schemeClr val="tx1"/>
            </a:solidFill>
          </a:ln>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03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78760" y="228600"/>
            <a:ext cx="8260672" cy="130897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n-US" altLang="en-US" sz="3200" b="1" cap="none" dirty="0" smtClean="0"/>
              <a:t>Small Changes Add Up!</a:t>
            </a:r>
          </a:p>
        </p:txBody>
      </p:sp>
      <p:sp>
        <p:nvSpPr>
          <p:cNvPr id="8" name="Content Placeholder 2"/>
          <p:cNvSpPr>
            <a:spLocks noGrp="1"/>
          </p:cNvSpPr>
          <p:nvPr>
            <p:ph sz="quarter" idx="1"/>
          </p:nvPr>
        </p:nvSpPr>
        <p:spPr>
          <a:xfrm>
            <a:off x="262285" y="1537570"/>
            <a:ext cx="8229600" cy="5200952"/>
          </a:xfrm>
        </p:spPr>
        <p:txBody>
          <a:bodyPr>
            <a:normAutofit/>
          </a:bodyPr>
          <a:lstStyle/>
          <a:p>
            <a:pPr>
              <a:lnSpc>
                <a:spcPct val="150000"/>
              </a:lnSpc>
              <a:buClrTx/>
            </a:pPr>
            <a:r>
              <a:rPr lang="en-US" altLang="en-US" dirty="0"/>
              <a:t>Integrate wellness tips into </a:t>
            </a:r>
            <a:r>
              <a:rPr lang="en-US" altLang="en-US" dirty="0" smtClean="0"/>
              <a:t>existing meetings (safety, all staff, office, team updates, etc.)</a:t>
            </a:r>
            <a:endParaRPr lang="en-US" altLang="en-US" dirty="0"/>
          </a:p>
          <a:p>
            <a:pPr>
              <a:buClrTx/>
            </a:pPr>
            <a:r>
              <a:rPr lang="en-US" altLang="en-US" dirty="0" smtClean="0"/>
              <a:t>Provide </a:t>
            </a:r>
            <a:r>
              <a:rPr lang="en-US" altLang="en-US" dirty="0"/>
              <a:t>support for breastfeeding </a:t>
            </a:r>
            <a:r>
              <a:rPr lang="en-US" altLang="en-US" dirty="0" smtClean="0"/>
              <a:t>moms</a:t>
            </a:r>
          </a:p>
          <a:p>
            <a:pPr lvl="1">
              <a:buClrTx/>
              <a:buFont typeface="Wingdings" panose="05000000000000000000" pitchFamily="2" charset="2"/>
              <a:buChar char="Ø"/>
            </a:pPr>
            <a:r>
              <a:rPr lang="en-US" altLang="en-US" dirty="0" smtClean="0"/>
              <a:t>It’s the law!</a:t>
            </a:r>
            <a:endParaRPr lang="en-US" altLang="en-US" dirty="0"/>
          </a:p>
          <a:p>
            <a:pPr eaLnBrk="1" hangingPunct="1">
              <a:lnSpc>
                <a:spcPct val="150000"/>
              </a:lnSpc>
              <a:buClrTx/>
            </a:pPr>
            <a:r>
              <a:rPr lang="en-US" altLang="en-US" dirty="0" smtClean="0"/>
              <a:t>Provide guidelines for healthy meetings</a:t>
            </a:r>
          </a:p>
          <a:p>
            <a:pPr>
              <a:lnSpc>
                <a:spcPct val="150000"/>
              </a:lnSpc>
              <a:buClrTx/>
            </a:pPr>
            <a:r>
              <a:rPr lang="en-US" altLang="en-US" dirty="0"/>
              <a:t>Allow for scheduling </a:t>
            </a:r>
            <a:r>
              <a:rPr lang="en-US" altLang="en-US" dirty="0" smtClean="0"/>
              <a:t>flexibility</a:t>
            </a:r>
            <a:endParaRPr lang="en-US" altLang="en-US" i="1" dirty="0" smtClean="0"/>
          </a:p>
          <a:p>
            <a:pPr marL="114300" indent="0" algn="ctr" eaLnBrk="1" hangingPunct="1">
              <a:lnSpc>
                <a:spcPct val="150000"/>
              </a:lnSpc>
              <a:buClrTx/>
              <a:buNone/>
            </a:pPr>
            <a:endParaRPr lang="en-US" altLang="en-US" i="1" dirty="0" smtClean="0"/>
          </a:p>
          <a:p>
            <a:pPr marL="114300" indent="0" algn="ctr" eaLnBrk="1" hangingPunct="1">
              <a:lnSpc>
                <a:spcPct val="150000"/>
              </a:lnSpc>
              <a:buClrTx/>
              <a:buNone/>
            </a:pPr>
            <a:r>
              <a:rPr lang="en-US" altLang="en-US" sz="2800" i="1" dirty="0" smtClean="0"/>
              <a:t>Goal! Create supportive  policies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985" y="2466832"/>
            <a:ext cx="2037198" cy="26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41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5204</TotalTime>
  <Words>3029</Words>
  <Application>Microsoft Office PowerPoint</Application>
  <PresentationFormat>On-screen Show (4:3)</PresentationFormat>
  <Paragraphs>577</Paragraphs>
  <Slides>27</Slides>
  <Notes>18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PowerPoint Presentation</vt:lpstr>
      <vt:lpstr>Initiative for Workplace Health &amp; Well-being</vt:lpstr>
      <vt:lpstr>Why the workplace?</vt:lpstr>
      <vt:lpstr>What Is Wellness?</vt:lpstr>
      <vt:lpstr>What Is A Workplace Wellness Program?</vt:lpstr>
      <vt:lpstr>Raise your hand if…</vt:lpstr>
      <vt:lpstr>Benefits of Workplace Wellness</vt:lpstr>
      <vt:lpstr>Don’t get carried away</vt:lpstr>
      <vt:lpstr>PowerPoint Presentation</vt:lpstr>
      <vt:lpstr>Why Policies???</vt:lpstr>
      <vt:lpstr>Get Started!</vt:lpstr>
      <vt:lpstr>Initiative Milestones</vt:lpstr>
      <vt:lpstr>Get Connected            Find Your Mission</vt:lpstr>
      <vt:lpstr>Learn About Your Organization Workplace Assessment</vt:lpstr>
      <vt:lpstr>Sustain Your Work</vt:lpstr>
      <vt:lpstr>Get Recognized Local and State-Wide Recognition</vt:lpstr>
      <vt:lpstr>Walking the Talk Unison Housing Partners in Adams County Colorado</vt:lpstr>
      <vt:lpstr>PowerPoint Presentation</vt:lpstr>
      <vt:lpstr>MONTHLY CHALLENGES</vt:lpstr>
      <vt:lpstr>PowerPoint Presentation</vt:lpstr>
      <vt:lpstr>PowerPoint Presentation</vt:lpstr>
      <vt:lpstr>AWARDS</vt:lpstr>
      <vt:lpstr>PowerPoint Presentation</vt:lpstr>
      <vt:lpstr>HIKING HAWAII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Links 101</dc:title>
  <dc:creator>Rivera, Kaylee</dc:creator>
  <cp:lastModifiedBy>Jennifer Tellis</cp:lastModifiedBy>
  <cp:revision>274</cp:revision>
  <cp:lastPrinted>2018-08-28T15:10:25Z</cp:lastPrinted>
  <dcterms:created xsi:type="dcterms:W3CDTF">2018-01-22T15:58:04Z</dcterms:created>
  <dcterms:modified xsi:type="dcterms:W3CDTF">2019-05-15T15:16:56Z</dcterms:modified>
</cp:coreProperties>
</file>