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sldIdLst>
    <p:sldId id="257" r:id="rId2"/>
    <p:sldId id="258" r:id="rId3"/>
    <p:sldId id="259" r:id="rId4"/>
    <p:sldId id="260" r:id="rId5"/>
    <p:sldId id="261" r:id="rId6"/>
    <p:sldId id="264" r:id="rId7"/>
    <p:sldId id="262" r:id="rId8"/>
    <p:sldId id="269" r:id="rId9"/>
    <p:sldId id="263" r:id="rId10"/>
    <p:sldId id="268"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C9E78087-3BFA-46E8-B983-AFF574C1CF6C}" type="datetimeFigureOut">
              <a:rPr lang="en-US" smtClean="0"/>
              <a:t>4/19/2018</a:t>
            </a:fld>
            <a:endParaRPr lang="en-US"/>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n-US"/>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C3F30D4B-B79D-4F01-B217-CEDA901BD5DE}" type="slidenum">
              <a:rPr lang="en-US" smtClean="0"/>
              <a:t>‹#›</a:t>
            </a:fld>
            <a:endParaRPr lang="en-US"/>
          </a:p>
        </p:txBody>
      </p:sp>
    </p:spTree>
    <p:extLst>
      <p:ext uri="{BB962C8B-B14F-4D97-AF65-F5344CB8AC3E}">
        <p14:creationId xmlns:p14="http://schemas.microsoft.com/office/powerpoint/2010/main" val="3962046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9E78087-3BFA-46E8-B983-AFF574C1CF6C}" type="datetimeFigureOut">
              <a:rPr lang="en-US" smtClean="0"/>
              <a:t>4/19/2018</a:t>
            </a:fld>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3F30D4B-B79D-4F01-B217-CEDA901BD5DE}" type="slidenum">
              <a:rPr lang="en-US" smtClean="0"/>
              <a:t>‹#›</a:t>
            </a:fld>
            <a:endParaRPr lang="en-US"/>
          </a:p>
        </p:txBody>
      </p:sp>
    </p:spTree>
    <p:extLst>
      <p:ext uri="{BB962C8B-B14F-4D97-AF65-F5344CB8AC3E}">
        <p14:creationId xmlns:p14="http://schemas.microsoft.com/office/powerpoint/2010/main" val="2559570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C9E78087-3BFA-46E8-B983-AFF574C1CF6C}"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3F30D4B-B79D-4F01-B217-CEDA901BD5DE}" type="slidenum">
              <a:rPr lang="en-US" smtClean="0"/>
              <a:t>‹#›</a:t>
            </a:fld>
            <a:endParaRPr lang="en-US"/>
          </a:p>
        </p:txBody>
      </p:sp>
    </p:spTree>
    <p:extLst>
      <p:ext uri="{BB962C8B-B14F-4D97-AF65-F5344CB8AC3E}">
        <p14:creationId xmlns:p14="http://schemas.microsoft.com/office/powerpoint/2010/main" val="3457158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C9E78087-3BFA-46E8-B983-AFF574C1CF6C}"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3F30D4B-B79D-4F01-B217-CEDA901BD5DE}" type="slidenum">
              <a:rPr lang="en-US" smtClean="0"/>
              <a:t>‹#›</a:t>
            </a:fld>
            <a:endParaRPr lang="en-US"/>
          </a:p>
        </p:txBody>
      </p:sp>
    </p:spTree>
    <p:extLst>
      <p:ext uri="{BB962C8B-B14F-4D97-AF65-F5344CB8AC3E}">
        <p14:creationId xmlns:p14="http://schemas.microsoft.com/office/powerpoint/2010/main" val="27860253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9E78087-3BFA-46E8-B983-AFF574C1CF6C}"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3F30D4B-B79D-4F01-B217-CEDA901BD5DE}" type="slidenum">
              <a:rPr lang="en-US" smtClean="0"/>
              <a:t>‹#›</a:t>
            </a:fld>
            <a:endParaRPr lang="en-US"/>
          </a:p>
        </p:txBody>
      </p:sp>
    </p:spTree>
    <p:extLst>
      <p:ext uri="{BB962C8B-B14F-4D97-AF65-F5344CB8AC3E}">
        <p14:creationId xmlns:p14="http://schemas.microsoft.com/office/powerpoint/2010/main" val="35391507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9E78087-3BFA-46E8-B983-AFF574C1CF6C}" type="datetimeFigureOut">
              <a:rPr lang="en-US" smtClean="0"/>
              <a:t>4/19/2018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F30D4B-B79D-4F01-B217-CEDA901BD5DE}" type="slidenum">
              <a:rPr lang="en-US" smtClean="0"/>
              <a:t>‹#›</a:t>
            </a:fld>
            <a:endParaRPr lang="en-US"/>
          </a:p>
        </p:txBody>
      </p:sp>
    </p:spTree>
    <p:extLst>
      <p:ext uri="{BB962C8B-B14F-4D97-AF65-F5344CB8AC3E}">
        <p14:creationId xmlns:p14="http://schemas.microsoft.com/office/powerpoint/2010/main" val="9607866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9E78087-3BFA-46E8-B983-AFF574C1CF6C}" type="datetimeFigureOut">
              <a:rPr lang="en-US" smtClean="0"/>
              <a:t>4/19/2018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F30D4B-B79D-4F01-B217-CEDA901BD5DE}" type="slidenum">
              <a:rPr lang="en-US" smtClean="0"/>
              <a:t>‹#›</a:t>
            </a:fld>
            <a:endParaRPr lang="en-US"/>
          </a:p>
        </p:txBody>
      </p:sp>
    </p:spTree>
    <p:extLst>
      <p:ext uri="{BB962C8B-B14F-4D97-AF65-F5344CB8AC3E}">
        <p14:creationId xmlns:p14="http://schemas.microsoft.com/office/powerpoint/2010/main" val="38695233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E78087-3BFA-46E8-B983-AFF574C1CF6C}"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F30D4B-B79D-4F01-B217-CEDA901BD5DE}" type="slidenum">
              <a:rPr lang="en-US" smtClean="0"/>
              <a:t>‹#›</a:t>
            </a:fld>
            <a:endParaRPr lang="en-US"/>
          </a:p>
        </p:txBody>
      </p:sp>
    </p:spTree>
    <p:extLst>
      <p:ext uri="{BB962C8B-B14F-4D97-AF65-F5344CB8AC3E}">
        <p14:creationId xmlns:p14="http://schemas.microsoft.com/office/powerpoint/2010/main" val="27556542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E78087-3BFA-46E8-B983-AFF574C1CF6C}"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3F30D4B-B79D-4F01-B217-CEDA901BD5DE}" type="slidenum">
              <a:rPr lang="en-US" smtClean="0"/>
              <a:t>‹#›</a:t>
            </a:fld>
            <a:endParaRPr lang="en-US"/>
          </a:p>
        </p:txBody>
      </p:sp>
    </p:spTree>
    <p:extLst>
      <p:ext uri="{BB962C8B-B14F-4D97-AF65-F5344CB8AC3E}">
        <p14:creationId xmlns:p14="http://schemas.microsoft.com/office/powerpoint/2010/main" val="3318182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E78087-3BFA-46E8-B983-AFF574C1CF6C}"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F30D4B-B79D-4F01-B217-CEDA901BD5DE}" type="slidenum">
              <a:rPr lang="en-US" smtClean="0"/>
              <a:t>‹#›</a:t>
            </a:fld>
            <a:endParaRPr lang="en-US"/>
          </a:p>
        </p:txBody>
      </p:sp>
    </p:spTree>
    <p:extLst>
      <p:ext uri="{BB962C8B-B14F-4D97-AF65-F5344CB8AC3E}">
        <p14:creationId xmlns:p14="http://schemas.microsoft.com/office/powerpoint/2010/main" val="3253124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9E78087-3BFA-46E8-B983-AFF574C1CF6C}"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3F30D4B-B79D-4F01-B217-CEDA901BD5DE}" type="slidenum">
              <a:rPr lang="en-US" smtClean="0"/>
              <a:t>‹#›</a:t>
            </a:fld>
            <a:endParaRPr lang="en-US"/>
          </a:p>
        </p:txBody>
      </p:sp>
    </p:spTree>
    <p:extLst>
      <p:ext uri="{BB962C8B-B14F-4D97-AF65-F5344CB8AC3E}">
        <p14:creationId xmlns:p14="http://schemas.microsoft.com/office/powerpoint/2010/main" val="1385887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9E78087-3BFA-46E8-B983-AFF574C1CF6C}" type="datetimeFigureOut">
              <a:rPr lang="en-US" smtClean="0"/>
              <a:t>4/19/2018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F30D4B-B79D-4F01-B217-CEDA901BD5DE}" type="slidenum">
              <a:rPr lang="en-US" smtClean="0"/>
              <a:t>‹#›</a:t>
            </a:fld>
            <a:endParaRPr lang="en-US"/>
          </a:p>
        </p:txBody>
      </p:sp>
    </p:spTree>
    <p:extLst>
      <p:ext uri="{BB962C8B-B14F-4D97-AF65-F5344CB8AC3E}">
        <p14:creationId xmlns:p14="http://schemas.microsoft.com/office/powerpoint/2010/main" val="791052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9E78087-3BFA-46E8-B983-AFF574C1CF6C}" type="datetimeFigureOut">
              <a:rPr lang="en-US" smtClean="0"/>
              <a:t>4/19/2018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F30D4B-B79D-4F01-B217-CEDA901BD5DE}" type="slidenum">
              <a:rPr lang="en-US" smtClean="0"/>
              <a:t>‹#›</a:t>
            </a:fld>
            <a:endParaRPr lang="en-US"/>
          </a:p>
        </p:txBody>
      </p:sp>
    </p:spTree>
    <p:extLst>
      <p:ext uri="{BB962C8B-B14F-4D97-AF65-F5344CB8AC3E}">
        <p14:creationId xmlns:p14="http://schemas.microsoft.com/office/powerpoint/2010/main" val="1712367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9E78087-3BFA-46E8-B983-AFF574C1CF6C}" type="datetimeFigureOut">
              <a:rPr lang="en-US" smtClean="0"/>
              <a:t>4/19/2018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F30D4B-B79D-4F01-B217-CEDA901BD5DE}" type="slidenum">
              <a:rPr lang="en-US" smtClean="0"/>
              <a:t>‹#›</a:t>
            </a:fld>
            <a:endParaRPr lang="en-US"/>
          </a:p>
        </p:txBody>
      </p:sp>
    </p:spTree>
    <p:extLst>
      <p:ext uri="{BB962C8B-B14F-4D97-AF65-F5344CB8AC3E}">
        <p14:creationId xmlns:p14="http://schemas.microsoft.com/office/powerpoint/2010/main" val="643978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E78087-3BFA-46E8-B983-AFF574C1CF6C}" type="datetimeFigureOut">
              <a:rPr lang="en-US" smtClean="0"/>
              <a:t>4/19/2018</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C3F30D4B-B79D-4F01-B217-CEDA901BD5DE}" type="slidenum">
              <a:rPr lang="en-US" smtClean="0"/>
              <a:t>‹#›</a:t>
            </a:fld>
            <a:endParaRPr lang="en-US"/>
          </a:p>
        </p:txBody>
      </p:sp>
    </p:spTree>
    <p:extLst>
      <p:ext uri="{BB962C8B-B14F-4D97-AF65-F5344CB8AC3E}">
        <p14:creationId xmlns:p14="http://schemas.microsoft.com/office/powerpoint/2010/main" val="2738630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9E78087-3BFA-46E8-B983-AFF574C1CF6C}" type="datetimeFigureOut">
              <a:rPr lang="en-US" smtClean="0"/>
              <a:t>4/19/2018</a:t>
            </a:fld>
            <a:endParaRPr lang="en-US"/>
          </a:p>
        </p:txBody>
      </p:sp>
      <p:sp>
        <p:nvSpPr>
          <p:cNvPr id="6" name="Footer Placeholder 5"/>
          <p:cNvSpPr>
            <a:spLocks noGrp="1"/>
          </p:cNvSpPr>
          <p:nvPr>
            <p:ph type="ftr" sz="quarter" idx="11"/>
          </p:nvPr>
        </p:nvSpPr>
        <p:spPr/>
        <p:txBody>
          <a:bodyPr/>
          <a:lstStyle/>
          <a:p>
            <a:endParaRPr lang="en-US"/>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3F30D4B-B79D-4F01-B217-CEDA901BD5DE}" type="slidenum">
              <a:rPr lang="en-US" smtClean="0"/>
              <a:t>‹#›</a:t>
            </a:fld>
            <a:endParaRPr lang="en-US"/>
          </a:p>
        </p:txBody>
      </p:sp>
    </p:spTree>
    <p:extLst>
      <p:ext uri="{BB962C8B-B14F-4D97-AF65-F5344CB8AC3E}">
        <p14:creationId xmlns:p14="http://schemas.microsoft.com/office/powerpoint/2010/main" val="2801075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9E78087-3BFA-46E8-B983-AFF574C1CF6C}" type="datetimeFigureOut">
              <a:rPr lang="en-US" smtClean="0"/>
              <a:t>4/19/2018</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3F30D4B-B79D-4F01-B217-CEDA901BD5DE}" type="slidenum">
              <a:rPr lang="en-US" smtClean="0"/>
              <a:t>‹#›</a:t>
            </a:fld>
            <a:endParaRPr lang="en-US"/>
          </a:p>
        </p:txBody>
      </p:sp>
    </p:spTree>
    <p:extLst>
      <p:ext uri="{BB962C8B-B14F-4D97-AF65-F5344CB8AC3E}">
        <p14:creationId xmlns:p14="http://schemas.microsoft.com/office/powerpoint/2010/main" val="694182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C9E78087-3BFA-46E8-B983-AFF574C1CF6C}" type="datetimeFigureOut">
              <a:rPr lang="en-US" smtClean="0"/>
              <a:t>4/19/2018</a:t>
            </a:fld>
            <a:endParaRPr lang="en-US"/>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US"/>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C3F30D4B-B79D-4F01-B217-CEDA901BD5DE}" type="slidenum">
              <a:rPr lang="en-US" smtClean="0"/>
              <a:t>‹#›</a:t>
            </a:fld>
            <a:endParaRPr lang="en-US"/>
          </a:p>
        </p:txBody>
      </p:sp>
    </p:spTree>
    <p:extLst>
      <p:ext uri="{BB962C8B-B14F-4D97-AF65-F5344CB8AC3E}">
        <p14:creationId xmlns:p14="http://schemas.microsoft.com/office/powerpoint/2010/main" val="874303619"/>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1" r:id="rId13"/>
    <p:sldLayoutId id="2147483842" r:id="rId14"/>
    <p:sldLayoutId id="2147483843" r:id="rId15"/>
    <p:sldLayoutId id="2147483844" r:id="rId16"/>
    <p:sldLayoutId id="2147483845"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mailto:kelly.a.cunningham-bowers@hud.gov" TargetMode="External"/><Relationship Id="rId7" Type="http://schemas.openxmlformats.org/officeDocument/2006/relationships/hyperlink" Target="mailto:james.c.whiteside@hud.gov" TargetMode="External"/><Relationship Id="rId2" Type="http://schemas.openxmlformats.org/officeDocument/2006/relationships/hyperlink" Target="mailto:chloe.coe@hud.gov" TargetMode="External"/><Relationship Id="rId1" Type="http://schemas.openxmlformats.org/officeDocument/2006/relationships/slideLayout" Target="../slideLayouts/slideLayout11.xml"/><Relationship Id="rId6" Type="http://schemas.openxmlformats.org/officeDocument/2006/relationships/hyperlink" Target="mailto:deborah.g.manigault@hud.gov" TargetMode="External"/><Relationship Id="rId5" Type="http://schemas.openxmlformats.org/officeDocument/2006/relationships/hyperlink" Target="mailto:warren.w.karberg@hud.gov" TargetMode="External"/><Relationship Id="rId4" Type="http://schemas.openxmlformats.org/officeDocument/2006/relationships/hyperlink" Target="mailto:michele.hutchins@hud.gov"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2E746C9-6764-42D8-AD24-B9ED51490505}"/>
              </a:ext>
            </a:extLst>
          </p:cNvPr>
          <p:cNvPicPr>
            <a:picLocks noChangeAspect="1"/>
          </p:cNvPicPr>
          <p:nvPr/>
        </p:nvPicPr>
        <p:blipFill>
          <a:blip r:embed="rId2"/>
          <a:stretch>
            <a:fillRect/>
          </a:stretch>
        </p:blipFill>
        <p:spPr>
          <a:xfrm>
            <a:off x="3175" y="0"/>
            <a:ext cx="12185650" cy="6858000"/>
          </a:xfrm>
          <a:prstGeom prst="rect">
            <a:avLst/>
          </a:prstGeom>
        </p:spPr>
      </p:pic>
    </p:spTree>
    <p:extLst>
      <p:ext uri="{BB962C8B-B14F-4D97-AF65-F5344CB8AC3E}">
        <p14:creationId xmlns:p14="http://schemas.microsoft.com/office/powerpoint/2010/main" val="18480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E7BA24-2DA8-4491-A9FE-167AA6D3A762}"/>
              </a:ext>
            </a:extLst>
          </p:cNvPr>
          <p:cNvSpPr>
            <a:spLocks noGrp="1"/>
          </p:cNvSpPr>
          <p:nvPr>
            <p:ph type="title"/>
          </p:nvPr>
        </p:nvSpPr>
        <p:spPr/>
        <p:txBody>
          <a:bodyPr/>
          <a:lstStyle/>
          <a:p>
            <a:pPr algn="ctr"/>
            <a:r>
              <a:rPr lang="en-US" dirty="0"/>
              <a:t>FHEO Region 8 – We want to Help!</a:t>
            </a:r>
          </a:p>
        </p:txBody>
      </p:sp>
      <p:sp>
        <p:nvSpPr>
          <p:cNvPr id="5" name="Text Placeholder 4">
            <a:extLst>
              <a:ext uri="{FF2B5EF4-FFF2-40B4-BE49-F238E27FC236}">
                <a16:creationId xmlns:a16="http://schemas.microsoft.com/office/drawing/2014/main" id="{6F687431-1D6D-4453-BE2C-3DD78CFF2BED}"/>
              </a:ext>
            </a:extLst>
          </p:cNvPr>
          <p:cNvSpPr>
            <a:spLocks noGrp="1"/>
          </p:cNvSpPr>
          <p:nvPr>
            <p:ph type="body" sz="half" idx="2"/>
          </p:nvPr>
        </p:nvSpPr>
        <p:spPr>
          <a:xfrm>
            <a:off x="714462" y="4085439"/>
            <a:ext cx="10763075" cy="2328644"/>
          </a:xfrm>
        </p:spPr>
        <p:txBody>
          <a:bodyPr>
            <a:normAutofit fontScale="92500" lnSpcReduction="20000"/>
          </a:bodyPr>
          <a:lstStyle/>
          <a:p>
            <a:pPr algn="ctr"/>
            <a:r>
              <a:rPr lang="en-US" dirty="0" err="1"/>
              <a:t>Chloé</a:t>
            </a:r>
            <a:r>
              <a:rPr lang="en-US" dirty="0"/>
              <a:t> Coe (WY, UT, MT): 303-839-2695, </a:t>
            </a:r>
            <a:r>
              <a:rPr lang="en-US" dirty="0">
                <a:hlinkClick r:id="rId2"/>
              </a:rPr>
              <a:t>chloe.coe@hud.gov</a:t>
            </a:r>
            <a:r>
              <a:rPr lang="en-US" dirty="0"/>
              <a:t> </a:t>
            </a:r>
          </a:p>
          <a:p>
            <a:pPr algn="ctr"/>
            <a:r>
              <a:rPr lang="en-US" dirty="0"/>
              <a:t>Kelly Cunningham-Bowers (CO): 303-672-5185, </a:t>
            </a:r>
            <a:r>
              <a:rPr lang="en-US" dirty="0">
                <a:hlinkClick r:id="rId3"/>
              </a:rPr>
              <a:t>kelly.a.cunningham-bowers@hud.gov</a:t>
            </a:r>
            <a:r>
              <a:rPr lang="en-US" dirty="0"/>
              <a:t> </a:t>
            </a:r>
          </a:p>
          <a:p>
            <a:pPr algn="ctr"/>
            <a:r>
              <a:rPr lang="en-US" dirty="0"/>
              <a:t>Michele Hutchins (UT; Section 3): 801-524-6097, </a:t>
            </a:r>
            <a:r>
              <a:rPr lang="en-US" dirty="0">
                <a:hlinkClick r:id="rId4"/>
              </a:rPr>
              <a:t>michele.hutchins@hud.gov</a:t>
            </a:r>
            <a:r>
              <a:rPr lang="en-US" dirty="0"/>
              <a:t> </a:t>
            </a:r>
          </a:p>
          <a:p>
            <a:pPr algn="ctr"/>
            <a:r>
              <a:rPr lang="en-US" dirty="0"/>
              <a:t>Warren Karberg (CO, MT): 303-839-2614, </a:t>
            </a:r>
            <a:r>
              <a:rPr lang="en-US" dirty="0">
                <a:hlinkClick r:id="rId5"/>
              </a:rPr>
              <a:t>warren.w.karberg@hud.gov</a:t>
            </a:r>
            <a:r>
              <a:rPr lang="en-US" dirty="0"/>
              <a:t> </a:t>
            </a:r>
          </a:p>
          <a:p>
            <a:pPr algn="ctr"/>
            <a:r>
              <a:rPr lang="en-US" dirty="0"/>
              <a:t>Deborah Manigault (CO, ND, SD): 303-839-2619, </a:t>
            </a:r>
            <a:r>
              <a:rPr lang="en-US" dirty="0">
                <a:hlinkClick r:id="rId6"/>
              </a:rPr>
              <a:t>deborah.g.manigault@hud.gov</a:t>
            </a:r>
            <a:endParaRPr lang="en-US" dirty="0"/>
          </a:p>
          <a:p>
            <a:pPr algn="ctr"/>
            <a:endParaRPr lang="en-US" dirty="0"/>
          </a:p>
          <a:p>
            <a:pPr algn="ctr"/>
            <a:r>
              <a:rPr lang="en-US" dirty="0"/>
              <a:t>Regional Branch Chief- James Whiteside, 303-672-5155, </a:t>
            </a:r>
            <a:r>
              <a:rPr lang="en-US" dirty="0">
                <a:hlinkClick r:id="rId7"/>
              </a:rPr>
              <a:t>james.c.whiteside@hud.gov</a:t>
            </a:r>
            <a:endParaRPr lang="en-US" dirty="0"/>
          </a:p>
          <a:p>
            <a:pPr algn="ctr"/>
            <a:endParaRPr lang="en-US" dirty="0"/>
          </a:p>
          <a:p>
            <a:endParaRPr lang="en-US" dirty="0"/>
          </a:p>
        </p:txBody>
      </p:sp>
    </p:spTree>
    <p:extLst>
      <p:ext uri="{BB962C8B-B14F-4D97-AF65-F5344CB8AC3E}">
        <p14:creationId xmlns:p14="http://schemas.microsoft.com/office/powerpoint/2010/main" val="2015818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D7A8B-2C7E-4B08-939D-7DA31FB60CCA}"/>
              </a:ext>
            </a:extLst>
          </p:cNvPr>
          <p:cNvSpPr>
            <a:spLocks noGrp="1"/>
          </p:cNvSpPr>
          <p:nvPr>
            <p:ph type="title"/>
          </p:nvPr>
        </p:nvSpPr>
        <p:spPr/>
        <p:txBody>
          <a:bodyPr>
            <a:normAutofit fontScale="90000"/>
          </a:bodyPr>
          <a:lstStyle/>
          <a:p>
            <a:pPr algn="ctr"/>
            <a:r>
              <a:rPr lang="en-US" dirty="0"/>
              <a:t>Extension of Deadline for Submission of Assessment of Fair Housing (AFH) for Consolidated Plan Participants</a:t>
            </a:r>
          </a:p>
        </p:txBody>
      </p:sp>
      <p:sp>
        <p:nvSpPr>
          <p:cNvPr id="3" name="Content Placeholder 2">
            <a:extLst>
              <a:ext uri="{FF2B5EF4-FFF2-40B4-BE49-F238E27FC236}">
                <a16:creationId xmlns:a16="http://schemas.microsoft.com/office/drawing/2014/main" id="{E143B107-1DED-4677-B849-EAB4083108BA}"/>
              </a:ext>
            </a:extLst>
          </p:cNvPr>
          <p:cNvSpPr>
            <a:spLocks noGrp="1"/>
          </p:cNvSpPr>
          <p:nvPr>
            <p:ph idx="1"/>
          </p:nvPr>
        </p:nvSpPr>
        <p:spPr>
          <a:xfrm>
            <a:off x="838200" y="2676087"/>
            <a:ext cx="10515600" cy="3500875"/>
          </a:xfrm>
        </p:spPr>
        <p:txBody>
          <a:bodyPr/>
          <a:lstStyle/>
          <a:p>
            <a:r>
              <a:rPr lang="en-US" sz="2400" dirty="0"/>
              <a:t>January 5, 2018</a:t>
            </a:r>
          </a:p>
          <a:p>
            <a:r>
              <a:rPr lang="en-US" sz="2400" dirty="0"/>
              <a:t>Impacts all local governments that are required to submit a Consolidated Plan to HUD.</a:t>
            </a:r>
          </a:p>
          <a:p>
            <a:r>
              <a:rPr lang="en-US" sz="2400" dirty="0"/>
              <a:t>Does not change AFFH Final Rule. </a:t>
            </a:r>
          </a:p>
          <a:p>
            <a:r>
              <a:rPr lang="en-US" sz="2400" dirty="0"/>
              <a:t>Does not change statutory requirement to affirmatively further fair housing under the Fair Housing Act.</a:t>
            </a:r>
          </a:p>
          <a:p>
            <a:endParaRPr lang="en-US" dirty="0"/>
          </a:p>
        </p:txBody>
      </p:sp>
    </p:spTree>
    <p:extLst>
      <p:ext uri="{BB962C8B-B14F-4D97-AF65-F5344CB8AC3E}">
        <p14:creationId xmlns:p14="http://schemas.microsoft.com/office/powerpoint/2010/main" val="594970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C1BFC-34C0-4C95-B50C-A9F0F6AC6B9D}"/>
              </a:ext>
            </a:extLst>
          </p:cNvPr>
          <p:cNvSpPr>
            <a:spLocks noGrp="1"/>
          </p:cNvSpPr>
          <p:nvPr>
            <p:ph type="title"/>
          </p:nvPr>
        </p:nvSpPr>
        <p:spPr>
          <a:xfrm>
            <a:off x="746621" y="973668"/>
            <a:ext cx="9169746" cy="706964"/>
          </a:xfrm>
        </p:spPr>
        <p:txBody>
          <a:bodyPr/>
          <a:lstStyle/>
          <a:p>
            <a:r>
              <a:rPr lang="en-US" dirty="0"/>
              <a:t>Between now and the year 2020</a:t>
            </a:r>
          </a:p>
        </p:txBody>
      </p:sp>
      <p:sp>
        <p:nvSpPr>
          <p:cNvPr id="3" name="Content Placeholder 2">
            <a:extLst>
              <a:ext uri="{FF2B5EF4-FFF2-40B4-BE49-F238E27FC236}">
                <a16:creationId xmlns:a16="http://schemas.microsoft.com/office/drawing/2014/main" id="{510F898B-9877-4847-B8B5-4D8CC0D3A5F9}"/>
              </a:ext>
            </a:extLst>
          </p:cNvPr>
          <p:cNvSpPr>
            <a:spLocks noGrp="1"/>
          </p:cNvSpPr>
          <p:nvPr>
            <p:ph sz="half" idx="1"/>
          </p:nvPr>
        </p:nvSpPr>
        <p:spPr/>
        <p:txBody>
          <a:bodyPr/>
          <a:lstStyle/>
          <a:p>
            <a:r>
              <a:rPr lang="en-US" dirty="0"/>
              <a:t>HUD will evaluate the quality of the new format established by the AFFH Final Rule and the technical assistance that is being provided to local governments</a:t>
            </a:r>
          </a:p>
        </p:txBody>
      </p:sp>
      <p:sp>
        <p:nvSpPr>
          <p:cNvPr id="4" name="Content Placeholder 3">
            <a:extLst>
              <a:ext uri="{FF2B5EF4-FFF2-40B4-BE49-F238E27FC236}">
                <a16:creationId xmlns:a16="http://schemas.microsoft.com/office/drawing/2014/main" id="{A389C7EA-47F1-44D6-9CE7-9E7ABFA4DA23}"/>
              </a:ext>
            </a:extLst>
          </p:cNvPr>
          <p:cNvSpPr>
            <a:spLocks noGrp="1"/>
          </p:cNvSpPr>
          <p:nvPr>
            <p:ph sz="half" idx="2"/>
          </p:nvPr>
        </p:nvSpPr>
        <p:spPr/>
        <p:txBody>
          <a:bodyPr/>
          <a:lstStyle/>
          <a:p>
            <a:r>
              <a:rPr lang="en-US" dirty="0"/>
              <a:t>HUD intends to use this deadline extension to revise the Assessment of Fair Housing Tool for Local Governments to be more intuitive, reduce burden on HUD program participants in completing their assessments, and improve the ability of HUD program participants to develop goals that affirmatively further fair housing</a:t>
            </a:r>
          </a:p>
        </p:txBody>
      </p:sp>
    </p:spTree>
    <p:extLst>
      <p:ext uri="{BB962C8B-B14F-4D97-AF65-F5344CB8AC3E}">
        <p14:creationId xmlns:p14="http://schemas.microsoft.com/office/powerpoint/2010/main" val="1862248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F772E71-0A45-4EC7-97E9-819282D40AB3}"/>
              </a:ext>
            </a:extLst>
          </p:cNvPr>
          <p:cNvSpPr>
            <a:spLocks noGrp="1"/>
          </p:cNvSpPr>
          <p:nvPr>
            <p:ph type="title"/>
          </p:nvPr>
        </p:nvSpPr>
        <p:spPr/>
        <p:txBody>
          <a:bodyPr/>
          <a:lstStyle/>
          <a:p>
            <a:r>
              <a:rPr lang="en-US" dirty="0"/>
              <a:t>What does this mean for the future?</a:t>
            </a:r>
          </a:p>
        </p:txBody>
      </p:sp>
      <p:sp>
        <p:nvSpPr>
          <p:cNvPr id="6" name="Content Placeholder 5">
            <a:extLst>
              <a:ext uri="{FF2B5EF4-FFF2-40B4-BE49-F238E27FC236}">
                <a16:creationId xmlns:a16="http://schemas.microsoft.com/office/drawing/2014/main" id="{8041D70F-1986-4023-B625-379DAF5B9E62}"/>
              </a:ext>
            </a:extLst>
          </p:cNvPr>
          <p:cNvSpPr>
            <a:spLocks noGrp="1"/>
          </p:cNvSpPr>
          <p:nvPr>
            <p:ph idx="1"/>
          </p:nvPr>
        </p:nvSpPr>
        <p:spPr/>
        <p:txBody>
          <a:bodyPr/>
          <a:lstStyle/>
          <a:p>
            <a:r>
              <a:rPr lang="en-US" dirty="0"/>
              <a:t>HUD remains committed to </a:t>
            </a:r>
            <a:r>
              <a:rPr lang="en-US" dirty="0" err="1"/>
              <a:t>affh</a:t>
            </a:r>
            <a:r>
              <a:rPr lang="en-US" dirty="0"/>
              <a:t> and the AFFH Final Rule.</a:t>
            </a:r>
          </a:p>
          <a:p>
            <a:r>
              <a:rPr lang="en-US" dirty="0"/>
              <a:t>Includes HUD working with local governments, HUD field staff, and other partners to improve and streamline the Assessment of Fair Housing Tool.</a:t>
            </a:r>
          </a:p>
          <a:p>
            <a:r>
              <a:rPr lang="en-US" dirty="0"/>
              <a:t>Intends to reduce burden on HUD program participants, and to provide increased technical assistance and guidance resources on affirmatively furthering fair housing.</a:t>
            </a:r>
          </a:p>
          <a:p>
            <a:r>
              <a:rPr lang="en-US" dirty="0"/>
              <a:t>Technical assistance on </a:t>
            </a:r>
            <a:r>
              <a:rPr lang="en-US" dirty="0" err="1"/>
              <a:t>affh</a:t>
            </a:r>
            <a:r>
              <a:rPr lang="en-US" dirty="0"/>
              <a:t> still available.</a:t>
            </a:r>
          </a:p>
          <a:p>
            <a:r>
              <a:rPr lang="en-US" dirty="0"/>
              <a:t>HUD also believes it can use this time to improve the AFFH Data and Mapping Tool (AFFH–T) to better support program participants.</a:t>
            </a:r>
          </a:p>
        </p:txBody>
      </p:sp>
    </p:spTree>
    <p:extLst>
      <p:ext uri="{BB962C8B-B14F-4D97-AF65-F5344CB8AC3E}">
        <p14:creationId xmlns:p14="http://schemas.microsoft.com/office/powerpoint/2010/main" val="1135011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8FA8B-88C2-41CD-AD7C-35ED5CF6B88A}"/>
              </a:ext>
            </a:extLst>
          </p:cNvPr>
          <p:cNvSpPr>
            <a:spLocks noGrp="1"/>
          </p:cNvSpPr>
          <p:nvPr>
            <p:ph type="title"/>
          </p:nvPr>
        </p:nvSpPr>
        <p:spPr/>
        <p:txBody>
          <a:bodyPr/>
          <a:lstStyle/>
          <a:p>
            <a:r>
              <a:rPr lang="en-US" dirty="0"/>
              <a:t>Timing on Submissions of AFH</a:t>
            </a:r>
          </a:p>
        </p:txBody>
      </p:sp>
      <p:sp>
        <p:nvSpPr>
          <p:cNvPr id="3" name="Content Placeholder 2">
            <a:extLst>
              <a:ext uri="{FF2B5EF4-FFF2-40B4-BE49-F238E27FC236}">
                <a16:creationId xmlns:a16="http://schemas.microsoft.com/office/drawing/2014/main" id="{EA2DB924-CA47-4768-999B-A1629B042B4C}"/>
              </a:ext>
            </a:extLst>
          </p:cNvPr>
          <p:cNvSpPr>
            <a:spLocks noGrp="1"/>
          </p:cNvSpPr>
          <p:nvPr>
            <p:ph idx="1"/>
          </p:nvPr>
        </p:nvSpPr>
        <p:spPr>
          <a:xfrm>
            <a:off x="1154955" y="2919370"/>
            <a:ext cx="8761412" cy="3100430"/>
          </a:xfrm>
        </p:spPr>
        <p:txBody>
          <a:bodyPr>
            <a:normAutofit/>
          </a:bodyPr>
          <a:lstStyle/>
          <a:p>
            <a:r>
              <a:rPr lang="en-US" sz="2000" dirty="0"/>
              <a:t>Notice extends the AFH submission requirement for local government Consolidated Plan program participants to their next AFH submission date that falls after October 31, 2020.</a:t>
            </a:r>
          </a:p>
          <a:p>
            <a:pPr lvl="1"/>
            <a:r>
              <a:rPr lang="en-US" sz="2000" dirty="0"/>
              <a:t>Next AFH submission date that falls AFTER October 31, 2020.</a:t>
            </a:r>
          </a:p>
          <a:p>
            <a:pPr lvl="1"/>
            <a:r>
              <a:rPr lang="en-US" sz="2000" dirty="0"/>
              <a:t>Con Plan, minus 270 days, AFTER October 31, 2020.</a:t>
            </a:r>
          </a:p>
        </p:txBody>
      </p:sp>
    </p:spTree>
    <p:extLst>
      <p:ext uri="{BB962C8B-B14F-4D97-AF65-F5344CB8AC3E}">
        <p14:creationId xmlns:p14="http://schemas.microsoft.com/office/powerpoint/2010/main" val="3420996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9B436-AD01-4DB3-B498-7F1173D9D6EC}"/>
              </a:ext>
            </a:extLst>
          </p:cNvPr>
          <p:cNvSpPr>
            <a:spLocks noGrp="1"/>
          </p:cNvSpPr>
          <p:nvPr>
            <p:ph type="title"/>
          </p:nvPr>
        </p:nvSpPr>
        <p:spPr/>
        <p:txBody>
          <a:bodyPr/>
          <a:lstStyle/>
          <a:p>
            <a:r>
              <a:rPr lang="en-US" dirty="0"/>
              <a:t>For the States</a:t>
            </a:r>
          </a:p>
        </p:txBody>
      </p:sp>
      <p:sp>
        <p:nvSpPr>
          <p:cNvPr id="3" name="Content Placeholder 2">
            <a:extLst>
              <a:ext uri="{FF2B5EF4-FFF2-40B4-BE49-F238E27FC236}">
                <a16:creationId xmlns:a16="http://schemas.microsoft.com/office/drawing/2014/main" id="{8A020FFC-0DF8-488D-BD46-8B13066FB4B5}"/>
              </a:ext>
            </a:extLst>
          </p:cNvPr>
          <p:cNvSpPr>
            <a:spLocks noGrp="1"/>
          </p:cNvSpPr>
          <p:nvPr>
            <p:ph idx="1"/>
          </p:nvPr>
        </p:nvSpPr>
        <p:spPr/>
        <p:txBody>
          <a:bodyPr>
            <a:normAutofit/>
          </a:bodyPr>
          <a:lstStyle/>
          <a:p>
            <a:pPr marL="0" indent="0" algn="ctr">
              <a:buNone/>
            </a:pPr>
            <a:r>
              <a:rPr lang="en-US" sz="3200" dirty="0"/>
              <a:t>States and Insular Areas are not currently required to submit an AFH, but must continue to comply with existing obligations to affirmatively further fair housing</a:t>
            </a:r>
          </a:p>
        </p:txBody>
      </p:sp>
    </p:spTree>
    <p:extLst>
      <p:ext uri="{BB962C8B-B14F-4D97-AF65-F5344CB8AC3E}">
        <p14:creationId xmlns:p14="http://schemas.microsoft.com/office/powerpoint/2010/main" val="1885248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B4071-1AEF-45CD-9D99-8BAA31F10D3C}"/>
              </a:ext>
            </a:extLst>
          </p:cNvPr>
          <p:cNvSpPr>
            <a:spLocks noGrp="1"/>
          </p:cNvSpPr>
          <p:nvPr>
            <p:ph type="title"/>
          </p:nvPr>
        </p:nvSpPr>
        <p:spPr/>
        <p:txBody>
          <a:bodyPr/>
          <a:lstStyle/>
          <a:p>
            <a:r>
              <a:rPr lang="en-US" dirty="0"/>
              <a:t>Analysis of Impediments, Best Practices, and Good Ideas</a:t>
            </a:r>
          </a:p>
        </p:txBody>
      </p:sp>
      <p:sp>
        <p:nvSpPr>
          <p:cNvPr id="3" name="Content Placeholder 2">
            <a:extLst>
              <a:ext uri="{FF2B5EF4-FFF2-40B4-BE49-F238E27FC236}">
                <a16:creationId xmlns:a16="http://schemas.microsoft.com/office/drawing/2014/main" id="{C0DC1C0E-B4DC-4369-85B8-B04E74AEF0F5}"/>
              </a:ext>
            </a:extLst>
          </p:cNvPr>
          <p:cNvSpPr>
            <a:spLocks noGrp="1"/>
          </p:cNvSpPr>
          <p:nvPr>
            <p:ph idx="1"/>
          </p:nvPr>
        </p:nvSpPr>
        <p:spPr/>
        <p:txBody>
          <a:bodyPr>
            <a:normAutofit fontScale="92500" lnSpcReduction="10000"/>
          </a:bodyPr>
          <a:lstStyle/>
          <a:p>
            <a:r>
              <a:rPr lang="en-US" dirty="0"/>
              <a:t>Local governments will not be required to submit an AFH using the current Assessment Tool, but must continue to comply with existing obligations to affirmatively further fair housing (i.e., AFFH cert &amp; AI).</a:t>
            </a:r>
          </a:p>
          <a:p>
            <a:pPr lvl="1"/>
            <a:r>
              <a:rPr lang="en-US" dirty="0"/>
              <a:t>Conduct an Analysis of Impediments to Fair Housing Choice (AI) within the jurisdiction, take appropriate actions to overcome the effects of any impediments identified through that analysis, and maintain records reflecting the analysis and actions, and certify compliance</a:t>
            </a:r>
          </a:p>
          <a:p>
            <a:r>
              <a:rPr lang="en-US" dirty="0"/>
              <a:t>Program participants are not required to continue to use the AFH terms (e.g. contributing factors), but may choose to do so.</a:t>
            </a:r>
          </a:p>
          <a:p>
            <a:r>
              <a:rPr lang="en-US" dirty="0"/>
              <a:t>A Regional Analysis of Impediments to Fair Housing Choice (RAI) has no required format, so the AFH format may still be used.</a:t>
            </a:r>
          </a:p>
          <a:p>
            <a:r>
              <a:rPr lang="en-US" dirty="0"/>
              <a:t>Check out the Fair Housing Planning Guide again!</a:t>
            </a:r>
          </a:p>
          <a:p>
            <a:pPr marL="0" indent="0">
              <a:buNone/>
            </a:pPr>
            <a:endParaRPr lang="en-US" dirty="0"/>
          </a:p>
        </p:txBody>
      </p:sp>
    </p:spTree>
    <p:extLst>
      <p:ext uri="{BB962C8B-B14F-4D97-AF65-F5344CB8AC3E}">
        <p14:creationId xmlns:p14="http://schemas.microsoft.com/office/powerpoint/2010/main" val="3352878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D0299-F32D-4577-8491-04EC3E4ACE34}"/>
              </a:ext>
            </a:extLst>
          </p:cNvPr>
          <p:cNvSpPr>
            <a:spLocks noGrp="1"/>
          </p:cNvSpPr>
          <p:nvPr>
            <p:ph type="title"/>
          </p:nvPr>
        </p:nvSpPr>
        <p:spPr/>
        <p:txBody>
          <a:bodyPr/>
          <a:lstStyle/>
          <a:p>
            <a:r>
              <a:rPr lang="en-US" dirty="0"/>
              <a:t>Analysis of Impediments, Best Practices, and Good Ideas</a:t>
            </a:r>
          </a:p>
        </p:txBody>
      </p:sp>
      <p:sp>
        <p:nvSpPr>
          <p:cNvPr id="3" name="Content Placeholder 2">
            <a:extLst>
              <a:ext uri="{FF2B5EF4-FFF2-40B4-BE49-F238E27FC236}">
                <a16:creationId xmlns:a16="http://schemas.microsoft.com/office/drawing/2014/main" id="{6B6E2D4C-06B6-48A9-956B-4AEF9AB3F0E4}"/>
              </a:ext>
            </a:extLst>
          </p:cNvPr>
          <p:cNvSpPr>
            <a:spLocks noGrp="1"/>
          </p:cNvSpPr>
          <p:nvPr>
            <p:ph idx="1"/>
          </p:nvPr>
        </p:nvSpPr>
        <p:spPr/>
        <p:txBody>
          <a:bodyPr>
            <a:normAutofit fontScale="92500"/>
          </a:bodyPr>
          <a:lstStyle/>
          <a:p>
            <a:r>
              <a:rPr lang="en-US" dirty="0"/>
              <a:t>Meaningful Community Participation.</a:t>
            </a:r>
          </a:p>
          <a:p>
            <a:r>
              <a:rPr lang="en-US" dirty="0"/>
              <a:t>Availability of Data and GIS Mapping.</a:t>
            </a:r>
          </a:p>
          <a:p>
            <a:pPr lvl="1"/>
            <a:r>
              <a:rPr lang="en-US" dirty="0"/>
              <a:t>The Affirmatively Furthering Fair Housing Data and Mapping Tool (AFFH-T) remains publicly available and for use by program participants to access HUD-provided data to conduct a fair housing analysis for fair housing planning (AI or AFH).</a:t>
            </a:r>
          </a:p>
          <a:p>
            <a:r>
              <a:rPr lang="en-US" dirty="0"/>
              <a:t>Goals:</a:t>
            </a:r>
          </a:p>
          <a:p>
            <a:pPr lvl="1"/>
            <a:r>
              <a:rPr lang="en-US" dirty="0"/>
              <a:t>Metrics and Milestones.</a:t>
            </a:r>
          </a:p>
          <a:p>
            <a:pPr lvl="1"/>
            <a:r>
              <a:rPr lang="en-US" dirty="0"/>
              <a:t>Tracking through IDIS (AFH).</a:t>
            </a:r>
          </a:p>
          <a:p>
            <a:pPr lvl="2"/>
            <a:r>
              <a:rPr lang="en-US" dirty="0"/>
              <a:t>Using AI to mirror incorporating AFH.</a:t>
            </a:r>
          </a:p>
          <a:p>
            <a:pPr lvl="1"/>
            <a:r>
              <a:rPr lang="en-US" dirty="0"/>
              <a:t>How other communities and regions approach impediments or contributing factors.</a:t>
            </a:r>
          </a:p>
        </p:txBody>
      </p:sp>
    </p:spTree>
    <p:extLst>
      <p:ext uri="{BB962C8B-B14F-4D97-AF65-F5344CB8AC3E}">
        <p14:creationId xmlns:p14="http://schemas.microsoft.com/office/powerpoint/2010/main" val="3770813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E7BA24-2DA8-4491-A9FE-167AA6D3A762}"/>
              </a:ext>
            </a:extLst>
          </p:cNvPr>
          <p:cNvSpPr>
            <a:spLocks noGrp="1"/>
          </p:cNvSpPr>
          <p:nvPr>
            <p:ph type="title"/>
          </p:nvPr>
        </p:nvSpPr>
        <p:spPr>
          <a:xfrm>
            <a:off x="1154954" y="1426127"/>
            <a:ext cx="8825660" cy="1795245"/>
          </a:xfrm>
        </p:spPr>
        <p:txBody>
          <a:bodyPr/>
          <a:lstStyle/>
          <a:p>
            <a:pPr algn="ctr"/>
            <a:r>
              <a:rPr lang="en-US" dirty="0"/>
              <a:t>Questions on AFFH?</a:t>
            </a:r>
          </a:p>
        </p:txBody>
      </p:sp>
      <p:sp>
        <p:nvSpPr>
          <p:cNvPr id="5" name="Text Placeholder 4">
            <a:extLst>
              <a:ext uri="{FF2B5EF4-FFF2-40B4-BE49-F238E27FC236}">
                <a16:creationId xmlns:a16="http://schemas.microsoft.com/office/drawing/2014/main" id="{6F687431-1D6D-4453-BE2C-3DD78CFF2BE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024797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docProps/app.xml><?xml version="1.0" encoding="utf-8"?>
<Properties xmlns="http://schemas.openxmlformats.org/officeDocument/2006/extended-properties" xmlns:vt="http://schemas.openxmlformats.org/officeDocument/2006/docPropsVTypes">
  <Template>Ion Boardroom</Template>
  <TotalTime>549</TotalTime>
  <Words>693</Words>
  <Application>Microsoft Office PowerPoint</Application>
  <PresentationFormat>Widescreen</PresentationFormat>
  <Paragraphs>44</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Century Gothic</vt:lpstr>
      <vt:lpstr>Wingdings 3</vt:lpstr>
      <vt:lpstr>Ion Boardroom</vt:lpstr>
      <vt:lpstr>PowerPoint Presentation</vt:lpstr>
      <vt:lpstr>Extension of Deadline for Submission of Assessment of Fair Housing (AFH) for Consolidated Plan Participants</vt:lpstr>
      <vt:lpstr>Between now and the year 2020</vt:lpstr>
      <vt:lpstr>What does this mean for the future?</vt:lpstr>
      <vt:lpstr>Timing on Submissions of AFH</vt:lpstr>
      <vt:lpstr>For the States</vt:lpstr>
      <vt:lpstr>Analysis of Impediments, Best Practices, and Good Ideas</vt:lpstr>
      <vt:lpstr>Analysis of Impediments, Best Practices, and Good Ideas</vt:lpstr>
      <vt:lpstr>Questions on AFFH?</vt:lpstr>
      <vt:lpstr>FHEO Region 8 – We want to Help!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Whiteside, James C</dc:creator>
  <cp:lastModifiedBy>Whiteside, James C</cp:lastModifiedBy>
  <cp:revision>15</cp:revision>
  <dcterms:created xsi:type="dcterms:W3CDTF">2018-03-29T17:15:30Z</dcterms:created>
  <dcterms:modified xsi:type="dcterms:W3CDTF">2018-04-19T13:46:06Z</dcterms:modified>
</cp:coreProperties>
</file>