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6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2" r:id="rId9"/>
    <p:sldId id="271" r:id="rId10"/>
    <p:sldId id="270" r:id="rId11"/>
    <p:sldId id="273" r:id="rId12"/>
    <p:sldId id="274" r:id="rId13"/>
    <p:sldId id="285" r:id="rId14"/>
    <p:sldId id="275" r:id="rId15"/>
    <p:sldId id="276" r:id="rId16"/>
    <p:sldId id="277" r:id="rId17"/>
    <p:sldId id="278" r:id="rId18"/>
    <p:sldId id="279" r:id="rId19"/>
    <p:sldId id="284" r:id="rId20"/>
    <p:sldId id="283" r:id="rId21"/>
    <p:sldId id="280" r:id="rId22"/>
    <p:sldId id="281" r:id="rId23"/>
    <p:sldId id="282" r:id="rId24"/>
    <p:sldId id="286" r:id="rId25"/>
    <p:sldId id="287" r:id="rId26"/>
    <p:sldId id="288" r:id="rId27"/>
    <p:sldId id="289" r:id="rId28"/>
    <p:sldId id="290" r:id="rId29"/>
    <p:sldId id="291" r:id="rId30"/>
    <p:sldId id="297" r:id="rId31"/>
    <p:sldId id="298" r:id="rId32"/>
    <p:sldId id="293" r:id="rId33"/>
    <p:sldId id="294" r:id="rId34"/>
    <p:sldId id="29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954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2234D-9AB4-429C-BC28-572942F51051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9D6B7-D928-402C-8D86-4EE212B76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14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CC85D-A4B2-48D1-A846-DE8676C48E66}" type="datetime1">
              <a:rPr lang="en-US" smtClean="0"/>
              <a:t>5/19/2014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NAHRO 2014:                                                                 Solvera Advisors                                                                 May 22, 2104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59BD82A-DBBF-4756-91F0-890DD29FF0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E5E5E-BE15-4343-B14E-92F2E59D0335}" type="datetime1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NAHRO 2014:                                                                 Solvera Advisors                                                                 May 22, 2104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D82A-DBBF-4756-91F0-890DD29FF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59BD82A-DBBF-4756-91F0-890DD29FF0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0095-6D28-4AE1-A9FA-62E14253B0AE}" type="datetime1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NAHRO 2014:                                                                 Solvera Advisors                                                                 May 22, 2104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1D5D-EF30-4929-A00A-9B3E5EBD35CF}" type="datetime1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NAHRO 2014:                                                                 Solvera Advisors                                                                 May 22, 2104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59BD82A-DBBF-4756-91F0-890DD29FF0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NAHRO 2014:                                                                 Solvera Advisors                                                                 May 22, 2104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54EA-66D4-494D-9759-391B20D70833}" type="datetime1">
              <a:rPr lang="en-US" smtClean="0"/>
              <a:t>5/19/2014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59BD82A-DBBF-4756-91F0-890DD29FF0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1B7F9A5-0084-4CE4-94C9-C6135F1DBEFA}" type="datetime1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NAHRO 2014:                                                                 Solvera Advisors                                                                 May 22, 2104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D82A-DBBF-4756-91F0-890DD29FF0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CCA6-3013-49C0-ADD0-727496B658BF}" type="datetime1">
              <a:rPr lang="en-US" smtClean="0"/>
              <a:t>5/19/2014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NAHRO 2014:                                                                 Solvera Advisors                                                                 May 22, 2104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59BD82A-DBBF-4756-91F0-890DD29FF0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A044-70AF-49F6-AEEE-553B89979E5F}" type="datetime1">
              <a:rPr lang="en-US" smtClean="0"/>
              <a:t>5/19/2014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NAHRO 2014:                                                                 Solvera Advisors                                                                 May 22, 2104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59BD82A-DBBF-4756-91F0-890DD29FF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A0A8-227D-4231-81AD-0BA52554981B}" type="datetime1">
              <a:rPr lang="en-US" smtClean="0"/>
              <a:t>5/19/2014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NAHRO 2014:                                                                 Solvera Advisors                                                                 May 22, 2104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9BD82A-DBBF-4756-91F0-890DD29FF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59BD82A-DBBF-4756-91F0-890DD29FF0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FA88-C19F-4A47-92BB-8125962BA33B}" type="datetime1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NAHRO 2014:                                                                 Solvera Advisors                                                                 May 22, 2104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59BD82A-DBBF-4756-91F0-890DD29FF0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CAF34B6-8229-4936-9625-824AD3768F5B}" type="datetime1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NAHRO 2014:                                                                 Solvera Advisors                                                                 May 22, 2104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8D7B12A-33DD-46FB-97D1-35462B0F2302}" type="datetime1">
              <a:rPr lang="en-US" smtClean="0"/>
              <a:t>5/19/2014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NAHRO 2014:                                                                 Solvera Advisors                                                                 May 22, 2104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59BD82A-DBBF-4756-91F0-890DD29FF0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Housing Developments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D82A-DBBF-4756-91F0-890DD29FF07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10600" cy="36576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NAHRO 2014:                                                                 </a:t>
            </a:r>
            <a:r>
              <a:rPr lang="en-US" b="1" dirty="0" err="1" smtClean="0">
                <a:solidFill>
                  <a:schemeClr val="tx1"/>
                </a:solidFill>
              </a:rPr>
              <a:t>Solvera</a:t>
            </a:r>
            <a:r>
              <a:rPr lang="en-US" b="1" dirty="0" smtClean="0">
                <a:solidFill>
                  <a:schemeClr val="tx1"/>
                </a:solidFill>
              </a:rPr>
              <a:t> Advisors                                                                 May 22, 2104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27175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58478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Housing Developments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D82A-DBBF-4756-91F0-890DD29FF07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10600" cy="36576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NAHRO 2014:                                                                 </a:t>
            </a:r>
            <a:r>
              <a:rPr lang="en-US" b="1" dirty="0" err="1" smtClean="0">
                <a:solidFill>
                  <a:schemeClr val="tx1"/>
                </a:solidFill>
              </a:rPr>
              <a:t>Solvera</a:t>
            </a:r>
            <a:r>
              <a:rPr lang="en-US" b="1" dirty="0" smtClean="0">
                <a:solidFill>
                  <a:schemeClr val="tx1"/>
                </a:solidFill>
              </a:rPr>
              <a:t> Advisors                                                                 May 22, 2104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2200" y="533407"/>
            <a:ext cx="4876799" cy="6705600"/>
          </a:xfrm>
        </p:spPr>
      </p:pic>
    </p:spTree>
    <p:extLst>
      <p:ext uri="{BB962C8B-B14F-4D97-AF65-F5344CB8AC3E}">
        <p14:creationId xmlns:p14="http://schemas.microsoft.com/office/powerpoint/2010/main" val="11539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Housing Developments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D82A-DBBF-4756-91F0-890DD29FF07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10600" cy="36576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NAHRO 2014:                                                                 </a:t>
            </a:r>
            <a:r>
              <a:rPr lang="en-US" b="1" dirty="0" err="1" smtClean="0">
                <a:solidFill>
                  <a:schemeClr val="tx1"/>
                </a:solidFill>
              </a:rPr>
              <a:t>Solvera</a:t>
            </a:r>
            <a:r>
              <a:rPr lang="en-US" b="1" dirty="0" smtClean="0">
                <a:solidFill>
                  <a:schemeClr val="tx1"/>
                </a:solidFill>
              </a:rPr>
              <a:t> Advisors                                                                 May 22, 2104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Victor F. Smith Senior Housing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	Number of Units:		 </a:t>
            </a:r>
            <a:r>
              <a:rPr lang="en-US" dirty="0" smtClean="0"/>
              <a:t>30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Number of Buildings:	 </a:t>
            </a:r>
            <a:r>
              <a:rPr lang="en-US" dirty="0" smtClean="0"/>
              <a:t>6    1-story buildings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Year Built:			 </a:t>
            </a:r>
            <a:r>
              <a:rPr lang="en-US" dirty="0" smtClean="0"/>
              <a:t>12 units in 2001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New Construction:	 	18 units</a:t>
            </a:r>
          </a:p>
          <a:p>
            <a:pPr marL="0" indent="0">
              <a:buNone/>
            </a:pPr>
            <a:r>
              <a:rPr lang="en-US" dirty="0"/>
              <a:t>	Land Size:			 </a:t>
            </a:r>
            <a:r>
              <a:rPr lang="en-US" dirty="0" smtClean="0"/>
              <a:t>3.2 </a:t>
            </a:r>
            <a:r>
              <a:rPr lang="en-US" dirty="0"/>
              <a:t>Acres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Unit Mix:			 30 – 1Bd/1Ba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Amenities:			Outdoor Community 						Area, Community 							Room, Library, 							Washer/Dryers in all 						Units, Air Conditioning</a:t>
            </a:r>
          </a:p>
        </p:txBody>
      </p:sp>
    </p:spTree>
    <p:extLst>
      <p:ext uri="{BB962C8B-B14F-4D97-AF65-F5344CB8AC3E}">
        <p14:creationId xmlns:p14="http://schemas.microsoft.com/office/powerpoint/2010/main" val="303613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Housing Developments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D82A-DBBF-4756-91F0-890DD29FF07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10600" cy="36576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NAHRO 2014:                                                                 </a:t>
            </a:r>
            <a:r>
              <a:rPr lang="en-US" b="1" dirty="0" err="1" smtClean="0">
                <a:solidFill>
                  <a:schemeClr val="tx1"/>
                </a:solidFill>
              </a:rPr>
              <a:t>Solvera</a:t>
            </a:r>
            <a:r>
              <a:rPr lang="en-US" b="1" dirty="0" smtClean="0">
                <a:solidFill>
                  <a:schemeClr val="tx1"/>
                </a:solidFill>
              </a:rPr>
              <a:t> Advisors                                                                 May 22, 2104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Victor F. Smith Senior Housing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	Owner/Client:	</a:t>
            </a:r>
            <a:r>
              <a:rPr lang="en-US" dirty="0" smtClean="0"/>
              <a:t>Brothers Redevelopment, Inc.</a:t>
            </a:r>
            <a:r>
              <a:rPr lang="en-US" dirty="0"/>
              <a:t>	</a:t>
            </a:r>
            <a:r>
              <a:rPr lang="en-US" dirty="0" smtClean="0"/>
              <a:t>Acquisition/Rehab and New Construction.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Acquisition, New Development </a:t>
            </a:r>
            <a:r>
              <a:rPr lang="en-US" dirty="0"/>
              <a:t>and Financial </a:t>
            </a:r>
            <a:r>
              <a:rPr lang="en-US" dirty="0" smtClean="0"/>
              <a:t>	Consulting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Affordability</a:t>
            </a:r>
            <a:r>
              <a:rPr lang="en-US" dirty="0"/>
              <a:t>:	</a:t>
            </a:r>
            <a:r>
              <a:rPr lang="en-US" dirty="0" smtClean="0"/>
              <a:t>1 unit @ 30</a:t>
            </a:r>
            <a:r>
              <a:rPr lang="en-US" dirty="0"/>
              <a:t>% </a:t>
            </a:r>
            <a:r>
              <a:rPr lang="en-US" dirty="0" smtClean="0"/>
              <a:t>AMI; 1 unit @ 					35% AMI; 1 unit @ 45% AMI;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  <a:r>
              <a:rPr lang="en-US" dirty="0" smtClean="0"/>
              <a:t>8 units @ 50</a:t>
            </a:r>
            <a:r>
              <a:rPr lang="en-US" dirty="0"/>
              <a:t>% </a:t>
            </a:r>
            <a:r>
              <a:rPr lang="en-US" dirty="0" smtClean="0"/>
              <a:t>AMI; 19 units @ 					60% AMI; will have up to 9 					project based vouchers through 					G/WHA.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Finance Structure:	9% LIHTC, Conv. Perm Loan, 					CDOH funds, Town of Erie funds</a:t>
            </a:r>
          </a:p>
        </p:txBody>
      </p:sp>
    </p:spTree>
    <p:extLst>
      <p:ext uri="{BB962C8B-B14F-4D97-AF65-F5344CB8AC3E}">
        <p14:creationId xmlns:p14="http://schemas.microsoft.com/office/powerpoint/2010/main" val="303613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Housing Developments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D82A-DBBF-4756-91F0-890DD29FF07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10600" cy="36576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NAHRO 2014:                                                                 </a:t>
            </a:r>
            <a:r>
              <a:rPr lang="en-US" b="1" dirty="0" err="1" smtClean="0">
                <a:solidFill>
                  <a:schemeClr val="tx1"/>
                </a:solidFill>
              </a:rPr>
              <a:t>Solvera</a:t>
            </a:r>
            <a:r>
              <a:rPr lang="en-US" b="1" dirty="0" smtClean="0">
                <a:solidFill>
                  <a:schemeClr val="tx1"/>
                </a:solidFill>
              </a:rPr>
              <a:t> Advisors                                                                 May 22, 2104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67" y="1527175"/>
            <a:ext cx="5959153" cy="4572000"/>
          </a:xfrm>
        </p:spPr>
      </p:pic>
    </p:spTree>
    <p:extLst>
      <p:ext uri="{BB962C8B-B14F-4D97-AF65-F5344CB8AC3E}">
        <p14:creationId xmlns:p14="http://schemas.microsoft.com/office/powerpoint/2010/main" val="30171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Housing Developments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D82A-DBBF-4756-91F0-890DD29FF07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10600" cy="36576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NAHRO 2014:                                                                 </a:t>
            </a:r>
            <a:r>
              <a:rPr lang="en-US" b="1" dirty="0" err="1" smtClean="0">
                <a:solidFill>
                  <a:schemeClr val="tx1"/>
                </a:solidFill>
              </a:rPr>
              <a:t>Solvera</a:t>
            </a:r>
            <a:r>
              <a:rPr lang="en-US" b="1" dirty="0" smtClean="0">
                <a:solidFill>
                  <a:schemeClr val="tx1"/>
                </a:solidFill>
              </a:rPr>
              <a:t> Advisors                                                                 May 22, 2104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1527174"/>
            <a:ext cx="6705601" cy="4797425"/>
          </a:xfrm>
        </p:spPr>
      </p:pic>
    </p:spTree>
    <p:extLst>
      <p:ext uri="{BB962C8B-B14F-4D97-AF65-F5344CB8AC3E}">
        <p14:creationId xmlns:p14="http://schemas.microsoft.com/office/powerpoint/2010/main" val="303613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Housing Developments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D82A-DBBF-4756-91F0-890DD29FF07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10600" cy="36576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NAHRO 2014:                                                                 </a:t>
            </a:r>
            <a:r>
              <a:rPr lang="en-US" b="1" dirty="0" err="1" smtClean="0">
                <a:solidFill>
                  <a:schemeClr val="tx1"/>
                </a:solidFill>
              </a:rPr>
              <a:t>Solvera</a:t>
            </a:r>
            <a:r>
              <a:rPr lang="en-US" b="1" dirty="0" smtClean="0">
                <a:solidFill>
                  <a:schemeClr val="tx1"/>
                </a:solidFill>
              </a:rPr>
              <a:t> Advisors                                                                 May 22, 2104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527174"/>
            <a:ext cx="6858001" cy="4873625"/>
          </a:xfrm>
        </p:spPr>
      </p:pic>
    </p:spTree>
    <p:extLst>
      <p:ext uri="{BB962C8B-B14F-4D97-AF65-F5344CB8AC3E}">
        <p14:creationId xmlns:p14="http://schemas.microsoft.com/office/powerpoint/2010/main" val="303613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Housing Developments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D82A-DBBF-4756-91F0-890DD29FF07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10600" cy="36576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NAHRO 2014:                                                                 </a:t>
            </a:r>
            <a:r>
              <a:rPr lang="en-US" b="1" dirty="0" err="1" smtClean="0">
                <a:solidFill>
                  <a:schemeClr val="tx1"/>
                </a:solidFill>
              </a:rPr>
              <a:t>Solvera</a:t>
            </a:r>
            <a:r>
              <a:rPr lang="en-US" b="1" dirty="0" smtClean="0">
                <a:solidFill>
                  <a:schemeClr val="tx1"/>
                </a:solidFill>
              </a:rPr>
              <a:t> Advisors                                                                 May 22, 2104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33600" y="533400"/>
            <a:ext cx="4876800" cy="6705600"/>
          </a:xfrm>
        </p:spPr>
      </p:pic>
    </p:spTree>
    <p:extLst>
      <p:ext uri="{BB962C8B-B14F-4D97-AF65-F5344CB8AC3E}">
        <p14:creationId xmlns:p14="http://schemas.microsoft.com/office/powerpoint/2010/main" val="303613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Housing Developments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D82A-DBBF-4756-91F0-890DD29FF07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10600" cy="36576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NAHRO 2014:                                                                 </a:t>
            </a:r>
            <a:r>
              <a:rPr lang="en-US" b="1" dirty="0" err="1" smtClean="0">
                <a:solidFill>
                  <a:schemeClr val="tx1"/>
                </a:solidFill>
              </a:rPr>
              <a:t>Solvera</a:t>
            </a:r>
            <a:r>
              <a:rPr lang="en-US" b="1" dirty="0" smtClean="0">
                <a:solidFill>
                  <a:schemeClr val="tx1"/>
                </a:solidFill>
              </a:rPr>
              <a:t> Advisors                                                                 May 22, 2104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Villas at the Bluff II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	Number of Units:		</a:t>
            </a:r>
            <a:r>
              <a:rPr lang="en-US" dirty="0" smtClean="0"/>
              <a:t>32 plus Phase I – 48 units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Number of Buildings:	</a:t>
            </a:r>
            <a:r>
              <a:rPr lang="en-US" dirty="0" smtClean="0"/>
              <a:t>4    2-story </a:t>
            </a:r>
            <a:r>
              <a:rPr lang="en-US" dirty="0"/>
              <a:t>buildings</a:t>
            </a:r>
          </a:p>
          <a:p>
            <a:pPr marL="0" indent="0">
              <a:buNone/>
            </a:pPr>
            <a:r>
              <a:rPr lang="en-US" dirty="0"/>
              <a:t>	Year Built:			</a:t>
            </a:r>
            <a:r>
              <a:rPr lang="en-US" dirty="0" smtClean="0"/>
              <a:t>New Construction 2015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Land </a:t>
            </a:r>
            <a:r>
              <a:rPr lang="en-US" dirty="0"/>
              <a:t>Size:			</a:t>
            </a:r>
            <a:r>
              <a:rPr lang="en-US" dirty="0" smtClean="0"/>
              <a:t>3.5 </a:t>
            </a:r>
            <a:r>
              <a:rPr lang="en-US" dirty="0"/>
              <a:t>Acres</a:t>
            </a:r>
          </a:p>
          <a:p>
            <a:pPr marL="0" indent="0">
              <a:buNone/>
            </a:pPr>
            <a:r>
              <a:rPr lang="en-US" dirty="0"/>
              <a:t>	Unit Mix:			</a:t>
            </a:r>
            <a:r>
              <a:rPr lang="en-US" dirty="0" smtClean="0"/>
              <a:t> 12 </a:t>
            </a:r>
            <a:r>
              <a:rPr lang="en-US" dirty="0"/>
              <a:t>– </a:t>
            </a:r>
            <a:r>
              <a:rPr lang="en-US" dirty="0" smtClean="0"/>
              <a:t>1Bd/1Ba; 16 – 						2Bd/2Ba; 4 – 3Bd/2Ba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Amenities:			Outdoor Community 						Area, Community 							Room, Library, 							Washer/Dryers in all 						Units, Air Conditioning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613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Housing Developments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D82A-DBBF-4756-91F0-890DD29FF07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10600" cy="36576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NAHRO 2014:                                                                 </a:t>
            </a:r>
            <a:r>
              <a:rPr lang="en-US" b="1" dirty="0" err="1" smtClean="0">
                <a:solidFill>
                  <a:schemeClr val="tx1"/>
                </a:solidFill>
              </a:rPr>
              <a:t>Solvera</a:t>
            </a:r>
            <a:r>
              <a:rPr lang="en-US" b="1" dirty="0" smtClean="0">
                <a:solidFill>
                  <a:schemeClr val="tx1"/>
                </a:solidFill>
              </a:rPr>
              <a:t> Advisors                                                                 May 22, 2104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Villas at the Bluff II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	Owner/Client:	</a:t>
            </a:r>
            <a:r>
              <a:rPr lang="en-US" dirty="0" smtClean="0"/>
              <a:t>Delta Housing Authority</a:t>
            </a:r>
            <a:r>
              <a:rPr lang="en-US" dirty="0"/>
              <a:t>	</a:t>
            </a:r>
            <a:r>
              <a:rPr lang="en-US" dirty="0" smtClean="0"/>
              <a:t>	New </a:t>
            </a:r>
            <a:r>
              <a:rPr lang="en-US" dirty="0"/>
              <a:t>Construction.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New </a:t>
            </a:r>
            <a:r>
              <a:rPr lang="en-US" dirty="0"/>
              <a:t>Development and Financial </a:t>
            </a:r>
            <a:r>
              <a:rPr lang="en-US" dirty="0" smtClean="0"/>
              <a:t>Consulting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	Affordability:	3</a:t>
            </a:r>
            <a:r>
              <a:rPr lang="en-US" dirty="0" smtClean="0"/>
              <a:t> units @ </a:t>
            </a:r>
            <a:r>
              <a:rPr lang="en-US" dirty="0"/>
              <a:t>30% AMI; </a:t>
            </a:r>
            <a:r>
              <a:rPr lang="en-US" dirty="0" smtClean="0"/>
              <a:t>4 units </a:t>
            </a:r>
            <a:r>
              <a:rPr lang="en-US" dirty="0"/>
              <a:t>@ </a:t>
            </a:r>
            <a:r>
              <a:rPr lang="en-US" dirty="0" smtClean="0"/>
              <a:t>				40% </a:t>
            </a:r>
            <a:r>
              <a:rPr lang="en-US" dirty="0"/>
              <a:t>AMI</a:t>
            </a:r>
            <a:r>
              <a:rPr lang="en-US" dirty="0" smtClean="0"/>
              <a:t>; 13 </a:t>
            </a:r>
            <a:r>
              <a:rPr lang="en-US" dirty="0"/>
              <a:t>units @ 50% </a:t>
            </a:r>
            <a:r>
              <a:rPr lang="en-US" dirty="0" smtClean="0"/>
              <a:t>					AMI</a:t>
            </a:r>
            <a:r>
              <a:rPr lang="en-US" dirty="0"/>
              <a:t>; </a:t>
            </a:r>
            <a:r>
              <a:rPr lang="en-US" dirty="0" smtClean="0"/>
              <a:t>12 </a:t>
            </a:r>
            <a:r>
              <a:rPr lang="en-US" dirty="0"/>
              <a:t>units </a:t>
            </a:r>
            <a:r>
              <a:rPr lang="en-US" dirty="0" smtClean="0"/>
              <a:t>@ 60</a:t>
            </a:r>
            <a:r>
              <a:rPr lang="en-US" dirty="0"/>
              <a:t>% </a:t>
            </a:r>
            <a:r>
              <a:rPr lang="en-US" dirty="0" smtClean="0"/>
              <a:t>AMI.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Financing Structure:	9% LIHTC, CHFA Perm 					Loan, CDOH funds.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613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Housing Developments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D82A-DBBF-4756-91F0-890DD29FF07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10600" cy="36576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NAHRO 2014:                                                                 </a:t>
            </a:r>
            <a:r>
              <a:rPr lang="en-US" b="1" dirty="0" err="1" smtClean="0">
                <a:solidFill>
                  <a:schemeClr val="tx1"/>
                </a:solidFill>
              </a:rPr>
              <a:t>Solvera</a:t>
            </a:r>
            <a:r>
              <a:rPr lang="en-US" b="1" dirty="0" smtClean="0">
                <a:solidFill>
                  <a:schemeClr val="tx1"/>
                </a:solidFill>
              </a:rPr>
              <a:t> Advisors                                                                 May 22, 2104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24" y="1853882"/>
            <a:ext cx="7559040" cy="3918585"/>
          </a:xfrm>
        </p:spPr>
      </p:pic>
    </p:spTree>
    <p:extLst>
      <p:ext uri="{BB962C8B-B14F-4D97-AF65-F5344CB8AC3E}">
        <p14:creationId xmlns:p14="http://schemas.microsoft.com/office/powerpoint/2010/main" val="30171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Housing Developments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D82A-DBBF-4756-91F0-890DD29FF07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10600" cy="36576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NAHRO 2014:                                                                 </a:t>
            </a:r>
            <a:r>
              <a:rPr lang="en-US" b="1" dirty="0" err="1" smtClean="0">
                <a:solidFill>
                  <a:schemeClr val="tx1"/>
                </a:solidFill>
              </a:rPr>
              <a:t>Solvera</a:t>
            </a:r>
            <a:r>
              <a:rPr lang="en-US" b="1" dirty="0" smtClean="0">
                <a:solidFill>
                  <a:schemeClr val="tx1"/>
                </a:solidFill>
              </a:rPr>
              <a:t> Advisors                                                                 May 22, 2104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•	MISSION: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Solvera</a:t>
            </a:r>
            <a:r>
              <a:rPr lang="en-US" dirty="0" smtClean="0"/>
              <a:t> provides ‘value added’ financial and real 	estate development consulting services to non-profit 	and housing authority owners for the creation and 	preservation of affordable rental housing.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	VALUES: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•	Expertise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•	Integrity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•	Passion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8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Housing Developments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D82A-DBBF-4756-91F0-890DD29FF07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10600" cy="36576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NAHRO 2014:                                                                 </a:t>
            </a:r>
            <a:r>
              <a:rPr lang="en-US" b="1" dirty="0" err="1" smtClean="0">
                <a:solidFill>
                  <a:schemeClr val="tx1"/>
                </a:solidFill>
              </a:rPr>
              <a:t>Solvera</a:t>
            </a:r>
            <a:r>
              <a:rPr lang="en-US" b="1" dirty="0" smtClean="0">
                <a:solidFill>
                  <a:schemeClr val="tx1"/>
                </a:solidFill>
              </a:rPr>
              <a:t> Advisors                                                                 May 22, 2104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85" y="1527175"/>
            <a:ext cx="6872317" cy="4572000"/>
          </a:xfrm>
        </p:spPr>
      </p:pic>
    </p:spTree>
    <p:extLst>
      <p:ext uri="{BB962C8B-B14F-4D97-AF65-F5344CB8AC3E}">
        <p14:creationId xmlns:p14="http://schemas.microsoft.com/office/powerpoint/2010/main" val="185608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Housing Developments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D82A-DBBF-4756-91F0-890DD29FF07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10600" cy="36576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NAHRO 2014:                                                                 </a:t>
            </a:r>
            <a:r>
              <a:rPr lang="en-US" b="1" dirty="0" err="1" smtClean="0">
                <a:solidFill>
                  <a:schemeClr val="tx1"/>
                </a:solidFill>
              </a:rPr>
              <a:t>Solvera</a:t>
            </a:r>
            <a:r>
              <a:rPr lang="en-US" b="1" dirty="0" smtClean="0">
                <a:solidFill>
                  <a:schemeClr val="tx1"/>
                </a:solidFill>
              </a:rPr>
              <a:t> Advisors                                                                 May 22, 2104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362" y="1527175"/>
            <a:ext cx="6056764" cy="4572000"/>
          </a:xfrm>
        </p:spPr>
      </p:pic>
    </p:spTree>
    <p:extLst>
      <p:ext uri="{BB962C8B-B14F-4D97-AF65-F5344CB8AC3E}">
        <p14:creationId xmlns:p14="http://schemas.microsoft.com/office/powerpoint/2010/main" val="185608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Housing Developments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D82A-DBBF-4756-91F0-890DD29FF07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10600" cy="36576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NAHRO 2014:                                                                 </a:t>
            </a:r>
            <a:r>
              <a:rPr lang="en-US" b="1" dirty="0" err="1" smtClean="0">
                <a:solidFill>
                  <a:schemeClr val="tx1"/>
                </a:solidFill>
              </a:rPr>
              <a:t>Solvera</a:t>
            </a:r>
            <a:r>
              <a:rPr lang="en-US" b="1" dirty="0" smtClean="0">
                <a:solidFill>
                  <a:schemeClr val="tx1"/>
                </a:solidFill>
              </a:rPr>
              <a:t> Advisors                                                                 May 22, 2104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4" y="1527175"/>
            <a:ext cx="7508980" cy="4572000"/>
          </a:xfrm>
        </p:spPr>
      </p:pic>
    </p:spTree>
    <p:extLst>
      <p:ext uri="{BB962C8B-B14F-4D97-AF65-F5344CB8AC3E}">
        <p14:creationId xmlns:p14="http://schemas.microsoft.com/office/powerpoint/2010/main" val="185608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Housing Developments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D82A-DBBF-4756-91F0-890DD29FF07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10600" cy="36576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NAHRO 2014:                                                                 </a:t>
            </a:r>
            <a:r>
              <a:rPr lang="en-US" b="1" dirty="0" err="1" smtClean="0">
                <a:solidFill>
                  <a:schemeClr val="tx1"/>
                </a:solidFill>
              </a:rPr>
              <a:t>Solvera</a:t>
            </a:r>
            <a:r>
              <a:rPr lang="en-US" b="1" dirty="0" smtClean="0">
                <a:solidFill>
                  <a:schemeClr val="tx1"/>
                </a:solidFill>
              </a:rPr>
              <a:t> Advisors                                                                 May 22, 2104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67" y="1527175"/>
            <a:ext cx="5959153" cy="4572000"/>
          </a:xfrm>
        </p:spPr>
      </p:pic>
    </p:spTree>
    <p:extLst>
      <p:ext uri="{BB962C8B-B14F-4D97-AF65-F5344CB8AC3E}">
        <p14:creationId xmlns:p14="http://schemas.microsoft.com/office/powerpoint/2010/main" val="185608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Housing Developments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D82A-DBBF-4756-91F0-890DD29FF07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10600" cy="36576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NAHRO 2014:                                                                 </a:t>
            </a:r>
            <a:r>
              <a:rPr lang="en-US" b="1" dirty="0" err="1" smtClean="0">
                <a:solidFill>
                  <a:schemeClr val="tx1"/>
                </a:solidFill>
              </a:rPr>
              <a:t>Solvera</a:t>
            </a:r>
            <a:r>
              <a:rPr lang="en-US" b="1" dirty="0" smtClean="0">
                <a:solidFill>
                  <a:schemeClr val="tx1"/>
                </a:solidFill>
              </a:rPr>
              <a:t> Advisors                                                                 May 22, 2104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 err="1" smtClean="0"/>
              <a:t>Lumien</a:t>
            </a:r>
            <a:r>
              <a:rPr lang="en-US" u="sng" dirty="0" smtClean="0"/>
              <a:t> Apartments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	Number of Units:		</a:t>
            </a:r>
            <a:r>
              <a:rPr lang="en-US" dirty="0" smtClean="0"/>
              <a:t>50 units; planned for 90 						units total; 2,500 sq. ft. 						commercial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Number of Buildings:	</a:t>
            </a:r>
            <a:r>
              <a:rPr lang="en-US" dirty="0" smtClean="0"/>
              <a:t>1  3-story building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Year Built:			New Construction 2015</a:t>
            </a:r>
          </a:p>
          <a:p>
            <a:pPr marL="0" indent="0">
              <a:buNone/>
            </a:pPr>
            <a:r>
              <a:rPr lang="en-US" dirty="0"/>
              <a:t>	Land Size:			</a:t>
            </a:r>
            <a:r>
              <a:rPr lang="en-US" dirty="0" smtClean="0"/>
              <a:t>3.09 </a:t>
            </a:r>
            <a:r>
              <a:rPr lang="en-US" dirty="0"/>
              <a:t>Acres</a:t>
            </a:r>
          </a:p>
          <a:p>
            <a:pPr marL="0" indent="0">
              <a:buNone/>
            </a:pPr>
            <a:r>
              <a:rPr lang="en-US" dirty="0"/>
              <a:t>	Unit Mix:			 </a:t>
            </a:r>
            <a:r>
              <a:rPr lang="en-US" dirty="0" smtClean="0"/>
              <a:t>25 </a:t>
            </a:r>
            <a:r>
              <a:rPr lang="en-US" dirty="0"/>
              <a:t>– 1Bd/1Ba; </a:t>
            </a:r>
            <a:r>
              <a:rPr lang="en-US" dirty="0" smtClean="0"/>
              <a:t>25 </a:t>
            </a:r>
            <a:r>
              <a:rPr lang="en-US" dirty="0"/>
              <a:t>– 						</a:t>
            </a:r>
            <a:r>
              <a:rPr lang="en-US" dirty="0" smtClean="0"/>
              <a:t>	2Bd/1Ba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Amenities:			Outdoor Community 						Area, Community 							</a:t>
            </a:r>
            <a:r>
              <a:rPr lang="en-US" dirty="0" smtClean="0"/>
              <a:t>Rooms, Washer/Dryers </a:t>
            </a:r>
            <a:r>
              <a:rPr lang="en-US" dirty="0"/>
              <a:t>in </a:t>
            </a:r>
            <a:r>
              <a:rPr lang="en-US" dirty="0" smtClean="0"/>
              <a:t>						all Units</a:t>
            </a:r>
            <a:r>
              <a:rPr lang="en-US" dirty="0"/>
              <a:t>, Air </a:t>
            </a:r>
            <a:r>
              <a:rPr lang="en-US" dirty="0" smtClean="0"/>
              <a:t>								Conditioning, Elevator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71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Housing Developments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D82A-DBBF-4756-91F0-890DD29FF07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10600" cy="36576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NAHRO 2014:                                                                 </a:t>
            </a:r>
            <a:r>
              <a:rPr lang="en-US" b="1" dirty="0" err="1" smtClean="0">
                <a:solidFill>
                  <a:schemeClr val="tx1"/>
                </a:solidFill>
              </a:rPr>
              <a:t>Solvera</a:t>
            </a:r>
            <a:r>
              <a:rPr lang="en-US" b="1" dirty="0" smtClean="0">
                <a:solidFill>
                  <a:schemeClr val="tx1"/>
                </a:solidFill>
              </a:rPr>
              <a:t> Advisors                                                                 May 22, 2104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err="1" smtClean="0"/>
              <a:t>Lumien</a:t>
            </a:r>
            <a:r>
              <a:rPr lang="en-US" u="sng" dirty="0" smtClean="0"/>
              <a:t> Apartments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Owner: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Solvera</a:t>
            </a:r>
            <a:r>
              <a:rPr lang="en-US" dirty="0" smtClean="0"/>
              <a:t> Advisors</a:t>
            </a: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Client:		La Plata Homes Fund</a:t>
            </a:r>
          </a:p>
          <a:p>
            <a:pPr marL="0" indent="0">
              <a:buNone/>
            </a:pPr>
            <a:r>
              <a:rPr lang="en-US" dirty="0" smtClean="0"/>
              <a:t>	New </a:t>
            </a:r>
            <a:r>
              <a:rPr lang="en-US" dirty="0"/>
              <a:t>Construction.</a:t>
            </a:r>
          </a:p>
          <a:p>
            <a:pPr marL="0" indent="0">
              <a:buNone/>
            </a:pPr>
            <a:r>
              <a:rPr lang="en-US" dirty="0"/>
              <a:t>	New Development and Financial Consulting.</a:t>
            </a:r>
          </a:p>
          <a:p>
            <a:pPr marL="0" indent="0">
              <a:buNone/>
            </a:pPr>
            <a:r>
              <a:rPr lang="en-US" dirty="0"/>
              <a:t>	Affordability:	</a:t>
            </a:r>
            <a:r>
              <a:rPr lang="en-US" dirty="0" smtClean="0"/>
              <a:t>5 </a:t>
            </a:r>
            <a:r>
              <a:rPr lang="en-US" dirty="0"/>
              <a:t>units @ 30% AMI; </a:t>
            </a:r>
            <a:r>
              <a:rPr lang="en-US" dirty="0" smtClean="0"/>
              <a:t>15 </a:t>
            </a:r>
            <a:r>
              <a:rPr lang="en-US" dirty="0"/>
              <a:t>units </a:t>
            </a:r>
            <a:r>
              <a:rPr lang="en-US" dirty="0" smtClean="0"/>
              <a:t>					@ </a:t>
            </a:r>
            <a:r>
              <a:rPr lang="en-US" dirty="0"/>
              <a:t>50% </a:t>
            </a:r>
            <a:r>
              <a:rPr lang="en-US" dirty="0" smtClean="0"/>
              <a:t>AMI</a:t>
            </a:r>
            <a:r>
              <a:rPr lang="en-US" dirty="0"/>
              <a:t>; </a:t>
            </a:r>
            <a:r>
              <a:rPr lang="en-US" dirty="0" smtClean="0"/>
              <a:t>30 </a:t>
            </a:r>
            <a:r>
              <a:rPr lang="en-US" dirty="0"/>
              <a:t>units @ 60% </a:t>
            </a:r>
            <a:r>
              <a:rPr lang="en-US" dirty="0" smtClean="0"/>
              <a:t>					AMI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	Financing Structure:	9% LIHTC, CHFA Perm 					Loan, CDOH funds.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71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Housing Developments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D82A-DBBF-4756-91F0-890DD29FF07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10600" cy="36576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NAHRO 2014:                                                                 </a:t>
            </a:r>
            <a:r>
              <a:rPr lang="en-US" b="1" dirty="0" err="1" smtClean="0">
                <a:solidFill>
                  <a:schemeClr val="tx1"/>
                </a:solidFill>
              </a:rPr>
              <a:t>Solvera</a:t>
            </a:r>
            <a:r>
              <a:rPr lang="en-US" b="1" dirty="0" smtClean="0">
                <a:solidFill>
                  <a:schemeClr val="tx1"/>
                </a:solidFill>
              </a:rPr>
              <a:t> Advisors                                                                 May 22, 2104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67" y="1527175"/>
            <a:ext cx="5959153" cy="4572000"/>
          </a:xfrm>
        </p:spPr>
      </p:pic>
    </p:spTree>
    <p:extLst>
      <p:ext uri="{BB962C8B-B14F-4D97-AF65-F5344CB8AC3E}">
        <p14:creationId xmlns:p14="http://schemas.microsoft.com/office/powerpoint/2010/main" val="30171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Housing Developments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D82A-DBBF-4756-91F0-890DD29FF07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10600" cy="36576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NAHRO 2014:                                                                 </a:t>
            </a:r>
            <a:r>
              <a:rPr lang="en-US" b="1" dirty="0" err="1" smtClean="0">
                <a:solidFill>
                  <a:schemeClr val="tx1"/>
                </a:solidFill>
              </a:rPr>
              <a:t>Solvera</a:t>
            </a:r>
            <a:r>
              <a:rPr lang="en-US" b="1" dirty="0" smtClean="0">
                <a:solidFill>
                  <a:schemeClr val="tx1"/>
                </a:solidFill>
              </a:rPr>
              <a:t> Advisors                                                                 May 22, 2104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758815"/>
            <a:ext cx="8504238" cy="4108719"/>
          </a:xfrm>
        </p:spPr>
      </p:pic>
    </p:spTree>
    <p:extLst>
      <p:ext uri="{BB962C8B-B14F-4D97-AF65-F5344CB8AC3E}">
        <p14:creationId xmlns:p14="http://schemas.microsoft.com/office/powerpoint/2010/main" val="95459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Housing Developments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D82A-DBBF-4756-91F0-890DD29FF07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10600" cy="36576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NAHRO 2014:                                                                 </a:t>
            </a:r>
            <a:r>
              <a:rPr lang="en-US" b="1" dirty="0" err="1" smtClean="0">
                <a:solidFill>
                  <a:schemeClr val="tx1"/>
                </a:solidFill>
              </a:rPr>
              <a:t>Solvera</a:t>
            </a:r>
            <a:r>
              <a:rPr lang="en-US" b="1" dirty="0" smtClean="0">
                <a:solidFill>
                  <a:schemeClr val="tx1"/>
                </a:solidFill>
              </a:rPr>
              <a:t> Advisors                                                                 May 22, 2104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57" y="1527175"/>
            <a:ext cx="8128374" cy="4572000"/>
          </a:xfrm>
        </p:spPr>
      </p:pic>
    </p:spTree>
    <p:extLst>
      <p:ext uri="{BB962C8B-B14F-4D97-AF65-F5344CB8AC3E}">
        <p14:creationId xmlns:p14="http://schemas.microsoft.com/office/powerpoint/2010/main" val="95459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Housing Developments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D82A-DBBF-4756-91F0-890DD29FF07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10600" cy="36576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NAHRO 2014:                                                                 </a:t>
            </a:r>
            <a:r>
              <a:rPr lang="en-US" b="1" dirty="0" err="1" smtClean="0">
                <a:solidFill>
                  <a:schemeClr val="tx1"/>
                </a:solidFill>
              </a:rPr>
              <a:t>Solvera</a:t>
            </a:r>
            <a:r>
              <a:rPr lang="en-US" b="1" dirty="0" smtClean="0">
                <a:solidFill>
                  <a:schemeClr val="tx1"/>
                </a:solidFill>
              </a:rPr>
              <a:t> Advisors                                                                 May 22, 2104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570486"/>
            <a:ext cx="8504238" cy="4485378"/>
          </a:xfrm>
        </p:spPr>
      </p:pic>
    </p:spTree>
    <p:extLst>
      <p:ext uri="{BB962C8B-B14F-4D97-AF65-F5344CB8AC3E}">
        <p14:creationId xmlns:p14="http://schemas.microsoft.com/office/powerpoint/2010/main" val="95459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Housing </a:t>
            </a:r>
            <a:r>
              <a:rPr lang="en-US" dirty="0" smtClean="0"/>
              <a:t>Developments </a:t>
            </a:r>
            <a:r>
              <a:rPr lang="en-US" dirty="0"/>
              <a:t>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D82A-DBBF-4756-91F0-890DD29FF07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10600" cy="36576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NAHRO 2014:                                                                 </a:t>
            </a:r>
            <a:r>
              <a:rPr lang="en-US" b="1" dirty="0" err="1" smtClean="0">
                <a:solidFill>
                  <a:schemeClr val="tx1"/>
                </a:solidFill>
              </a:rPr>
              <a:t>Solvera</a:t>
            </a:r>
            <a:r>
              <a:rPr lang="en-US" b="1" dirty="0" smtClean="0">
                <a:solidFill>
                  <a:schemeClr val="tx1"/>
                </a:solidFill>
              </a:rPr>
              <a:t> Advisors                                                                 May 22, 2104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•	Partners: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•	Bob Munroe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•	Greg Glade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•	Lisa Mullins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•	Mike Gerber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8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Housing Developments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D82A-DBBF-4756-91F0-890DD29FF07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10600" cy="36576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NAHRO 2014:                                                                 </a:t>
            </a:r>
            <a:r>
              <a:rPr lang="en-US" b="1" dirty="0" err="1" smtClean="0">
                <a:solidFill>
                  <a:schemeClr val="tx1"/>
                </a:solidFill>
              </a:rPr>
              <a:t>Solvera</a:t>
            </a:r>
            <a:r>
              <a:rPr lang="en-US" b="1" dirty="0" smtClean="0">
                <a:solidFill>
                  <a:schemeClr val="tx1"/>
                </a:solidFill>
              </a:rPr>
              <a:t> Advisors                                                                 May 22, 2104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570486"/>
            <a:ext cx="8504238" cy="4485378"/>
          </a:xfrm>
        </p:spPr>
      </p:pic>
    </p:spTree>
    <p:extLst>
      <p:ext uri="{BB962C8B-B14F-4D97-AF65-F5344CB8AC3E}">
        <p14:creationId xmlns:p14="http://schemas.microsoft.com/office/powerpoint/2010/main" val="821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Housing Developments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D82A-DBBF-4756-91F0-890DD29FF07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10600" cy="36576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NAHRO 2014:                                                                 </a:t>
            </a:r>
            <a:r>
              <a:rPr lang="en-US" b="1" dirty="0" err="1" smtClean="0">
                <a:solidFill>
                  <a:schemeClr val="tx1"/>
                </a:solidFill>
              </a:rPr>
              <a:t>Solvera</a:t>
            </a:r>
            <a:r>
              <a:rPr lang="en-US" b="1" dirty="0" smtClean="0">
                <a:solidFill>
                  <a:schemeClr val="tx1"/>
                </a:solidFill>
              </a:rPr>
              <a:t> Advisors                                                                 May 22, 2104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570486"/>
            <a:ext cx="8504238" cy="4485378"/>
          </a:xfrm>
        </p:spPr>
      </p:pic>
    </p:spTree>
    <p:extLst>
      <p:ext uri="{BB962C8B-B14F-4D97-AF65-F5344CB8AC3E}">
        <p14:creationId xmlns:p14="http://schemas.microsoft.com/office/powerpoint/2010/main" val="821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Housing Developments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D82A-DBBF-4756-91F0-890DD29FF07F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10600" cy="36576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NAHRO 2014:                                                                 </a:t>
            </a:r>
            <a:r>
              <a:rPr lang="en-US" b="1" dirty="0" err="1" smtClean="0">
                <a:solidFill>
                  <a:schemeClr val="tx1"/>
                </a:solidFill>
              </a:rPr>
              <a:t>Solvera</a:t>
            </a:r>
            <a:r>
              <a:rPr lang="en-US" b="1" dirty="0" smtClean="0">
                <a:solidFill>
                  <a:schemeClr val="tx1"/>
                </a:solidFill>
              </a:rPr>
              <a:t> Advisors                                                                 May 22, 2104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570486"/>
            <a:ext cx="8504238" cy="4485378"/>
          </a:xfrm>
        </p:spPr>
      </p:pic>
    </p:spTree>
    <p:extLst>
      <p:ext uri="{BB962C8B-B14F-4D97-AF65-F5344CB8AC3E}">
        <p14:creationId xmlns:p14="http://schemas.microsoft.com/office/powerpoint/2010/main" val="255262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Housing Developments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D82A-DBBF-4756-91F0-890DD29FF07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10600" cy="36576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NAHRO 2014:                                                                 </a:t>
            </a:r>
            <a:r>
              <a:rPr lang="en-US" b="1" dirty="0" err="1" smtClean="0">
                <a:solidFill>
                  <a:schemeClr val="tx1"/>
                </a:solidFill>
              </a:rPr>
              <a:t>Solvera</a:t>
            </a:r>
            <a:r>
              <a:rPr lang="en-US" b="1" dirty="0" smtClean="0">
                <a:solidFill>
                  <a:schemeClr val="tx1"/>
                </a:solidFill>
              </a:rPr>
              <a:t> Advisors                                                                 May 22, 2104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570486"/>
            <a:ext cx="8504238" cy="4485378"/>
          </a:xfrm>
        </p:spPr>
      </p:pic>
    </p:spTree>
    <p:extLst>
      <p:ext uri="{BB962C8B-B14F-4D97-AF65-F5344CB8AC3E}">
        <p14:creationId xmlns:p14="http://schemas.microsoft.com/office/powerpoint/2010/main" val="244065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Housing Developments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D82A-DBBF-4756-91F0-890DD29FF07F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10600" cy="36576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NAHRO 2014:                                                                 </a:t>
            </a:r>
            <a:r>
              <a:rPr lang="en-US" b="1" dirty="0" err="1" smtClean="0">
                <a:solidFill>
                  <a:schemeClr val="tx1"/>
                </a:solidFill>
              </a:rPr>
              <a:t>Solvera</a:t>
            </a:r>
            <a:r>
              <a:rPr lang="en-US" b="1" dirty="0" smtClean="0">
                <a:solidFill>
                  <a:schemeClr val="tx1"/>
                </a:solidFill>
              </a:rPr>
              <a:t> Advisors                                                                 May 22, 2104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b="1" dirty="0" smtClean="0"/>
              <a:t>Questions?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74466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Housing Developments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D82A-DBBF-4756-91F0-890DD29FF07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10600" cy="36576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NAHRO 2014:                                                                 </a:t>
            </a:r>
            <a:r>
              <a:rPr lang="en-US" b="1" dirty="0" err="1" smtClean="0">
                <a:solidFill>
                  <a:schemeClr val="tx1"/>
                </a:solidFill>
              </a:rPr>
              <a:t>Solvera</a:t>
            </a:r>
            <a:r>
              <a:rPr lang="en-US" b="1" dirty="0" smtClean="0">
                <a:solidFill>
                  <a:schemeClr val="tx1"/>
                </a:solidFill>
              </a:rPr>
              <a:t> Advisors                                                                 May 22, 2104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Solvera</a:t>
            </a:r>
            <a:r>
              <a:rPr lang="en-US" dirty="0" smtClean="0"/>
              <a:t> offers a broad spectrum of consulting services ranging from ‘turnkey’ development for new rental housing projects to the acquisition, restructuring, refinancing and preservation of existing communities and portfolios.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tailor these services to meet the needs of our clients, which range from large owner/developers to small, community-based organizations.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8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Housing Developments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D82A-DBBF-4756-91F0-890DD29FF07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10600" cy="36576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NAHRO 2014:                                                                 </a:t>
            </a:r>
            <a:r>
              <a:rPr lang="en-US" b="1" dirty="0" err="1" smtClean="0">
                <a:solidFill>
                  <a:schemeClr val="tx1"/>
                </a:solidFill>
              </a:rPr>
              <a:t>Solvera</a:t>
            </a:r>
            <a:r>
              <a:rPr lang="en-US" b="1" dirty="0" smtClean="0">
                <a:solidFill>
                  <a:schemeClr val="tx1"/>
                </a:solidFill>
              </a:rPr>
              <a:t> Advisors                                                                 May 22, 2104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213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Solvera</a:t>
            </a:r>
            <a:r>
              <a:rPr lang="en-US" dirty="0" smtClean="0"/>
              <a:t> works in a variety of ways to best serve its clients’ needs in managing the financial analysis and/or development process of both new construction, and acquisition/rehabilitation projects as well as property portfolios.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not only assist the Sponsor with detailed financial and development analysis, we coordinate the project’s pre-development schedule, funding application preparation and presentation processes, negotiations, closing and funding of all sources of funds, as well as construction management. </a:t>
            </a:r>
          </a:p>
        </p:txBody>
      </p:sp>
    </p:spTree>
    <p:extLst>
      <p:ext uri="{BB962C8B-B14F-4D97-AF65-F5344CB8AC3E}">
        <p14:creationId xmlns:p14="http://schemas.microsoft.com/office/powerpoint/2010/main" val="11539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Affordable Housing Developments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D82A-DBBF-4756-91F0-890DD29FF07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10600" cy="36576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NAHRO 2014:                                                                 </a:t>
            </a:r>
            <a:r>
              <a:rPr lang="en-US" b="1" dirty="0" err="1" smtClean="0">
                <a:solidFill>
                  <a:schemeClr val="tx1"/>
                </a:solidFill>
              </a:rPr>
              <a:t>Solvera</a:t>
            </a:r>
            <a:r>
              <a:rPr lang="en-US" b="1" dirty="0" smtClean="0">
                <a:solidFill>
                  <a:schemeClr val="tx1"/>
                </a:solidFill>
              </a:rPr>
              <a:t> Advisors                                                                 May 22, 2104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Representative Transactions</a:t>
            </a:r>
          </a:p>
          <a:p>
            <a:pPr marL="0" indent="0">
              <a:buNone/>
            </a:pPr>
            <a:r>
              <a:rPr lang="en-US" dirty="0" smtClean="0"/>
              <a:t>1.	Marston Pointe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	Victor F. Smith Senior Housing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	Villas at the Bluffs II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	</a:t>
            </a:r>
            <a:r>
              <a:rPr lang="en-US" dirty="0" err="1" smtClean="0"/>
              <a:t>Lumien</a:t>
            </a:r>
            <a:r>
              <a:rPr lang="en-US" dirty="0" smtClean="0"/>
              <a:t> Apartments</a:t>
            </a:r>
          </a:p>
        </p:txBody>
      </p:sp>
    </p:spTree>
    <p:extLst>
      <p:ext uri="{BB962C8B-B14F-4D97-AF65-F5344CB8AC3E}">
        <p14:creationId xmlns:p14="http://schemas.microsoft.com/office/powerpoint/2010/main" val="11539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Housing Developments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D82A-DBBF-4756-91F0-890DD29FF07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10600" cy="36576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NAHRO 2014:                                                                 </a:t>
            </a:r>
            <a:r>
              <a:rPr lang="en-US" b="1" dirty="0" err="1" smtClean="0">
                <a:solidFill>
                  <a:schemeClr val="tx1"/>
                </a:solidFill>
              </a:rPr>
              <a:t>Solvera</a:t>
            </a:r>
            <a:r>
              <a:rPr lang="en-US" b="1" dirty="0" smtClean="0">
                <a:solidFill>
                  <a:schemeClr val="tx1"/>
                </a:solidFill>
              </a:rPr>
              <a:t> Advisors                                                                 May 22, 2104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Marston Pointe</a:t>
            </a:r>
          </a:p>
          <a:p>
            <a:pPr marL="0" indent="0">
              <a:buNone/>
            </a:pPr>
            <a:r>
              <a:rPr lang="en-US" dirty="0" smtClean="0"/>
              <a:t>	Number </a:t>
            </a:r>
            <a:r>
              <a:rPr lang="en-US" dirty="0"/>
              <a:t>of </a:t>
            </a:r>
            <a:r>
              <a:rPr lang="en-US" dirty="0" smtClean="0"/>
              <a:t>Units:		 160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Number </a:t>
            </a:r>
            <a:r>
              <a:rPr lang="en-US" dirty="0"/>
              <a:t>of </a:t>
            </a:r>
            <a:r>
              <a:rPr lang="en-US" dirty="0" smtClean="0"/>
              <a:t>Buildings:	 8    3-story, walk-ups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Year Built:			 </a:t>
            </a:r>
            <a:r>
              <a:rPr lang="en-US" dirty="0"/>
              <a:t>1998</a:t>
            </a:r>
          </a:p>
          <a:p>
            <a:pPr marL="0" indent="0">
              <a:buNone/>
            </a:pPr>
            <a:r>
              <a:rPr lang="en-US" dirty="0" smtClean="0"/>
              <a:t>	Land Size:			 </a:t>
            </a:r>
            <a:r>
              <a:rPr lang="en-US" dirty="0"/>
              <a:t>8.77 Acres</a:t>
            </a:r>
          </a:p>
          <a:p>
            <a:pPr marL="0" indent="0">
              <a:buNone/>
            </a:pPr>
            <a:r>
              <a:rPr lang="en-US" dirty="0" smtClean="0"/>
              <a:t>	Unit Mix:			</a:t>
            </a:r>
            <a:r>
              <a:rPr lang="en-US" dirty="0"/>
              <a:t> </a:t>
            </a:r>
            <a:r>
              <a:rPr lang="en-US" dirty="0" smtClean="0"/>
              <a:t>48 – 1Bd/1Ba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 16 – 2Bd/1Ba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 80 – 2Bd/2Ba</a:t>
            </a:r>
          </a:p>
          <a:p>
            <a:pPr marL="0" indent="0">
              <a:buNone/>
            </a:pPr>
            <a:r>
              <a:rPr lang="en-US" dirty="0" smtClean="0"/>
              <a:t>					 16 – 3 </a:t>
            </a:r>
            <a:r>
              <a:rPr lang="en-US" dirty="0" err="1" smtClean="0"/>
              <a:t>Bd</a:t>
            </a:r>
            <a:r>
              <a:rPr lang="en-US" dirty="0" smtClean="0"/>
              <a:t>/2Ba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Amenities:			Swimming Pool, Fitness 						Center, Playground, 						Community building.</a:t>
            </a:r>
          </a:p>
        </p:txBody>
      </p:sp>
    </p:spTree>
    <p:extLst>
      <p:ext uri="{BB962C8B-B14F-4D97-AF65-F5344CB8AC3E}">
        <p14:creationId xmlns:p14="http://schemas.microsoft.com/office/powerpoint/2010/main" val="11539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Housing Developments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D82A-DBBF-4756-91F0-890DD29FF07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10600" cy="36576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NAHRO 2014:                                                                 </a:t>
            </a:r>
            <a:r>
              <a:rPr lang="en-US" b="1" dirty="0" err="1" smtClean="0">
                <a:solidFill>
                  <a:schemeClr val="tx1"/>
                </a:solidFill>
              </a:rPr>
              <a:t>Solvera</a:t>
            </a:r>
            <a:r>
              <a:rPr lang="en-US" b="1" dirty="0" smtClean="0">
                <a:solidFill>
                  <a:schemeClr val="tx1"/>
                </a:solidFill>
              </a:rPr>
              <a:t> Advisors                                                                 May 22, 2104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/>
              <a:t>Marston Pointe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Owner/Client:			Metro West Housing Solutions</a:t>
            </a:r>
          </a:p>
          <a:p>
            <a:pPr marL="0" indent="0">
              <a:buNone/>
            </a:pPr>
            <a:r>
              <a:rPr lang="en-US" dirty="0" smtClean="0"/>
              <a:t>	Acquisition with light rehab.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Acquisition and Financial Consulting.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Existing </a:t>
            </a:r>
            <a:r>
              <a:rPr lang="en-US" dirty="0"/>
              <a:t>Affordability:	</a:t>
            </a:r>
            <a:r>
              <a:rPr lang="en-US" dirty="0" smtClean="0"/>
              <a:t>	40</a:t>
            </a:r>
            <a:r>
              <a:rPr lang="en-US" dirty="0"/>
              <a:t>% at 60% AMI</a:t>
            </a:r>
          </a:p>
          <a:p>
            <a:pPr marL="0" indent="0">
              <a:buNone/>
            </a:pPr>
            <a:r>
              <a:rPr lang="en-US" dirty="0"/>
              <a:t>					60% at Market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New </a:t>
            </a:r>
            <a:r>
              <a:rPr lang="en-US" dirty="0"/>
              <a:t>Affordability:	</a:t>
            </a:r>
            <a:r>
              <a:rPr lang="en-US" dirty="0" smtClean="0"/>
              <a:t>	60</a:t>
            </a:r>
            <a:r>
              <a:rPr lang="en-US" dirty="0"/>
              <a:t>% at 60% AMI</a:t>
            </a:r>
          </a:p>
          <a:p>
            <a:pPr marL="0" indent="0">
              <a:buNone/>
            </a:pPr>
            <a:r>
              <a:rPr lang="en-US" dirty="0"/>
              <a:t>					40% at </a:t>
            </a:r>
            <a:r>
              <a:rPr lang="en-US" dirty="0" smtClean="0"/>
              <a:t>Market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Financing Structure:		Taxable Acquisition loan 						from a commercial bank; 						initial PAB and 4% LIHTC 						</a:t>
            </a:r>
            <a:r>
              <a:rPr lang="en-US" dirty="0" err="1" smtClean="0"/>
              <a:t>resyndication</a:t>
            </a:r>
            <a:r>
              <a:rPr lang="en-US" dirty="0" smtClean="0"/>
              <a:t> analysis.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613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Housing Developments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BD82A-DBBF-4756-91F0-890DD29FF07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10600" cy="36576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NAHRO 2014:                                                                 </a:t>
            </a:r>
            <a:r>
              <a:rPr lang="en-US" b="1" dirty="0" err="1" smtClean="0">
                <a:solidFill>
                  <a:schemeClr val="tx1"/>
                </a:solidFill>
              </a:rPr>
              <a:t>Solvera</a:t>
            </a:r>
            <a:r>
              <a:rPr lang="en-US" b="1" dirty="0" smtClean="0">
                <a:solidFill>
                  <a:schemeClr val="tx1"/>
                </a:solidFill>
              </a:rPr>
              <a:t> Advisors                                                                 May 22, 2104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3246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9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389</TotalTime>
  <Words>685</Words>
  <Application>Microsoft Office PowerPoint</Application>
  <PresentationFormat>On-screen Show (4:3)</PresentationFormat>
  <Paragraphs>198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Civic</vt:lpstr>
      <vt:lpstr>Affordable Housing Developments in Action</vt:lpstr>
      <vt:lpstr>Affordable Housing Developments in Action</vt:lpstr>
      <vt:lpstr>Affordable Housing Developments in Action</vt:lpstr>
      <vt:lpstr>Affordable Housing Developments in Action</vt:lpstr>
      <vt:lpstr>Affordable Housing Developments in Action</vt:lpstr>
      <vt:lpstr>Affordable Housing Developments in Action</vt:lpstr>
      <vt:lpstr>Affordable Housing Developments in Action</vt:lpstr>
      <vt:lpstr>Affordable Housing Developments in Action</vt:lpstr>
      <vt:lpstr>Affordable Housing Developments in Action</vt:lpstr>
      <vt:lpstr>Affordable Housing Developments in Action</vt:lpstr>
      <vt:lpstr>Affordable Housing Developments in Action</vt:lpstr>
      <vt:lpstr>Affordable Housing Developments in Action</vt:lpstr>
      <vt:lpstr>Affordable Housing Developments in Action</vt:lpstr>
      <vt:lpstr>Affordable Housing Developments in Action</vt:lpstr>
      <vt:lpstr>Affordable Housing Developments in Action</vt:lpstr>
      <vt:lpstr>Affordable Housing Developments in Action</vt:lpstr>
      <vt:lpstr>Affordable Housing Developments in Action</vt:lpstr>
      <vt:lpstr>Affordable Housing Developments in Action</vt:lpstr>
      <vt:lpstr>Affordable Housing Developments in Action</vt:lpstr>
      <vt:lpstr>Affordable Housing Developments in Action</vt:lpstr>
      <vt:lpstr>Affordable Housing Developments in Action</vt:lpstr>
      <vt:lpstr>Affordable Housing Developments in Action</vt:lpstr>
      <vt:lpstr>Affordable Housing Developments in Action</vt:lpstr>
      <vt:lpstr>Affordable Housing Developments in Action</vt:lpstr>
      <vt:lpstr>Affordable Housing Developments in Action</vt:lpstr>
      <vt:lpstr>Affordable Housing Developments in Action</vt:lpstr>
      <vt:lpstr>Affordable Housing Developments in Action</vt:lpstr>
      <vt:lpstr>Affordable Housing Developments in Action</vt:lpstr>
      <vt:lpstr>Affordable Housing Developments in Action</vt:lpstr>
      <vt:lpstr>Affordable Housing Developments in Action</vt:lpstr>
      <vt:lpstr>Affordable Housing Developments in Action</vt:lpstr>
      <vt:lpstr>Affordable Housing Developments in Action</vt:lpstr>
      <vt:lpstr>Affordable Housing Developments in Action</vt:lpstr>
      <vt:lpstr>Affordable Housing Developments in Action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KGrosscup</cp:lastModifiedBy>
  <cp:revision>51</cp:revision>
  <dcterms:created xsi:type="dcterms:W3CDTF">2012-10-04T18:04:24Z</dcterms:created>
  <dcterms:modified xsi:type="dcterms:W3CDTF">2014-05-19T21:38:36Z</dcterms:modified>
</cp:coreProperties>
</file>