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5" r:id="rId4"/>
  </p:sldMasterIdLst>
  <p:notesMasterIdLst>
    <p:notesMasterId r:id="rId26"/>
  </p:notesMasterIdLst>
  <p:sldIdLst>
    <p:sldId id="256" r:id="rId5"/>
    <p:sldId id="269" r:id="rId6"/>
    <p:sldId id="267" r:id="rId7"/>
    <p:sldId id="282" r:id="rId8"/>
    <p:sldId id="266" r:id="rId9"/>
    <p:sldId id="271" r:id="rId10"/>
    <p:sldId id="312" r:id="rId11"/>
    <p:sldId id="315" r:id="rId12"/>
    <p:sldId id="316" r:id="rId13"/>
    <p:sldId id="263" r:id="rId14"/>
    <p:sldId id="270" r:id="rId15"/>
    <p:sldId id="303" r:id="rId16"/>
    <p:sldId id="304" r:id="rId17"/>
    <p:sldId id="305" r:id="rId18"/>
    <p:sldId id="306" r:id="rId19"/>
    <p:sldId id="307" r:id="rId20"/>
    <p:sldId id="308" r:id="rId21"/>
    <p:sldId id="309" r:id="rId22"/>
    <p:sldId id="310" r:id="rId23"/>
    <p:sldId id="311" r:id="rId24"/>
    <p:sldId id="317" r:id="rId25"/>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1009" autoAdjust="0"/>
  </p:normalViewPr>
  <p:slideViewPr>
    <p:cSldViewPr snapToGrid="0">
      <p:cViewPr varScale="1">
        <p:scale>
          <a:sx n="47" d="100"/>
          <a:sy n="47" d="100"/>
        </p:scale>
        <p:origin x="330" y="48"/>
      </p:cViewPr>
      <p:guideLst/>
    </p:cSldViewPr>
  </p:slideViewPr>
  <p:notesTextViewPr>
    <p:cViewPr>
      <p:scale>
        <a:sx n="1" d="1"/>
        <a:sy n="1" d="1"/>
      </p:scale>
      <p:origin x="0" y="0"/>
    </p:cViewPr>
  </p:notesTextViewPr>
  <p:sorterViewPr>
    <p:cViewPr>
      <p:scale>
        <a:sx n="100" d="100"/>
        <a:sy n="100" d="100"/>
      </p:scale>
      <p:origin x="0" y="-52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strRef>
              <c:f>Sheet1!$A$2:$A$13</c:f>
              <c:strCache>
                <c:ptCount val="12"/>
                <c:pt idx="0">
                  <c:v>Homeless</c:v>
                </c:pt>
                <c:pt idx="1">
                  <c:v>Intake</c:v>
                </c:pt>
                <c:pt idx="2">
                  <c:v>Lease signing</c:v>
                </c:pt>
                <c:pt idx="3">
                  <c:v>Education</c:v>
                </c:pt>
                <c:pt idx="4">
                  <c:v>1st violation</c:v>
                </c:pt>
                <c:pt idx="5">
                  <c:v>TC</c:v>
                </c:pt>
                <c:pt idx="6">
                  <c:v>2nd violations</c:v>
                </c:pt>
                <c:pt idx="7">
                  <c:v>TC</c:v>
                </c:pt>
                <c:pt idx="8">
                  <c:v>3rd violation</c:v>
                </c:pt>
                <c:pt idx="9">
                  <c:v>TC</c:v>
                </c:pt>
                <c:pt idx="10">
                  <c:v>Notice to Quit</c:v>
                </c:pt>
                <c:pt idx="11">
                  <c:v>Eviction</c:v>
                </c:pt>
              </c:strCache>
            </c:strRef>
          </c:cat>
          <c:val>
            <c:numRef>
              <c:f>Sheet1!$B$2:$B$13</c:f>
              <c:numCache>
                <c:formatCode>General</c:formatCode>
                <c:ptCount val="12"/>
                <c:pt idx="0">
                  <c:v>2</c:v>
                </c:pt>
                <c:pt idx="1">
                  <c:v>2</c:v>
                </c:pt>
                <c:pt idx="2">
                  <c:v>2</c:v>
                </c:pt>
                <c:pt idx="3">
                  <c:v>2</c:v>
                </c:pt>
                <c:pt idx="4">
                  <c:v>2</c:v>
                </c:pt>
                <c:pt idx="5">
                  <c:v>2</c:v>
                </c:pt>
                <c:pt idx="6">
                  <c:v>2</c:v>
                </c:pt>
                <c:pt idx="7">
                  <c:v>2</c:v>
                </c:pt>
                <c:pt idx="8">
                  <c:v>2</c:v>
                </c:pt>
                <c:pt idx="9">
                  <c:v>2</c:v>
                </c:pt>
                <c:pt idx="10">
                  <c:v>2</c:v>
                </c:pt>
                <c:pt idx="11">
                  <c:v>2</c:v>
                </c:pt>
              </c:numCache>
            </c:numRef>
          </c:val>
          <c:smooth val="0"/>
          <c:extLst>
            <c:ext xmlns:c16="http://schemas.microsoft.com/office/drawing/2014/chart" uri="{C3380CC4-5D6E-409C-BE32-E72D297353CC}">
              <c16:uniqueId val="{00000000-9EC9-4A85-BED8-B356B42490C4}"/>
            </c:ext>
          </c:extLst>
        </c:ser>
        <c:dLbls>
          <c:showLegendKey val="0"/>
          <c:showVal val="0"/>
          <c:showCatName val="0"/>
          <c:showSerName val="0"/>
          <c:showPercent val="0"/>
          <c:showBubbleSize val="0"/>
        </c:dLbls>
        <c:marker val="1"/>
        <c:smooth val="0"/>
        <c:axId val="1314080383"/>
        <c:axId val="1221400063"/>
      </c:lineChart>
      <c:catAx>
        <c:axId val="13140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00063"/>
        <c:crosses val="autoZero"/>
        <c:auto val="1"/>
        <c:lblAlgn val="ctr"/>
        <c:lblOffset val="100"/>
        <c:noMultiLvlLbl val="0"/>
      </c:catAx>
      <c:valAx>
        <c:axId val="1221400063"/>
        <c:scaling>
          <c:orientation val="minMax"/>
        </c:scaling>
        <c:delete val="1"/>
        <c:axPos val="l"/>
        <c:numFmt formatCode="General" sourceLinked="1"/>
        <c:majorTickMark val="none"/>
        <c:minorTickMark val="none"/>
        <c:tickLblPos val="nextTo"/>
        <c:crossAx val="131408038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strRef>
              <c:f>Sheet1!$A$2:$A$13</c:f>
              <c:strCache>
                <c:ptCount val="12"/>
                <c:pt idx="0">
                  <c:v>Homeless</c:v>
                </c:pt>
                <c:pt idx="1">
                  <c:v>Intake</c:v>
                </c:pt>
                <c:pt idx="2">
                  <c:v>Lease signing</c:v>
                </c:pt>
                <c:pt idx="3">
                  <c:v>Education</c:v>
                </c:pt>
                <c:pt idx="4">
                  <c:v>1st violation</c:v>
                </c:pt>
                <c:pt idx="5">
                  <c:v>TC</c:v>
                </c:pt>
                <c:pt idx="6">
                  <c:v>2nd violations</c:v>
                </c:pt>
                <c:pt idx="7">
                  <c:v>TC</c:v>
                </c:pt>
                <c:pt idx="8">
                  <c:v>3rd violation</c:v>
                </c:pt>
                <c:pt idx="9">
                  <c:v>TC</c:v>
                </c:pt>
                <c:pt idx="10">
                  <c:v>Notice to Quit</c:v>
                </c:pt>
                <c:pt idx="11">
                  <c:v>Eviction</c:v>
                </c:pt>
              </c:strCache>
            </c:strRef>
          </c:cat>
          <c:val>
            <c:numRef>
              <c:f>Sheet1!$B$2:$B$13</c:f>
              <c:numCache>
                <c:formatCode>General</c:formatCode>
                <c:ptCount val="12"/>
                <c:pt idx="0">
                  <c:v>2</c:v>
                </c:pt>
                <c:pt idx="1">
                  <c:v>2</c:v>
                </c:pt>
                <c:pt idx="2">
                  <c:v>2</c:v>
                </c:pt>
                <c:pt idx="3">
                  <c:v>2</c:v>
                </c:pt>
                <c:pt idx="4">
                  <c:v>2</c:v>
                </c:pt>
                <c:pt idx="5">
                  <c:v>2</c:v>
                </c:pt>
                <c:pt idx="6">
                  <c:v>2</c:v>
                </c:pt>
                <c:pt idx="7">
                  <c:v>2</c:v>
                </c:pt>
                <c:pt idx="8">
                  <c:v>2</c:v>
                </c:pt>
                <c:pt idx="9">
                  <c:v>2</c:v>
                </c:pt>
                <c:pt idx="10">
                  <c:v>2</c:v>
                </c:pt>
                <c:pt idx="11">
                  <c:v>2</c:v>
                </c:pt>
              </c:numCache>
            </c:numRef>
          </c:val>
          <c:smooth val="0"/>
          <c:extLst>
            <c:ext xmlns:c16="http://schemas.microsoft.com/office/drawing/2014/chart" uri="{C3380CC4-5D6E-409C-BE32-E72D297353CC}">
              <c16:uniqueId val="{00000000-9EC9-4A85-BED8-B356B42490C4}"/>
            </c:ext>
          </c:extLst>
        </c:ser>
        <c:dLbls>
          <c:showLegendKey val="0"/>
          <c:showVal val="0"/>
          <c:showCatName val="0"/>
          <c:showSerName val="0"/>
          <c:showPercent val="0"/>
          <c:showBubbleSize val="0"/>
        </c:dLbls>
        <c:marker val="1"/>
        <c:smooth val="0"/>
        <c:axId val="1314080383"/>
        <c:axId val="1221400063"/>
      </c:lineChart>
      <c:catAx>
        <c:axId val="13140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00063"/>
        <c:crosses val="autoZero"/>
        <c:auto val="1"/>
        <c:lblAlgn val="ctr"/>
        <c:lblOffset val="100"/>
        <c:noMultiLvlLbl val="0"/>
      </c:catAx>
      <c:valAx>
        <c:axId val="1221400063"/>
        <c:scaling>
          <c:orientation val="minMax"/>
        </c:scaling>
        <c:delete val="1"/>
        <c:axPos val="l"/>
        <c:numFmt formatCode="General" sourceLinked="1"/>
        <c:majorTickMark val="none"/>
        <c:minorTickMark val="none"/>
        <c:tickLblPos val="nextTo"/>
        <c:crossAx val="131408038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strRef>
              <c:f>Sheet1!$A$2:$A$13</c:f>
              <c:strCache>
                <c:ptCount val="12"/>
                <c:pt idx="0">
                  <c:v>Homeless</c:v>
                </c:pt>
                <c:pt idx="1">
                  <c:v>Intake</c:v>
                </c:pt>
                <c:pt idx="2">
                  <c:v>Lease signing</c:v>
                </c:pt>
                <c:pt idx="3">
                  <c:v>Education</c:v>
                </c:pt>
                <c:pt idx="4">
                  <c:v>1st violation</c:v>
                </c:pt>
                <c:pt idx="5">
                  <c:v>TC</c:v>
                </c:pt>
                <c:pt idx="6">
                  <c:v>2nd violations</c:v>
                </c:pt>
                <c:pt idx="7">
                  <c:v>TC</c:v>
                </c:pt>
                <c:pt idx="8">
                  <c:v>3rd violation</c:v>
                </c:pt>
                <c:pt idx="9">
                  <c:v>TC</c:v>
                </c:pt>
                <c:pt idx="10">
                  <c:v>Notice to Quit</c:v>
                </c:pt>
                <c:pt idx="11">
                  <c:v>Eviction</c:v>
                </c:pt>
              </c:strCache>
            </c:strRef>
          </c:cat>
          <c:val>
            <c:numRef>
              <c:f>Sheet1!$B$2:$B$13</c:f>
              <c:numCache>
                <c:formatCode>General</c:formatCode>
                <c:ptCount val="12"/>
                <c:pt idx="0">
                  <c:v>2</c:v>
                </c:pt>
                <c:pt idx="1">
                  <c:v>2</c:v>
                </c:pt>
                <c:pt idx="2">
                  <c:v>2</c:v>
                </c:pt>
                <c:pt idx="3">
                  <c:v>2</c:v>
                </c:pt>
                <c:pt idx="4">
                  <c:v>2</c:v>
                </c:pt>
                <c:pt idx="5">
                  <c:v>2</c:v>
                </c:pt>
                <c:pt idx="6">
                  <c:v>2</c:v>
                </c:pt>
                <c:pt idx="7">
                  <c:v>2</c:v>
                </c:pt>
                <c:pt idx="8">
                  <c:v>2</c:v>
                </c:pt>
                <c:pt idx="9">
                  <c:v>2</c:v>
                </c:pt>
                <c:pt idx="10">
                  <c:v>2</c:v>
                </c:pt>
                <c:pt idx="11">
                  <c:v>2</c:v>
                </c:pt>
              </c:numCache>
            </c:numRef>
          </c:val>
          <c:smooth val="0"/>
          <c:extLst>
            <c:ext xmlns:c16="http://schemas.microsoft.com/office/drawing/2014/chart" uri="{C3380CC4-5D6E-409C-BE32-E72D297353CC}">
              <c16:uniqueId val="{00000000-9EC9-4A85-BED8-B356B42490C4}"/>
            </c:ext>
          </c:extLst>
        </c:ser>
        <c:dLbls>
          <c:showLegendKey val="0"/>
          <c:showVal val="0"/>
          <c:showCatName val="0"/>
          <c:showSerName val="0"/>
          <c:showPercent val="0"/>
          <c:showBubbleSize val="0"/>
        </c:dLbls>
        <c:marker val="1"/>
        <c:smooth val="0"/>
        <c:axId val="1314080383"/>
        <c:axId val="1221400063"/>
      </c:lineChart>
      <c:catAx>
        <c:axId val="13140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00063"/>
        <c:crosses val="autoZero"/>
        <c:auto val="1"/>
        <c:lblAlgn val="ctr"/>
        <c:lblOffset val="100"/>
        <c:noMultiLvlLbl val="0"/>
      </c:catAx>
      <c:valAx>
        <c:axId val="1221400063"/>
        <c:scaling>
          <c:orientation val="minMax"/>
        </c:scaling>
        <c:delete val="1"/>
        <c:axPos val="l"/>
        <c:numFmt formatCode="General" sourceLinked="1"/>
        <c:majorTickMark val="none"/>
        <c:minorTickMark val="none"/>
        <c:tickLblPos val="nextTo"/>
        <c:crossAx val="131408038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strRef>
              <c:f>Sheet1!$A$2:$A$13</c:f>
              <c:strCache>
                <c:ptCount val="12"/>
                <c:pt idx="0">
                  <c:v>Homeless</c:v>
                </c:pt>
                <c:pt idx="1">
                  <c:v>Intake</c:v>
                </c:pt>
                <c:pt idx="2">
                  <c:v>Lease signing</c:v>
                </c:pt>
                <c:pt idx="3">
                  <c:v>Education</c:v>
                </c:pt>
                <c:pt idx="4">
                  <c:v>1st violation</c:v>
                </c:pt>
                <c:pt idx="5">
                  <c:v>TC</c:v>
                </c:pt>
                <c:pt idx="6">
                  <c:v>2nd violations</c:v>
                </c:pt>
                <c:pt idx="7">
                  <c:v>TC</c:v>
                </c:pt>
                <c:pt idx="8">
                  <c:v>3rd violation</c:v>
                </c:pt>
                <c:pt idx="9">
                  <c:v>TC</c:v>
                </c:pt>
                <c:pt idx="10">
                  <c:v>Notice to Quit</c:v>
                </c:pt>
                <c:pt idx="11">
                  <c:v>Eviction</c:v>
                </c:pt>
              </c:strCache>
            </c:strRef>
          </c:cat>
          <c:val>
            <c:numRef>
              <c:f>Sheet1!$B$2:$B$13</c:f>
              <c:numCache>
                <c:formatCode>General</c:formatCode>
                <c:ptCount val="12"/>
                <c:pt idx="0">
                  <c:v>2</c:v>
                </c:pt>
                <c:pt idx="1">
                  <c:v>2</c:v>
                </c:pt>
                <c:pt idx="2">
                  <c:v>2</c:v>
                </c:pt>
                <c:pt idx="3">
                  <c:v>2</c:v>
                </c:pt>
                <c:pt idx="4">
                  <c:v>2</c:v>
                </c:pt>
                <c:pt idx="5">
                  <c:v>2</c:v>
                </c:pt>
                <c:pt idx="6">
                  <c:v>2</c:v>
                </c:pt>
                <c:pt idx="7">
                  <c:v>2</c:v>
                </c:pt>
                <c:pt idx="8">
                  <c:v>2</c:v>
                </c:pt>
                <c:pt idx="9">
                  <c:v>2</c:v>
                </c:pt>
                <c:pt idx="10">
                  <c:v>2</c:v>
                </c:pt>
                <c:pt idx="11">
                  <c:v>2</c:v>
                </c:pt>
              </c:numCache>
            </c:numRef>
          </c:val>
          <c:smooth val="0"/>
          <c:extLst>
            <c:ext xmlns:c16="http://schemas.microsoft.com/office/drawing/2014/chart" uri="{C3380CC4-5D6E-409C-BE32-E72D297353CC}">
              <c16:uniqueId val="{00000000-9EC9-4A85-BED8-B356B42490C4}"/>
            </c:ext>
          </c:extLst>
        </c:ser>
        <c:dLbls>
          <c:showLegendKey val="0"/>
          <c:showVal val="0"/>
          <c:showCatName val="0"/>
          <c:showSerName val="0"/>
          <c:showPercent val="0"/>
          <c:showBubbleSize val="0"/>
        </c:dLbls>
        <c:marker val="1"/>
        <c:smooth val="0"/>
        <c:axId val="1314080383"/>
        <c:axId val="1221400063"/>
      </c:lineChart>
      <c:catAx>
        <c:axId val="13140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00063"/>
        <c:crosses val="autoZero"/>
        <c:auto val="1"/>
        <c:lblAlgn val="ctr"/>
        <c:lblOffset val="100"/>
        <c:noMultiLvlLbl val="0"/>
      </c:catAx>
      <c:valAx>
        <c:axId val="1221400063"/>
        <c:scaling>
          <c:orientation val="minMax"/>
        </c:scaling>
        <c:delete val="1"/>
        <c:axPos val="l"/>
        <c:numFmt formatCode="General" sourceLinked="1"/>
        <c:majorTickMark val="none"/>
        <c:minorTickMark val="none"/>
        <c:tickLblPos val="nextTo"/>
        <c:crossAx val="131408038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strRef>
              <c:f>Sheet1!$A$2:$A$13</c:f>
              <c:strCache>
                <c:ptCount val="12"/>
                <c:pt idx="0">
                  <c:v>Homeless</c:v>
                </c:pt>
                <c:pt idx="1">
                  <c:v>Intake</c:v>
                </c:pt>
                <c:pt idx="2">
                  <c:v>Lease signing</c:v>
                </c:pt>
                <c:pt idx="3">
                  <c:v>Education</c:v>
                </c:pt>
                <c:pt idx="4">
                  <c:v>1st violation</c:v>
                </c:pt>
                <c:pt idx="5">
                  <c:v>TC</c:v>
                </c:pt>
                <c:pt idx="6">
                  <c:v>2nd violations</c:v>
                </c:pt>
                <c:pt idx="7">
                  <c:v>TC</c:v>
                </c:pt>
                <c:pt idx="8">
                  <c:v>3rd violation</c:v>
                </c:pt>
                <c:pt idx="9">
                  <c:v>TC</c:v>
                </c:pt>
                <c:pt idx="10">
                  <c:v>Notice to Quit</c:v>
                </c:pt>
                <c:pt idx="11">
                  <c:v>Eviction</c:v>
                </c:pt>
              </c:strCache>
            </c:strRef>
          </c:cat>
          <c:val>
            <c:numRef>
              <c:f>Sheet1!$B$2:$B$13</c:f>
              <c:numCache>
                <c:formatCode>General</c:formatCode>
                <c:ptCount val="12"/>
                <c:pt idx="0">
                  <c:v>2</c:v>
                </c:pt>
                <c:pt idx="1">
                  <c:v>2</c:v>
                </c:pt>
                <c:pt idx="2">
                  <c:v>2</c:v>
                </c:pt>
                <c:pt idx="3">
                  <c:v>2</c:v>
                </c:pt>
                <c:pt idx="4">
                  <c:v>2</c:v>
                </c:pt>
                <c:pt idx="5">
                  <c:v>2</c:v>
                </c:pt>
                <c:pt idx="6">
                  <c:v>2</c:v>
                </c:pt>
                <c:pt idx="7">
                  <c:v>2</c:v>
                </c:pt>
                <c:pt idx="8">
                  <c:v>2</c:v>
                </c:pt>
                <c:pt idx="9">
                  <c:v>2</c:v>
                </c:pt>
                <c:pt idx="10">
                  <c:v>2</c:v>
                </c:pt>
                <c:pt idx="11">
                  <c:v>2</c:v>
                </c:pt>
              </c:numCache>
            </c:numRef>
          </c:val>
          <c:smooth val="0"/>
          <c:extLst>
            <c:ext xmlns:c16="http://schemas.microsoft.com/office/drawing/2014/chart" uri="{C3380CC4-5D6E-409C-BE32-E72D297353CC}">
              <c16:uniqueId val="{00000000-9EC9-4A85-BED8-B356B42490C4}"/>
            </c:ext>
          </c:extLst>
        </c:ser>
        <c:dLbls>
          <c:showLegendKey val="0"/>
          <c:showVal val="0"/>
          <c:showCatName val="0"/>
          <c:showSerName val="0"/>
          <c:showPercent val="0"/>
          <c:showBubbleSize val="0"/>
        </c:dLbls>
        <c:marker val="1"/>
        <c:smooth val="0"/>
        <c:axId val="1314080383"/>
        <c:axId val="1221400063"/>
      </c:lineChart>
      <c:catAx>
        <c:axId val="13140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00063"/>
        <c:crosses val="autoZero"/>
        <c:auto val="1"/>
        <c:lblAlgn val="ctr"/>
        <c:lblOffset val="100"/>
        <c:noMultiLvlLbl val="0"/>
      </c:catAx>
      <c:valAx>
        <c:axId val="1221400063"/>
        <c:scaling>
          <c:orientation val="minMax"/>
        </c:scaling>
        <c:delete val="1"/>
        <c:axPos val="l"/>
        <c:numFmt formatCode="General" sourceLinked="1"/>
        <c:majorTickMark val="none"/>
        <c:minorTickMark val="none"/>
        <c:tickLblPos val="nextTo"/>
        <c:crossAx val="131408038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strRef>
              <c:f>Sheet1!$A$2:$A$13</c:f>
              <c:strCache>
                <c:ptCount val="12"/>
                <c:pt idx="0">
                  <c:v>Homeless</c:v>
                </c:pt>
                <c:pt idx="1">
                  <c:v>Intake</c:v>
                </c:pt>
                <c:pt idx="2">
                  <c:v>Lease signing</c:v>
                </c:pt>
                <c:pt idx="3">
                  <c:v>Education</c:v>
                </c:pt>
                <c:pt idx="4">
                  <c:v>1st violation</c:v>
                </c:pt>
                <c:pt idx="5">
                  <c:v>TC</c:v>
                </c:pt>
                <c:pt idx="6">
                  <c:v>2nd violations</c:v>
                </c:pt>
                <c:pt idx="7">
                  <c:v>TC</c:v>
                </c:pt>
                <c:pt idx="8">
                  <c:v>3rd violation</c:v>
                </c:pt>
                <c:pt idx="9">
                  <c:v>TC</c:v>
                </c:pt>
                <c:pt idx="10">
                  <c:v>Notice to Quit</c:v>
                </c:pt>
                <c:pt idx="11">
                  <c:v>Eviction</c:v>
                </c:pt>
              </c:strCache>
            </c:strRef>
          </c:cat>
          <c:val>
            <c:numRef>
              <c:f>Sheet1!$B$2:$B$13</c:f>
              <c:numCache>
                <c:formatCode>General</c:formatCode>
                <c:ptCount val="12"/>
                <c:pt idx="0">
                  <c:v>2</c:v>
                </c:pt>
                <c:pt idx="1">
                  <c:v>2</c:v>
                </c:pt>
                <c:pt idx="2">
                  <c:v>2</c:v>
                </c:pt>
                <c:pt idx="3">
                  <c:v>2</c:v>
                </c:pt>
                <c:pt idx="4">
                  <c:v>2</c:v>
                </c:pt>
                <c:pt idx="5">
                  <c:v>2</c:v>
                </c:pt>
                <c:pt idx="6">
                  <c:v>2</c:v>
                </c:pt>
                <c:pt idx="7">
                  <c:v>2</c:v>
                </c:pt>
                <c:pt idx="8">
                  <c:v>2</c:v>
                </c:pt>
                <c:pt idx="9">
                  <c:v>2</c:v>
                </c:pt>
                <c:pt idx="10">
                  <c:v>2</c:v>
                </c:pt>
                <c:pt idx="11">
                  <c:v>2</c:v>
                </c:pt>
              </c:numCache>
            </c:numRef>
          </c:val>
          <c:smooth val="0"/>
          <c:extLst>
            <c:ext xmlns:c16="http://schemas.microsoft.com/office/drawing/2014/chart" uri="{C3380CC4-5D6E-409C-BE32-E72D297353CC}">
              <c16:uniqueId val="{00000000-9EC9-4A85-BED8-B356B42490C4}"/>
            </c:ext>
          </c:extLst>
        </c:ser>
        <c:dLbls>
          <c:showLegendKey val="0"/>
          <c:showVal val="0"/>
          <c:showCatName val="0"/>
          <c:showSerName val="0"/>
          <c:showPercent val="0"/>
          <c:showBubbleSize val="0"/>
        </c:dLbls>
        <c:marker val="1"/>
        <c:smooth val="0"/>
        <c:axId val="1314080383"/>
        <c:axId val="1221400063"/>
      </c:lineChart>
      <c:catAx>
        <c:axId val="13140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00063"/>
        <c:crosses val="autoZero"/>
        <c:auto val="1"/>
        <c:lblAlgn val="ctr"/>
        <c:lblOffset val="100"/>
        <c:noMultiLvlLbl val="0"/>
      </c:catAx>
      <c:valAx>
        <c:axId val="1221400063"/>
        <c:scaling>
          <c:orientation val="minMax"/>
        </c:scaling>
        <c:delete val="1"/>
        <c:axPos val="l"/>
        <c:numFmt formatCode="General" sourceLinked="1"/>
        <c:majorTickMark val="none"/>
        <c:minorTickMark val="none"/>
        <c:tickLblPos val="nextTo"/>
        <c:crossAx val="131408038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strRef>
              <c:f>Sheet1!$A$2:$A$13</c:f>
              <c:strCache>
                <c:ptCount val="12"/>
                <c:pt idx="0">
                  <c:v>Homeless</c:v>
                </c:pt>
                <c:pt idx="1">
                  <c:v>Intake</c:v>
                </c:pt>
                <c:pt idx="2">
                  <c:v>Lease signing</c:v>
                </c:pt>
                <c:pt idx="3">
                  <c:v>Education</c:v>
                </c:pt>
                <c:pt idx="4">
                  <c:v>1st violation</c:v>
                </c:pt>
                <c:pt idx="5">
                  <c:v>TC</c:v>
                </c:pt>
                <c:pt idx="6">
                  <c:v>2nd violations</c:v>
                </c:pt>
                <c:pt idx="7">
                  <c:v>TC</c:v>
                </c:pt>
                <c:pt idx="8">
                  <c:v>3rd violation</c:v>
                </c:pt>
                <c:pt idx="9">
                  <c:v>TC</c:v>
                </c:pt>
                <c:pt idx="10">
                  <c:v>Notice to Quit</c:v>
                </c:pt>
                <c:pt idx="11">
                  <c:v>Eviction</c:v>
                </c:pt>
              </c:strCache>
            </c:strRef>
          </c:cat>
          <c:val>
            <c:numRef>
              <c:f>Sheet1!$B$2:$B$13</c:f>
              <c:numCache>
                <c:formatCode>General</c:formatCode>
                <c:ptCount val="12"/>
                <c:pt idx="0">
                  <c:v>2</c:v>
                </c:pt>
                <c:pt idx="1">
                  <c:v>2</c:v>
                </c:pt>
                <c:pt idx="2">
                  <c:v>2</c:v>
                </c:pt>
                <c:pt idx="3">
                  <c:v>2</c:v>
                </c:pt>
                <c:pt idx="4">
                  <c:v>2</c:v>
                </c:pt>
                <c:pt idx="5">
                  <c:v>2</c:v>
                </c:pt>
                <c:pt idx="6">
                  <c:v>2</c:v>
                </c:pt>
                <c:pt idx="7">
                  <c:v>2</c:v>
                </c:pt>
                <c:pt idx="8">
                  <c:v>2</c:v>
                </c:pt>
                <c:pt idx="9">
                  <c:v>2</c:v>
                </c:pt>
                <c:pt idx="10">
                  <c:v>2</c:v>
                </c:pt>
                <c:pt idx="11">
                  <c:v>2</c:v>
                </c:pt>
              </c:numCache>
            </c:numRef>
          </c:val>
          <c:smooth val="0"/>
          <c:extLst>
            <c:ext xmlns:c16="http://schemas.microsoft.com/office/drawing/2014/chart" uri="{C3380CC4-5D6E-409C-BE32-E72D297353CC}">
              <c16:uniqueId val="{00000000-9EC9-4A85-BED8-B356B42490C4}"/>
            </c:ext>
          </c:extLst>
        </c:ser>
        <c:dLbls>
          <c:showLegendKey val="0"/>
          <c:showVal val="0"/>
          <c:showCatName val="0"/>
          <c:showSerName val="0"/>
          <c:showPercent val="0"/>
          <c:showBubbleSize val="0"/>
        </c:dLbls>
        <c:marker val="1"/>
        <c:smooth val="0"/>
        <c:axId val="1314080383"/>
        <c:axId val="1221400063"/>
      </c:lineChart>
      <c:catAx>
        <c:axId val="13140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00063"/>
        <c:crosses val="autoZero"/>
        <c:auto val="1"/>
        <c:lblAlgn val="ctr"/>
        <c:lblOffset val="100"/>
        <c:noMultiLvlLbl val="0"/>
      </c:catAx>
      <c:valAx>
        <c:axId val="1221400063"/>
        <c:scaling>
          <c:orientation val="minMax"/>
        </c:scaling>
        <c:delete val="1"/>
        <c:axPos val="l"/>
        <c:numFmt formatCode="General" sourceLinked="1"/>
        <c:majorTickMark val="none"/>
        <c:minorTickMark val="none"/>
        <c:tickLblPos val="nextTo"/>
        <c:crossAx val="131408038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strRef>
              <c:f>Sheet1!$A$2:$A$13</c:f>
              <c:strCache>
                <c:ptCount val="12"/>
                <c:pt idx="0">
                  <c:v>Homeless</c:v>
                </c:pt>
                <c:pt idx="1">
                  <c:v>Intake</c:v>
                </c:pt>
                <c:pt idx="2">
                  <c:v>Lease signing</c:v>
                </c:pt>
                <c:pt idx="3">
                  <c:v>Education</c:v>
                </c:pt>
                <c:pt idx="4">
                  <c:v>1st violation</c:v>
                </c:pt>
                <c:pt idx="5">
                  <c:v>TC</c:v>
                </c:pt>
                <c:pt idx="6">
                  <c:v>2nd violations</c:v>
                </c:pt>
                <c:pt idx="7">
                  <c:v>TC</c:v>
                </c:pt>
                <c:pt idx="8">
                  <c:v>3rd violation</c:v>
                </c:pt>
                <c:pt idx="9">
                  <c:v>TC</c:v>
                </c:pt>
                <c:pt idx="10">
                  <c:v>Notice to Quit</c:v>
                </c:pt>
                <c:pt idx="11">
                  <c:v>Eviction</c:v>
                </c:pt>
              </c:strCache>
            </c:strRef>
          </c:cat>
          <c:val>
            <c:numRef>
              <c:f>Sheet1!$B$2:$B$13</c:f>
              <c:numCache>
                <c:formatCode>General</c:formatCode>
                <c:ptCount val="12"/>
                <c:pt idx="0">
                  <c:v>2</c:v>
                </c:pt>
                <c:pt idx="1">
                  <c:v>2</c:v>
                </c:pt>
                <c:pt idx="2">
                  <c:v>2</c:v>
                </c:pt>
                <c:pt idx="3">
                  <c:v>2</c:v>
                </c:pt>
                <c:pt idx="4">
                  <c:v>2</c:v>
                </c:pt>
                <c:pt idx="5">
                  <c:v>2</c:v>
                </c:pt>
                <c:pt idx="6">
                  <c:v>2</c:v>
                </c:pt>
                <c:pt idx="7">
                  <c:v>2</c:v>
                </c:pt>
                <c:pt idx="8">
                  <c:v>2</c:v>
                </c:pt>
                <c:pt idx="9">
                  <c:v>2</c:v>
                </c:pt>
                <c:pt idx="10">
                  <c:v>2</c:v>
                </c:pt>
                <c:pt idx="11">
                  <c:v>2</c:v>
                </c:pt>
              </c:numCache>
            </c:numRef>
          </c:val>
          <c:smooth val="0"/>
          <c:extLst>
            <c:ext xmlns:c16="http://schemas.microsoft.com/office/drawing/2014/chart" uri="{C3380CC4-5D6E-409C-BE32-E72D297353CC}">
              <c16:uniqueId val="{00000000-9EC9-4A85-BED8-B356B42490C4}"/>
            </c:ext>
          </c:extLst>
        </c:ser>
        <c:dLbls>
          <c:showLegendKey val="0"/>
          <c:showVal val="0"/>
          <c:showCatName val="0"/>
          <c:showSerName val="0"/>
          <c:showPercent val="0"/>
          <c:showBubbleSize val="0"/>
        </c:dLbls>
        <c:marker val="1"/>
        <c:smooth val="0"/>
        <c:axId val="1314080383"/>
        <c:axId val="1221400063"/>
      </c:lineChart>
      <c:catAx>
        <c:axId val="13140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00063"/>
        <c:crosses val="autoZero"/>
        <c:auto val="1"/>
        <c:lblAlgn val="ctr"/>
        <c:lblOffset val="100"/>
        <c:noMultiLvlLbl val="0"/>
      </c:catAx>
      <c:valAx>
        <c:axId val="1221400063"/>
        <c:scaling>
          <c:orientation val="minMax"/>
        </c:scaling>
        <c:delete val="1"/>
        <c:axPos val="l"/>
        <c:numFmt formatCode="General" sourceLinked="1"/>
        <c:majorTickMark val="none"/>
        <c:minorTickMark val="none"/>
        <c:tickLblPos val="nextTo"/>
        <c:crossAx val="131408038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strRef>
              <c:f>Sheet1!$A$2:$A$13</c:f>
              <c:strCache>
                <c:ptCount val="12"/>
                <c:pt idx="0">
                  <c:v>Homeless</c:v>
                </c:pt>
                <c:pt idx="1">
                  <c:v>Intake</c:v>
                </c:pt>
                <c:pt idx="2">
                  <c:v>Lease signing</c:v>
                </c:pt>
                <c:pt idx="3">
                  <c:v>Education</c:v>
                </c:pt>
                <c:pt idx="4">
                  <c:v>1st violation</c:v>
                </c:pt>
                <c:pt idx="5">
                  <c:v>TC</c:v>
                </c:pt>
                <c:pt idx="6">
                  <c:v>2nd violations</c:v>
                </c:pt>
                <c:pt idx="7">
                  <c:v>TC</c:v>
                </c:pt>
                <c:pt idx="8">
                  <c:v>3rd violation</c:v>
                </c:pt>
                <c:pt idx="9">
                  <c:v>TC</c:v>
                </c:pt>
                <c:pt idx="10">
                  <c:v>Notice to Quit</c:v>
                </c:pt>
                <c:pt idx="11">
                  <c:v>Eviction</c:v>
                </c:pt>
              </c:strCache>
            </c:strRef>
          </c:cat>
          <c:val>
            <c:numRef>
              <c:f>Sheet1!$B$2:$B$13</c:f>
              <c:numCache>
                <c:formatCode>General</c:formatCode>
                <c:ptCount val="12"/>
                <c:pt idx="0">
                  <c:v>2</c:v>
                </c:pt>
                <c:pt idx="1">
                  <c:v>2</c:v>
                </c:pt>
                <c:pt idx="2">
                  <c:v>2</c:v>
                </c:pt>
                <c:pt idx="3">
                  <c:v>2</c:v>
                </c:pt>
                <c:pt idx="4">
                  <c:v>2</c:v>
                </c:pt>
                <c:pt idx="5">
                  <c:v>2</c:v>
                </c:pt>
                <c:pt idx="6">
                  <c:v>2</c:v>
                </c:pt>
                <c:pt idx="7">
                  <c:v>2</c:v>
                </c:pt>
                <c:pt idx="8">
                  <c:v>2</c:v>
                </c:pt>
                <c:pt idx="9">
                  <c:v>2</c:v>
                </c:pt>
                <c:pt idx="10">
                  <c:v>2</c:v>
                </c:pt>
                <c:pt idx="11">
                  <c:v>2</c:v>
                </c:pt>
              </c:numCache>
            </c:numRef>
          </c:val>
          <c:smooth val="0"/>
          <c:extLst>
            <c:ext xmlns:c16="http://schemas.microsoft.com/office/drawing/2014/chart" uri="{C3380CC4-5D6E-409C-BE32-E72D297353CC}">
              <c16:uniqueId val="{00000000-9EC9-4A85-BED8-B356B42490C4}"/>
            </c:ext>
          </c:extLst>
        </c:ser>
        <c:dLbls>
          <c:showLegendKey val="0"/>
          <c:showVal val="0"/>
          <c:showCatName val="0"/>
          <c:showSerName val="0"/>
          <c:showPercent val="0"/>
          <c:showBubbleSize val="0"/>
        </c:dLbls>
        <c:marker val="1"/>
        <c:smooth val="0"/>
        <c:axId val="1314080383"/>
        <c:axId val="1221400063"/>
      </c:lineChart>
      <c:catAx>
        <c:axId val="13140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00063"/>
        <c:crosses val="autoZero"/>
        <c:auto val="1"/>
        <c:lblAlgn val="ctr"/>
        <c:lblOffset val="100"/>
        <c:noMultiLvlLbl val="0"/>
      </c:catAx>
      <c:valAx>
        <c:axId val="1221400063"/>
        <c:scaling>
          <c:orientation val="minMax"/>
        </c:scaling>
        <c:delete val="1"/>
        <c:axPos val="l"/>
        <c:numFmt formatCode="General" sourceLinked="1"/>
        <c:majorTickMark val="none"/>
        <c:minorTickMark val="none"/>
        <c:tickLblPos val="nextTo"/>
        <c:crossAx val="131408038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strRef>
              <c:f>Sheet1!$A$2:$A$13</c:f>
              <c:strCache>
                <c:ptCount val="12"/>
                <c:pt idx="0">
                  <c:v>Homeless</c:v>
                </c:pt>
                <c:pt idx="1">
                  <c:v>Intake</c:v>
                </c:pt>
                <c:pt idx="2">
                  <c:v>Lease signing</c:v>
                </c:pt>
                <c:pt idx="3">
                  <c:v>Education</c:v>
                </c:pt>
                <c:pt idx="4">
                  <c:v>1st violation</c:v>
                </c:pt>
                <c:pt idx="5">
                  <c:v>TC</c:v>
                </c:pt>
                <c:pt idx="6">
                  <c:v>2nd violations</c:v>
                </c:pt>
                <c:pt idx="7">
                  <c:v>TC</c:v>
                </c:pt>
                <c:pt idx="8">
                  <c:v>3rd violation</c:v>
                </c:pt>
                <c:pt idx="9">
                  <c:v>TC</c:v>
                </c:pt>
                <c:pt idx="10">
                  <c:v>Notice to Quit</c:v>
                </c:pt>
                <c:pt idx="11">
                  <c:v>Eviction</c:v>
                </c:pt>
              </c:strCache>
            </c:strRef>
          </c:cat>
          <c:val>
            <c:numRef>
              <c:f>Sheet1!$B$2:$B$13</c:f>
              <c:numCache>
                <c:formatCode>General</c:formatCode>
                <c:ptCount val="12"/>
                <c:pt idx="0">
                  <c:v>2</c:v>
                </c:pt>
                <c:pt idx="1">
                  <c:v>2</c:v>
                </c:pt>
                <c:pt idx="2">
                  <c:v>2</c:v>
                </c:pt>
                <c:pt idx="3">
                  <c:v>2</c:v>
                </c:pt>
                <c:pt idx="4">
                  <c:v>2</c:v>
                </c:pt>
                <c:pt idx="5">
                  <c:v>2</c:v>
                </c:pt>
                <c:pt idx="6">
                  <c:v>2</c:v>
                </c:pt>
                <c:pt idx="7">
                  <c:v>2</c:v>
                </c:pt>
                <c:pt idx="8">
                  <c:v>2</c:v>
                </c:pt>
                <c:pt idx="9">
                  <c:v>2</c:v>
                </c:pt>
                <c:pt idx="10">
                  <c:v>2</c:v>
                </c:pt>
                <c:pt idx="11">
                  <c:v>2</c:v>
                </c:pt>
              </c:numCache>
            </c:numRef>
          </c:val>
          <c:smooth val="0"/>
          <c:extLst>
            <c:ext xmlns:c16="http://schemas.microsoft.com/office/drawing/2014/chart" uri="{C3380CC4-5D6E-409C-BE32-E72D297353CC}">
              <c16:uniqueId val="{00000000-9EC9-4A85-BED8-B356B42490C4}"/>
            </c:ext>
          </c:extLst>
        </c:ser>
        <c:dLbls>
          <c:showLegendKey val="0"/>
          <c:showVal val="0"/>
          <c:showCatName val="0"/>
          <c:showSerName val="0"/>
          <c:showPercent val="0"/>
          <c:showBubbleSize val="0"/>
        </c:dLbls>
        <c:marker val="1"/>
        <c:smooth val="0"/>
        <c:axId val="1314080383"/>
        <c:axId val="1221400063"/>
      </c:lineChart>
      <c:catAx>
        <c:axId val="13140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1400063"/>
        <c:crosses val="autoZero"/>
        <c:auto val="1"/>
        <c:lblAlgn val="ctr"/>
        <c:lblOffset val="100"/>
        <c:noMultiLvlLbl val="0"/>
      </c:catAx>
      <c:valAx>
        <c:axId val="1221400063"/>
        <c:scaling>
          <c:orientation val="minMax"/>
        </c:scaling>
        <c:delete val="1"/>
        <c:axPos val="l"/>
        <c:numFmt formatCode="General" sourceLinked="1"/>
        <c:majorTickMark val="none"/>
        <c:minorTickMark val="none"/>
        <c:tickLblPos val="nextTo"/>
        <c:crossAx val="1314080383"/>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9E028CF7-52B2-4BCA-940B-AEE6E96CDB61}" type="datetimeFigureOut">
              <a:rPr lang="en-US" smtClean="0"/>
              <a:t>5/13/2019</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39A4916E-6E6B-4DB8-82E7-C8D6C8C8FC83}" type="slidenum">
              <a:rPr lang="en-US" smtClean="0"/>
              <a:t>‹#›</a:t>
            </a:fld>
            <a:endParaRPr lang="en-US"/>
          </a:p>
        </p:txBody>
      </p:sp>
    </p:spTree>
    <p:extLst>
      <p:ext uri="{BB962C8B-B14F-4D97-AF65-F5344CB8AC3E}">
        <p14:creationId xmlns:p14="http://schemas.microsoft.com/office/powerpoint/2010/main" val="1033597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Cathy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eviction process is never easy – it takes a toll on tenants and landlords but it doesn’t have to be all bad.  Learn from Colorado Coalition for the Homeless Property Management Staff about a new framework for helping clients and residents navigate housing systems and resources to avoid evictions when possible and resolve landlord and tenant disputes.</a:t>
            </a:r>
            <a:endParaRPr lang="en-US" dirty="0"/>
          </a:p>
          <a:p>
            <a:endParaRPr lang="en-US" dirty="0"/>
          </a:p>
          <a:p>
            <a:r>
              <a:rPr lang="en-US" dirty="0"/>
              <a:t>Eviction with dignity and respect is about the means by which we, as professionals, help our clients and residents navigate our housing systems.  Eviction is an outcome that is the worst case for everyone involved, and one that we strive, from our first discussions with a person about housing, to avoid.  </a:t>
            </a:r>
          </a:p>
        </p:txBody>
      </p:sp>
      <p:sp>
        <p:nvSpPr>
          <p:cNvPr id="4" name="Slide Number Placeholder 3"/>
          <p:cNvSpPr>
            <a:spLocks noGrp="1"/>
          </p:cNvSpPr>
          <p:nvPr>
            <p:ph type="sldNum" sz="quarter" idx="10"/>
          </p:nvPr>
        </p:nvSpPr>
        <p:spPr/>
        <p:txBody>
          <a:bodyPr/>
          <a:lstStyle/>
          <a:p>
            <a:fld id="{39A4916E-6E6B-4DB8-82E7-C8D6C8C8FC83}" type="slidenum">
              <a:rPr lang="en-US" smtClean="0"/>
              <a:t>1</a:t>
            </a:fld>
            <a:endParaRPr lang="en-US"/>
          </a:p>
        </p:txBody>
      </p:sp>
    </p:spTree>
    <p:extLst>
      <p:ext uri="{BB962C8B-B14F-4D97-AF65-F5344CB8AC3E}">
        <p14:creationId xmlns:p14="http://schemas.microsoft.com/office/powerpoint/2010/main" val="4135729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Christina</a:t>
            </a:r>
          </a:p>
        </p:txBody>
      </p:sp>
      <p:sp>
        <p:nvSpPr>
          <p:cNvPr id="4" name="Slide Number Placeholder 3"/>
          <p:cNvSpPr>
            <a:spLocks noGrp="1"/>
          </p:cNvSpPr>
          <p:nvPr>
            <p:ph type="sldNum" sz="quarter" idx="5"/>
          </p:nvPr>
        </p:nvSpPr>
        <p:spPr/>
        <p:txBody>
          <a:bodyPr/>
          <a:lstStyle/>
          <a:p>
            <a:fld id="{39A4916E-6E6B-4DB8-82E7-C8D6C8C8FC83}" type="slidenum">
              <a:rPr lang="en-US" smtClean="0"/>
              <a:t>10</a:t>
            </a:fld>
            <a:endParaRPr lang="en-US"/>
          </a:p>
        </p:txBody>
      </p:sp>
    </p:spTree>
    <p:extLst>
      <p:ext uri="{BB962C8B-B14F-4D97-AF65-F5344CB8AC3E}">
        <p14:creationId xmlns:p14="http://schemas.microsoft.com/office/powerpoint/2010/main" val="2576087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Christina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This is a</a:t>
            </a:r>
            <a:r>
              <a:rPr lang="en-US" baseline="0" dirty="0"/>
              <a:t> generalized timeline that is not always representative of how things sometimes occur.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Revisit the 3 components of housing and how there are integrated into each step.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Introduction</a:t>
            </a:r>
            <a:r>
              <a:rPr lang="en-US" baseline="0" dirty="0"/>
              <a:t> to how we can use this structure to help us, and the resident, understand the risks of losing housing, what the process is, and what is needed.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11</a:t>
            </a:fld>
            <a:endParaRPr lang="en-US"/>
          </a:p>
        </p:txBody>
      </p:sp>
    </p:spTree>
    <p:extLst>
      <p:ext uri="{BB962C8B-B14F-4D97-AF65-F5344CB8AC3E}">
        <p14:creationId xmlns:p14="http://schemas.microsoft.com/office/powerpoint/2010/main" val="4127915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Christina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Statistics</a:t>
            </a:r>
            <a:r>
              <a:rPr lang="en-US" baseline="0" dirty="0"/>
              <a:t> about what we know about people entering housing from homelessness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Information on the OneHome system and who is coming into housing... how the needs of the people we serve have changed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Dindi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Address what potential application discrimination can look like and briefly what’s allowed and what’s not (criminal denials, rental discrimination </a:t>
            </a:r>
            <a:r>
              <a:rPr lang="en-US" baseline="0" dirty="0" err="1"/>
              <a:t>etc</a:t>
            </a:r>
            <a:r>
              <a:rPr lang="en-US" baseline="0" dirty="0"/>
              <a: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Approach:  </a:t>
            </a:r>
            <a:r>
              <a:rPr lang="en-US" b="1" baseline="0" dirty="0"/>
              <a:t>In court (one of the worst case outcomes), what do you want to be able to say you did at this time considering the circumstance the clients current needs/circumstances.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Reasonable Accommodation?</a:t>
            </a:r>
            <a:endParaRPr lang="en-US" b="1" dirty="0"/>
          </a:p>
          <a:p>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12</a:t>
            </a:fld>
            <a:endParaRPr lang="en-US"/>
          </a:p>
        </p:txBody>
      </p:sp>
    </p:spTree>
    <p:extLst>
      <p:ext uri="{BB962C8B-B14F-4D97-AF65-F5344CB8AC3E}">
        <p14:creationId xmlns:p14="http://schemas.microsoft.com/office/powerpoint/2010/main" val="470810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Christina</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The intake process and what we have established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LOCUS assessment?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Care coordination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In court (worst case), what do you want to be able to say you did at this time considering the circumstance the clients current needs/circumstances.  </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Reasonable Accommodation?</a:t>
            </a:r>
            <a:endParaRPr lang="en-US" b="1" dirty="0"/>
          </a:p>
          <a:p>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13</a:t>
            </a:fld>
            <a:endParaRPr lang="en-US"/>
          </a:p>
        </p:txBody>
      </p:sp>
    </p:spTree>
    <p:extLst>
      <p:ext uri="{BB962C8B-B14F-4D97-AF65-F5344CB8AC3E}">
        <p14:creationId xmlns:p14="http://schemas.microsoft.com/office/powerpoint/2010/main" val="4166967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Amritpal</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Bringing everyone together</a:t>
            </a:r>
            <a:r>
              <a:rPr lang="en-US" baseline="0" dirty="0"/>
              <a:t> – education – time – acceptance – transferring ownership of the apartment to the tenant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“This building was built for you, and for people in your same circumstances.”  “We are here because you are cared for.”  “You are not the visitor in this home, I am the visitor… and it is a privilege for me to be here.”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Providing “hard line” information about limits of the program/housing (giving people information up front)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Assessing needs for accommodation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Addressing culture changes that are about to occur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Foreshadowing what comes next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In court (worst case), what do you want to be able to say you did at this time considering the circumstance the clients current needs/circumstances.  </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Reasonable Accommodation?</a:t>
            </a:r>
            <a:endParaRPr lang="en-US" b="1" dirty="0"/>
          </a:p>
          <a:p>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14</a:t>
            </a:fld>
            <a:endParaRPr lang="en-US"/>
          </a:p>
        </p:txBody>
      </p:sp>
    </p:spTree>
    <p:extLst>
      <p:ext uri="{BB962C8B-B14F-4D97-AF65-F5344CB8AC3E}">
        <p14:creationId xmlns:p14="http://schemas.microsoft.com/office/powerpoint/2010/main" val="295670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Aaron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Education</a:t>
            </a:r>
            <a:r>
              <a:rPr lang="en-US" baseline="0" dirty="0"/>
              <a:t> occurs throughout the process.  At this time we focus on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Rapport/Trust/</a:t>
            </a:r>
            <a:r>
              <a:rPr lang="en-US" baseline="0" dirty="0" err="1"/>
              <a:t>Transparancy</a:t>
            </a:r>
            <a:r>
              <a:rPr lang="en-US" baseline="0" dirty="0"/>
              <a:t> (TIC)</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Willingness vs. Need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The apartment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Needs (known factors indicative of stability) – DLA, goal planning, etc.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Resources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Support</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Limitations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Care coordination</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A review of everything that has happened</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Assess unintended consequences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“we are very good at what we do, but we are not able to do everything.”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baseline="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baseline="0" dirty="0"/>
              <a:t>In court (worst case), what do you want to be able to say you did at this time considering the circumstance the clients current needs/circumstances.  </a:t>
            </a:r>
            <a:endParaRPr lang="en-US" b="1"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Reasonable Accommodation?</a:t>
            </a:r>
            <a:endParaRPr lang="en-US" b="1" dirty="0"/>
          </a:p>
          <a:p>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15</a:t>
            </a:fld>
            <a:endParaRPr lang="en-US"/>
          </a:p>
        </p:txBody>
      </p:sp>
    </p:spTree>
    <p:extLst>
      <p:ext uri="{BB962C8B-B14F-4D97-AF65-F5344CB8AC3E}">
        <p14:creationId xmlns:p14="http://schemas.microsoft.com/office/powerpoint/2010/main" val="4293802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Amritpal</a:t>
            </a:r>
            <a:r>
              <a:rPr lang="en-US"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Options</a:t>
            </a:r>
            <a:r>
              <a:rPr lang="en-US" baseline="0" dirty="0"/>
              <a:t> (Courtesy Notices, engaging service providers, etc.)</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Aaron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Normalizing</a:t>
            </a:r>
            <a:r>
              <a:rPr lang="en-US" baseline="0" dirty="0"/>
              <a:t> – de-personalizing the violation, providing information, support, and resource. Learning from the client (TIC points to behaviors as a means to have needs met, not a mean to get kicked out of housing)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“It is critical that a resident not see success in our building as “success.”  We can’t equate lease/voucher/services compliance with success.  What we mean by this is that “your success doesn’t depend on you fitting into our box.  This is just the box we have to work with.  I am hopeful that it is what you need and would like at this time, but if it is not, that is okay.”  (statistics on # of times it takes to be successful in housing)</a:t>
            </a:r>
            <a:endParaRPr lang="en-US" dirty="0"/>
          </a:p>
          <a:p>
            <a:endParaRPr lang="en-US" dirty="0"/>
          </a:p>
          <a:p>
            <a:r>
              <a:rPr lang="en-US" dirty="0"/>
              <a:t>Christina</a:t>
            </a:r>
            <a:r>
              <a:rPr lang="en-US" baseline="0" dirty="0"/>
              <a:t> </a:t>
            </a:r>
          </a:p>
          <a:p>
            <a:r>
              <a:rPr lang="en-US" baseline="0" dirty="0"/>
              <a: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In court (worst case), what do you want to be able to say you did at this time considering the circumstance the clients current needs/circumstances.  </a:t>
            </a:r>
            <a:endParaRPr lang="en-US"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Reasonable Accommodation?</a:t>
            </a:r>
            <a:endParaRPr lang="en-US" b="1" dirty="0"/>
          </a:p>
          <a:p>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16</a:t>
            </a:fld>
            <a:endParaRPr lang="en-US"/>
          </a:p>
        </p:txBody>
      </p:sp>
    </p:spTree>
    <p:extLst>
      <p:ext uri="{BB962C8B-B14F-4D97-AF65-F5344CB8AC3E}">
        <p14:creationId xmlns:p14="http://schemas.microsoft.com/office/powerpoint/2010/main" val="2026469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Collaboration</a:t>
            </a:r>
            <a:r>
              <a:rPr lang="en-US" baseline="0"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Options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Support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Normalize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Try new things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Determining what the resident wants  Ask the resident what it is they need.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We take some responsibility for why things have continued to be difficult.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In court (worst case), what do you want to be able to say you did at this time considering the circumstance the clients current needs/circumstances.  </a:t>
            </a:r>
            <a:endParaRPr lang="en-US"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Reasonable Accommodation?</a:t>
            </a:r>
            <a:endParaRPr lang="en-US" b="1" dirty="0"/>
          </a:p>
          <a:p>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17</a:t>
            </a:fld>
            <a:endParaRPr lang="en-US"/>
          </a:p>
        </p:txBody>
      </p:sp>
    </p:spTree>
    <p:extLst>
      <p:ext uri="{BB962C8B-B14F-4D97-AF65-F5344CB8AC3E}">
        <p14:creationId xmlns:p14="http://schemas.microsoft.com/office/powerpoint/2010/main" val="3998857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Aaron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Eviction</a:t>
            </a:r>
            <a:r>
              <a:rPr lang="en-US" baseline="0" dirty="0"/>
              <a:t> should not be a surprise possibility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If the rules we must follow are not clear at this point, and ample opportunities/support to modify behavior have not been support thus far, it is the system that has failed.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We continue to offers support, opportunity, options, and explore the desired outcomes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Get creative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Know what tools you have (</a:t>
            </a:r>
            <a:r>
              <a:rPr lang="en-US" baseline="0" dirty="0" err="1"/>
              <a:t>payeeships</a:t>
            </a:r>
            <a:r>
              <a:rPr lang="en-US" baseline="0" dirty="0"/>
              <a:t>, recovery programs, transfers, trespass of guests,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Use the flash card “preferred outcome” tools (explain)</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Stay where you are</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Move to another location with CCH</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Move to a home outside of CCH</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Participate in long-term recovery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Assisted living/nursing care</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Utilize emergency shelters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Stay with family/friends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Move to the streets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Dindi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-Speak to evictions that may be fair housing violations and give examples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In court (worst case), what do you want to be able to say you did at this time considering the circumstance the clients current needs/circumstances.  </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Reasonable Accommodation?</a:t>
            </a:r>
            <a:endParaRPr lang="en-US" b="1" dirty="0"/>
          </a:p>
          <a:p>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18</a:t>
            </a:fld>
            <a:endParaRPr lang="en-US"/>
          </a:p>
        </p:txBody>
      </p:sp>
    </p:spTree>
    <p:extLst>
      <p:ext uri="{BB962C8B-B14F-4D97-AF65-F5344CB8AC3E}">
        <p14:creationId xmlns:p14="http://schemas.microsoft.com/office/powerpoint/2010/main" val="11595384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Amritpal</a:t>
            </a:r>
            <a:r>
              <a:rPr lang="en-US" baseline="0"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How RPMC comes to this decision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Aaron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Know the systems, resident rights, consequences (good or bad) of potential options.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t>Fight in court, appeal (HUD), mutual rescission, moving/transferring, participation in higher-level services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When we are left without a choice… or perceive we have not real choice, we fight.  The fight is what we hope someone is willing to do to preserve their housing and their integrity.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Christina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In court (worst case), what do you want to be able to say you did at this time considering the circumstance the clients current needs/circumstances.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Reasonable Accommodation?</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19</a:t>
            </a:fld>
            <a:endParaRPr lang="en-US"/>
          </a:p>
        </p:txBody>
      </p:sp>
    </p:spTree>
    <p:extLst>
      <p:ext uri="{BB962C8B-B14F-4D97-AF65-F5344CB8AC3E}">
        <p14:creationId xmlns:p14="http://schemas.microsoft.com/office/powerpoint/2010/main" val="872163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Aaron</a:t>
            </a:r>
          </a:p>
          <a:p>
            <a:endParaRPr lang="en-US" dirty="0"/>
          </a:p>
          <a:p>
            <a:r>
              <a:rPr lang="en-US" dirty="0"/>
              <a:t>TIC</a:t>
            </a:r>
            <a:r>
              <a:rPr lang="en-US" baseline="0" dirty="0"/>
              <a:t> – set of principles that recognizes and responds to the fact the people have experienced trauma, that the </a:t>
            </a:r>
            <a:r>
              <a:rPr lang="en-US" baseline="0" dirty="0" err="1"/>
              <a:t>tauma’s</a:t>
            </a:r>
            <a:r>
              <a:rPr lang="en-US" baseline="0" dirty="0"/>
              <a:t> may have a profound impact on the individual. </a:t>
            </a:r>
          </a:p>
          <a:p>
            <a:pPr marL="171450" indent="-171450">
              <a:buFontTx/>
              <a:buChar char="-"/>
            </a:pPr>
            <a:r>
              <a:rPr lang="en-US" baseline="0" dirty="0"/>
              <a:t>Utilize knowledge, skills, and compassion to guide us</a:t>
            </a:r>
          </a:p>
          <a:p>
            <a:pPr marL="171450" indent="-171450">
              <a:buFontTx/>
              <a:buChar char="-"/>
            </a:pPr>
            <a:r>
              <a:rPr lang="en-US" baseline="0" dirty="0"/>
              <a:t>Provide that allows for healing (over time)</a:t>
            </a:r>
          </a:p>
          <a:p>
            <a:pPr marL="171450" indent="-171450">
              <a:buFontTx/>
              <a:buChar char="-"/>
            </a:pPr>
            <a:r>
              <a:rPr lang="en-US" baseline="0" dirty="0"/>
              <a:t>* behaviors are often means of coping and an effort to seek emotional and physical safety. </a:t>
            </a:r>
          </a:p>
          <a:p>
            <a:pPr marL="171450" indent="-171450">
              <a:buFontTx/>
              <a:buChar char="-"/>
            </a:pPr>
            <a:endParaRPr lang="en-US" baseline="0" dirty="0"/>
          </a:p>
          <a:p>
            <a:pPr marL="0" indent="0">
              <a:buFontTx/>
              <a:buNone/>
            </a:pPr>
            <a:r>
              <a:rPr lang="en-US" baseline="0" dirty="0"/>
              <a:t>Guiding Principles of TIC (www.samhsa.gov)</a:t>
            </a:r>
          </a:p>
          <a:p>
            <a:pPr marL="628650" lvl="1" indent="-171450">
              <a:buFontTx/>
              <a:buChar char="-"/>
            </a:pPr>
            <a:r>
              <a:rPr lang="en-US" baseline="0" dirty="0"/>
              <a:t>Safety</a:t>
            </a:r>
          </a:p>
          <a:p>
            <a:pPr marL="628650" lvl="1" indent="-171450">
              <a:buFontTx/>
              <a:buChar char="-"/>
            </a:pPr>
            <a:r>
              <a:rPr lang="en-US" baseline="0" dirty="0"/>
              <a:t>Trustworthiness and transparency</a:t>
            </a:r>
          </a:p>
          <a:p>
            <a:pPr marL="628650" lvl="1" indent="-171450">
              <a:buFontTx/>
              <a:buChar char="-"/>
            </a:pPr>
            <a:r>
              <a:rPr lang="en-US" baseline="0" dirty="0"/>
              <a:t>Peer support and mutual self-respect</a:t>
            </a:r>
          </a:p>
          <a:p>
            <a:pPr marL="628650" lvl="1" indent="-171450">
              <a:buFontTx/>
              <a:buChar char="-"/>
            </a:pPr>
            <a:r>
              <a:rPr lang="en-US" baseline="0" dirty="0"/>
              <a:t>Collaboration and mutuality</a:t>
            </a:r>
          </a:p>
          <a:p>
            <a:pPr marL="628650" lvl="1" indent="-171450">
              <a:buFontTx/>
              <a:buChar char="-"/>
            </a:pPr>
            <a:r>
              <a:rPr lang="en-US" baseline="0" dirty="0"/>
              <a:t>Empowerment, voice, and choice</a:t>
            </a:r>
          </a:p>
          <a:p>
            <a:pPr marL="628650" lvl="1" indent="-171450">
              <a:buFontTx/>
              <a:buChar char="-"/>
            </a:pPr>
            <a:r>
              <a:rPr lang="en-US" baseline="0" dirty="0"/>
              <a:t>Cultural, historical, and gender issues. </a:t>
            </a:r>
          </a:p>
          <a:p>
            <a:pPr marL="171450" indent="-171450">
              <a:buFontTx/>
              <a:buChar char="-"/>
            </a:pPr>
            <a:endParaRPr lang="en-US" baseline="0" dirty="0"/>
          </a:p>
          <a:p>
            <a:pPr marL="0" indent="0">
              <a:buFontTx/>
              <a:buNone/>
            </a:pPr>
            <a:r>
              <a:rPr lang="en-US" baseline="0" dirty="0"/>
              <a:t>What has been necessary on the street will get you kicked out of housing</a:t>
            </a:r>
          </a:p>
          <a:p>
            <a:pPr marL="0" indent="0">
              <a:buFontTx/>
              <a:buNone/>
            </a:pPr>
            <a:r>
              <a:rPr lang="en-US" baseline="0" dirty="0"/>
              <a:t>What your doing makes sense </a:t>
            </a:r>
          </a:p>
        </p:txBody>
      </p:sp>
      <p:sp>
        <p:nvSpPr>
          <p:cNvPr id="4" name="Slide Number Placeholder 3"/>
          <p:cNvSpPr>
            <a:spLocks noGrp="1"/>
          </p:cNvSpPr>
          <p:nvPr>
            <p:ph type="sldNum" sz="quarter" idx="10"/>
          </p:nvPr>
        </p:nvSpPr>
        <p:spPr/>
        <p:txBody>
          <a:bodyPr/>
          <a:lstStyle/>
          <a:p>
            <a:fld id="{39A4916E-6E6B-4DB8-82E7-C8D6C8C8FC83}" type="slidenum">
              <a:rPr lang="en-US" smtClean="0"/>
              <a:t>2</a:t>
            </a:fld>
            <a:endParaRPr lang="en-US"/>
          </a:p>
        </p:txBody>
      </p:sp>
    </p:spTree>
    <p:extLst>
      <p:ext uri="{BB962C8B-B14F-4D97-AF65-F5344CB8AC3E}">
        <p14:creationId xmlns:p14="http://schemas.microsoft.com/office/powerpoint/2010/main" val="615114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the eviction</a:t>
            </a:r>
            <a:r>
              <a:rPr lang="en-US" baseline="0" dirty="0"/>
              <a:t> hearing, when the system has operated as it is designed, the story should be about a highly respected and cared for individual and the people and systems that have fought to support and serve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an eviction is upheld, what shouldn’t be in question is the inherent dignity and respect of the individual, and the support from all of us in that individual’s future success.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Aaron’s story of Frank – what triggered in me was a sadness and failure… and what he remembers was something totally different… “Man… things got crazy and I ended up in prison.  Thanks for being there for me.”  - Reflecting on life… housing… connection… value…</a:t>
            </a:r>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20</a:t>
            </a:fld>
            <a:endParaRPr lang="en-US"/>
          </a:p>
        </p:txBody>
      </p:sp>
    </p:spTree>
    <p:extLst>
      <p:ext uri="{BB962C8B-B14F-4D97-AF65-F5344CB8AC3E}">
        <p14:creationId xmlns:p14="http://schemas.microsoft.com/office/powerpoint/2010/main" val="3129350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A4916E-6E6B-4DB8-82E7-C8D6C8C8FC83}" type="slidenum">
              <a:rPr lang="en-US" smtClean="0"/>
              <a:t>21</a:t>
            </a:fld>
            <a:endParaRPr lang="en-US"/>
          </a:p>
        </p:txBody>
      </p:sp>
    </p:spTree>
    <p:extLst>
      <p:ext uri="{BB962C8B-B14F-4D97-AF65-F5344CB8AC3E}">
        <p14:creationId xmlns:p14="http://schemas.microsoft.com/office/powerpoint/2010/main" val="370826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Amritpal</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anose="020B0604020202020204" pitchFamily="34" charset="0"/>
                <a:cs typeface="Arial" panose="020B0604020202020204" pitchFamily="34" charset="0"/>
              </a:rPr>
              <a:t>Fear will lean toward the most restrictive best practices and policies.  Eviction with dignity and respect asks you to ask yourself at each step of the process these 4 questions: </a:t>
            </a:r>
          </a:p>
          <a:p>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3</a:t>
            </a:fld>
            <a:endParaRPr lang="en-US"/>
          </a:p>
        </p:txBody>
      </p:sp>
    </p:spTree>
    <p:extLst>
      <p:ext uri="{BB962C8B-B14F-4D97-AF65-F5344CB8AC3E}">
        <p14:creationId xmlns:p14="http://schemas.microsoft.com/office/powerpoint/2010/main" val="544973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dirty="0"/>
              <a:t>Aaron</a:t>
            </a:r>
          </a:p>
          <a:p>
            <a:pPr defTabSz="928299">
              <a:defRPr/>
            </a:pPr>
            <a:r>
              <a:rPr lang="en-US" dirty="0"/>
              <a:t>“This isn’t want I expected.” </a:t>
            </a:r>
          </a:p>
          <a:p>
            <a:pPr defTabSz="928299">
              <a:defRPr/>
            </a:pPr>
            <a:r>
              <a:rPr lang="en-US" dirty="0"/>
              <a:t>“You</a:t>
            </a:r>
            <a:r>
              <a:rPr lang="en-US" baseline="0" dirty="0"/>
              <a:t> guys are trying to kick me out of here.”  </a:t>
            </a:r>
          </a:p>
          <a:p>
            <a:pPr defTabSz="928299">
              <a:defRPr/>
            </a:pPr>
            <a:endParaRPr lang="en-US" baseline="0" dirty="0"/>
          </a:p>
          <a:p>
            <a:pPr defTabSz="928299">
              <a:defRPr/>
            </a:pPr>
            <a:r>
              <a:rPr lang="en-US" baseline="0" dirty="0"/>
              <a:t>Housing also didn’t solve all the problems</a:t>
            </a:r>
          </a:p>
          <a:p>
            <a:pPr defTabSz="928299">
              <a:defRPr/>
            </a:pPr>
            <a:endParaRPr lang="en-US" baseline="0" dirty="0"/>
          </a:p>
          <a:p>
            <a:pPr defTabSz="928299">
              <a:defRPr/>
            </a:pPr>
            <a:r>
              <a:rPr lang="en-US" baseline="0" dirty="0"/>
              <a:t>There are real drawbacks to becoming housed for some people</a:t>
            </a:r>
          </a:p>
          <a:p>
            <a:pPr defTabSz="928299">
              <a:defRPr/>
            </a:pPr>
            <a:endParaRPr lang="en-US" baseline="0" dirty="0"/>
          </a:p>
          <a:p>
            <a:pPr defTabSz="928299">
              <a:defRPr/>
            </a:pPr>
            <a:r>
              <a:rPr lang="en-US" dirty="0"/>
              <a:t>What are some of the things you hear clients say about our housing when they are having problems?</a:t>
            </a:r>
          </a:p>
          <a:p>
            <a:pPr defTabSz="928299">
              <a:defRPr/>
            </a:pPr>
            <a:endParaRPr lang="en-US" dirty="0"/>
          </a:p>
          <a:p>
            <a:pPr defTabSz="928299">
              <a:defRPr/>
            </a:pPr>
            <a:endParaRPr lang="en-US" dirty="0"/>
          </a:p>
          <a:p>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4</a:t>
            </a:fld>
            <a:endParaRPr lang="en-US"/>
          </a:p>
        </p:txBody>
      </p:sp>
    </p:spTree>
    <p:extLst>
      <p:ext uri="{BB962C8B-B14F-4D97-AF65-F5344CB8AC3E}">
        <p14:creationId xmlns:p14="http://schemas.microsoft.com/office/powerpoint/2010/main" val="1649595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Christina</a:t>
            </a:r>
          </a:p>
          <a:p>
            <a:endParaRPr lang="en-US" dirty="0"/>
          </a:p>
          <a:p>
            <a:pPr marL="171450" indent="-171450">
              <a:buFontTx/>
              <a:buChar char="-"/>
            </a:pPr>
            <a:r>
              <a:rPr lang="en-US" dirty="0"/>
              <a:t>Address the complexity of the system (since we’ve taken out the slide… the regulations/laws that shape our programs). </a:t>
            </a:r>
          </a:p>
          <a:p>
            <a:pPr marL="171450" indent="-171450">
              <a:buFontTx/>
              <a:buChar char="-"/>
            </a:pPr>
            <a:endParaRPr lang="en-US" dirty="0"/>
          </a:p>
          <a:p>
            <a:pPr marL="171450" indent="-171450">
              <a:buFontTx/>
              <a:buChar char="-"/>
            </a:pPr>
            <a:r>
              <a:rPr lang="en-US" dirty="0"/>
              <a:t>Consider not trying to bring a resident into a system, but trying to create a system that is inclusive of, and </a:t>
            </a:r>
            <a:r>
              <a:rPr lang="en-US"/>
              <a:t>designed for, the resident.  </a:t>
            </a:r>
            <a:endParaRPr lang="en-US" dirty="0"/>
          </a:p>
        </p:txBody>
      </p:sp>
      <p:sp>
        <p:nvSpPr>
          <p:cNvPr id="4" name="Slide Number Placeholder 3"/>
          <p:cNvSpPr>
            <a:spLocks noGrp="1"/>
          </p:cNvSpPr>
          <p:nvPr>
            <p:ph type="sldNum" sz="quarter" idx="10"/>
          </p:nvPr>
        </p:nvSpPr>
        <p:spPr/>
        <p:txBody>
          <a:bodyPr/>
          <a:lstStyle/>
          <a:p>
            <a:fld id="{39A4916E-6E6B-4DB8-82E7-C8D6C8C8FC83}" type="slidenum">
              <a:rPr lang="en-US" smtClean="0"/>
              <a:t>5</a:t>
            </a:fld>
            <a:endParaRPr lang="en-US"/>
          </a:p>
        </p:txBody>
      </p:sp>
    </p:spTree>
    <p:extLst>
      <p:ext uri="{BB962C8B-B14F-4D97-AF65-F5344CB8AC3E}">
        <p14:creationId xmlns:p14="http://schemas.microsoft.com/office/powerpoint/2010/main" val="2844133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Christina</a:t>
            </a:r>
          </a:p>
        </p:txBody>
      </p:sp>
      <p:sp>
        <p:nvSpPr>
          <p:cNvPr id="4" name="Slide Number Placeholder 3"/>
          <p:cNvSpPr>
            <a:spLocks noGrp="1"/>
          </p:cNvSpPr>
          <p:nvPr>
            <p:ph type="sldNum" sz="quarter" idx="10"/>
          </p:nvPr>
        </p:nvSpPr>
        <p:spPr/>
        <p:txBody>
          <a:bodyPr/>
          <a:lstStyle/>
          <a:p>
            <a:fld id="{39A4916E-6E6B-4DB8-82E7-C8D6C8C8FC83}" type="slidenum">
              <a:rPr lang="en-US" smtClean="0"/>
              <a:t>6</a:t>
            </a:fld>
            <a:endParaRPr lang="en-US"/>
          </a:p>
        </p:txBody>
      </p:sp>
    </p:spTree>
    <p:extLst>
      <p:ext uri="{BB962C8B-B14F-4D97-AF65-F5344CB8AC3E}">
        <p14:creationId xmlns:p14="http://schemas.microsoft.com/office/powerpoint/2010/main" val="4179061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Christina</a:t>
            </a:r>
          </a:p>
        </p:txBody>
      </p:sp>
      <p:sp>
        <p:nvSpPr>
          <p:cNvPr id="4" name="Slide Number Placeholder 3"/>
          <p:cNvSpPr>
            <a:spLocks noGrp="1"/>
          </p:cNvSpPr>
          <p:nvPr>
            <p:ph type="sldNum" sz="quarter" idx="10"/>
          </p:nvPr>
        </p:nvSpPr>
        <p:spPr/>
        <p:txBody>
          <a:bodyPr/>
          <a:lstStyle/>
          <a:p>
            <a:fld id="{39A4916E-6E6B-4DB8-82E7-C8D6C8C8FC83}" type="slidenum">
              <a:rPr lang="en-US" smtClean="0"/>
              <a:t>7</a:t>
            </a:fld>
            <a:endParaRPr lang="en-US"/>
          </a:p>
        </p:txBody>
      </p:sp>
    </p:spTree>
    <p:extLst>
      <p:ext uri="{BB962C8B-B14F-4D97-AF65-F5344CB8AC3E}">
        <p14:creationId xmlns:p14="http://schemas.microsoft.com/office/powerpoint/2010/main" val="408573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Christina</a:t>
            </a:r>
          </a:p>
        </p:txBody>
      </p:sp>
      <p:sp>
        <p:nvSpPr>
          <p:cNvPr id="4" name="Slide Number Placeholder 3"/>
          <p:cNvSpPr>
            <a:spLocks noGrp="1"/>
          </p:cNvSpPr>
          <p:nvPr>
            <p:ph type="sldNum" sz="quarter" idx="10"/>
          </p:nvPr>
        </p:nvSpPr>
        <p:spPr/>
        <p:txBody>
          <a:bodyPr/>
          <a:lstStyle/>
          <a:p>
            <a:fld id="{39A4916E-6E6B-4DB8-82E7-C8D6C8C8FC83}" type="slidenum">
              <a:rPr lang="en-US" smtClean="0"/>
              <a:t>8</a:t>
            </a:fld>
            <a:endParaRPr lang="en-US"/>
          </a:p>
        </p:txBody>
      </p:sp>
    </p:spTree>
    <p:extLst>
      <p:ext uri="{BB962C8B-B14F-4D97-AF65-F5344CB8AC3E}">
        <p14:creationId xmlns:p14="http://schemas.microsoft.com/office/powerpoint/2010/main" val="4213033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Christina</a:t>
            </a:r>
          </a:p>
          <a:p>
            <a:endParaRPr lang="en-US" dirty="0"/>
          </a:p>
          <a:p>
            <a:r>
              <a:rPr lang="en-US" dirty="0" err="1"/>
              <a:t>Dindi</a:t>
            </a:r>
            <a:r>
              <a:rPr lang="en-US" dirty="0"/>
              <a:t> to give brief info o re: </a:t>
            </a:r>
            <a:r>
              <a:rPr lang="en-US" dirty="0" err="1"/>
              <a:t>ll</a:t>
            </a:r>
            <a:r>
              <a:rPr lang="en-US" dirty="0"/>
              <a:t> responsibilities in fair housing</a:t>
            </a:r>
          </a:p>
        </p:txBody>
      </p:sp>
      <p:sp>
        <p:nvSpPr>
          <p:cNvPr id="4" name="Slide Number Placeholder 3"/>
          <p:cNvSpPr>
            <a:spLocks noGrp="1"/>
          </p:cNvSpPr>
          <p:nvPr>
            <p:ph type="sldNum" sz="quarter" idx="10"/>
          </p:nvPr>
        </p:nvSpPr>
        <p:spPr/>
        <p:txBody>
          <a:bodyPr/>
          <a:lstStyle/>
          <a:p>
            <a:fld id="{39A4916E-6E6B-4DB8-82E7-C8D6C8C8FC83}" type="slidenum">
              <a:rPr lang="en-US" smtClean="0"/>
              <a:t>9</a:t>
            </a:fld>
            <a:endParaRPr lang="en-US"/>
          </a:p>
        </p:txBody>
      </p:sp>
    </p:spTree>
    <p:extLst>
      <p:ext uri="{BB962C8B-B14F-4D97-AF65-F5344CB8AC3E}">
        <p14:creationId xmlns:p14="http://schemas.microsoft.com/office/powerpoint/2010/main" val="139291742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44707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95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7644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079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8A87A34-81AB-432B-8DAE-1953F412C126}" type="datetimeFigureOut">
              <a:rPr lang="en-US" smtClean="0"/>
              <a:t>5/13/2019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61702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483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136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3723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484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5/13/2019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8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5/13/2019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6463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8A87A34-81AB-432B-8DAE-1953F412C126}" type="datetimeFigureOut">
              <a:rPr lang="en-US" smtClean="0"/>
              <a:pPr/>
              <a:t>5/13/2019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79959788"/>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558058"/>
            <a:ext cx="9966960" cy="3035808"/>
          </a:xfrm>
        </p:spPr>
        <p:txBody>
          <a:bodyPr/>
          <a:lstStyle/>
          <a:p>
            <a:r>
              <a:rPr lang="en-US" dirty="0">
                <a:solidFill>
                  <a:srgbClr val="C00000"/>
                </a:solidFill>
              </a:rPr>
              <a:t>Eviction: </a:t>
            </a:r>
            <a:r>
              <a:rPr lang="en-US" dirty="0">
                <a:solidFill>
                  <a:schemeClr val="tx1"/>
                </a:solidFill>
              </a:rPr>
              <a:t>with Dignity and Respect</a:t>
            </a:r>
          </a:p>
        </p:txBody>
      </p:sp>
      <p:sp>
        <p:nvSpPr>
          <p:cNvPr id="3" name="Subtitle 2"/>
          <p:cNvSpPr>
            <a:spLocks noGrp="1"/>
          </p:cNvSpPr>
          <p:nvPr>
            <p:ph type="subTitle" idx="1"/>
          </p:nvPr>
        </p:nvSpPr>
        <p:spPr>
          <a:xfrm>
            <a:off x="642347" y="4593865"/>
            <a:ext cx="10863819" cy="2264135"/>
          </a:xfrm>
        </p:spPr>
        <p:txBody>
          <a:bodyPr>
            <a:normAutofit/>
          </a:bodyPr>
          <a:lstStyle/>
          <a:p>
            <a:endParaRPr lang="en-US" dirty="0">
              <a:solidFill>
                <a:schemeClr val="bg1">
                  <a:lumMod val="65000"/>
                </a:schemeClr>
              </a:solidFill>
              <a:latin typeface="Arial" panose="020B0604020202020204" pitchFamily="34" charset="0"/>
              <a:cs typeface="Arial" panose="020B0604020202020204" pitchFamily="34" charset="0"/>
            </a:endParaRPr>
          </a:p>
          <a:p>
            <a:endParaRPr lang="en-US" dirty="0">
              <a:solidFill>
                <a:schemeClr val="bg1">
                  <a:lumMod val="65000"/>
                </a:schemeClr>
              </a:solidFill>
              <a:latin typeface="Arial" panose="020B0604020202020204" pitchFamily="34" charset="0"/>
              <a:cs typeface="Arial" panose="020B0604020202020204" pitchFamily="34" charset="0"/>
            </a:endParaRPr>
          </a:p>
          <a:p>
            <a:endParaRPr lang="en-US" dirty="0">
              <a:solidFill>
                <a:schemeClr val="bg1">
                  <a:lumMod val="65000"/>
                </a:schemeClr>
              </a:solidFill>
              <a:latin typeface="Arial" panose="020B0604020202020204" pitchFamily="34" charset="0"/>
              <a:cs typeface="Arial" panose="020B0604020202020204" pitchFamily="34" charset="0"/>
            </a:endParaRPr>
          </a:p>
          <a:p>
            <a:r>
              <a:rPr lang="en-US" dirty="0">
                <a:solidFill>
                  <a:schemeClr val="bg1">
                    <a:lumMod val="65000"/>
                  </a:schemeClr>
                </a:solidFill>
                <a:latin typeface="Arial" panose="020B0604020202020204" pitchFamily="34" charset="0"/>
                <a:cs typeface="Arial" panose="020B0604020202020204" pitchFamily="34" charset="0"/>
              </a:rPr>
              <a:t>Cathy Alderman  -  </a:t>
            </a:r>
            <a:r>
              <a:rPr lang="en-US" dirty="0" err="1">
                <a:solidFill>
                  <a:schemeClr val="bg1">
                    <a:lumMod val="65000"/>
                  </a:schemeClr>
                </a:solidFill>
                <a:latin typeface="Arial" panose="020B0604020202020204" pitchFamily="34" charset="0"/>
                <a:cs typeface="Arial" panose="020B0604020202020204" pitchFamily="34" charset="0"/>
              </a:rPr>
              <a:t>Amritpal</a:t>
            </a:r>
            <a:r>
              <a:rPr lang="en-US" dirty="0">
                <a:solidFill>
                  <a:schemeClr val="bg1">
                    <a:lumMod val="65000"/>
                  </a:schemeClr>
                </a:solidFill>
                <a:latin typeface="Arial" panose="020B0604020202020204" pitchFamily="34" charset="0"/>
                <a:cs typeface="Arial" panose="020B0604020202020204" pitchFamily="34" charset="0"/>
              </a:rPr>
              <a:t> Byrd  -  Aaron Crowder  -  Christina Garcia  -  </a:t>
            </a:r>
            <a:r>
              <a:rPr lang="en-US" dirty="0" err="1">
                <a:solidFill>
                  <a:schemeClr val="bg1">
                    <a:lumMod val="65000"/>
                  </a:schemeClr>
                </a:solidFill>
                <a:latin typeface="Arial" panose="020B0604020202020204" pitchFamily="34" charset="0"/>
                <a:cs typeface="Arial" panose="020B0604020202020204" pitchFamily="34" charset="0"/>
              </a:rPr>
              <a:t>Dindi</a:t>
            </a:r>
            <a:r>
              <a:rPr lang="en-US" dirty="0">
                <a:solidFill>
                  <a:schemeClr val="bg1">
                    <a:lumMod val="65000"/>
                  </a:schemeClr>
                </a:solidFill>
                <a:latin typeface="Arial" panose="020B0604020202020204" pitchFamily="34" charset="0"/>
                <a:cs typeface="Arial" panose="020B0604020202020204" pitchFamily="34" charset="0"/>
              </a:rPr>
              <a:t> Wade</a:t>
            </a:r>
          </a:p>
        </p:txBody>
      </p:sp>
    </p:spTree>
    <p:extLst>
      <p:ext uri="{BB962C8B-B14F-4D97-AF65-F5344CB8AC3E}">
        <p14:creationId xmlns:p14="http://schemas.microsoft.com/office/powerpoint/2010/main" val="395797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44808" y="2188001"/>
            <a:ext cx="10108536" cy="1200329"/>
          </a:xfrm>
          <a:prstGeom prst="rect">
            <a:avLst/>
          </a:prstGeom>
        </p:spPr>
        <p:txBody>
          <a:bodyPr wrap="none">
            <a:spAutoFit/>
          </a:bodyPr>
          <a:lstStyle/>
          <a:p>
            <a:pPr algn="ctr"/>
            <a:r>
              <a:rPr lang="en-US" sz="3600" dirty="0">
                <a:latin typeface="Arial Black" panose="020B0A04020102020204" pitchFamily="34" charset="0"/>
              </a:rPr>
              <a:t>What gets us to eviction is also what </a:t>
            </a:r>
          </a:p>
          <a:p>
            <a:pPr algn="ctr"/>
            <a:r>
              <a:rPr lang="en-US" sz="3600" dirty="0">
                <a:latin typeface="Arial Black" panose="020B0A04020102020204" pitchFamily="34" charset="0"/>
              </a:rPr>
              <a:t>informs us of what the resident needs. </a:t>
            </a:r>
          </a:p>
        </p:txBody>
      </p:sp>
    </p:spTree>
    <p:extLst>
      <p:ext uri="{BB962C8B-B14F-4D97-AF65-F5344CB8AC3E}">
        <p14:creationId xmlns:p14="http://schemas.microsoft.com/office/powerpoint/2010/main" val="283103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p:cNvPr>
          <p:cNvSpPr>
            <a:spLocks noGrp="1"/>
          </p:cNvSpPr>
          <p:nvPr>
            <p:ph type="title"/>
          </p:nvPr>
        </p:nvSpPr>
        <p:spPr>
          <a:xfrm>
            <a:off x="1170208" y="134693"/>
            <a:ext cx="10058400" cy="1609344"/>
          </a:xfrm>
        </p:spPr>
        <p:txBody>
          <a:bodyPr>
            <a:normAutofit/>
          </a:bodyPr>
          <a:lstStyle/>
          <a:p>
            <a:pPr algn="ctr"/>
            <a:r>
              <a:rPr lang="en-US" sz="3200" b="1" cap="none" dirty="0">
                <a:solidFill>
                  <a:schemeClr val="bg1">
                    <a:lumMod val="65000"/>
                  </a:schemeClr>
                </a:solidFill>
                <a:latin typeface="Arial" panose="020B0604020202020204" pitchFamily="34" charset="0"/>
                <a:cs typeface="Arial" panose="020B0604020202020204" pitchFamily="34" charset="0"/>
              </a:rPr>
              <a:t>Housing Timeline</a:t>
            </a:r>
          </a:p>
        </p:txBody>
      </p:sp>
      <p:graphicFrame>
        <p:nvGraphicFramePr>
          <p:cNvPr id="8" name="Content Placeholder 7">
            <a:extLst>
              <a:ext uri="{FF2B5EF4-FFF2-40B4-BE49-F238E27FC236}">
                <a16:creationId xmlns:a16="http://schemas.microsoft.com/office/drawing/2014/main" id="{F9326E38-52CD-45A5-85FC-C4E3331876B0}"/>
              </a:ext>
            </a:extLst>
          </p:cNvPr>
          <p:cNvGraphicFramePr>
            <a:graphicFrameLocks noGrp="1"/>
          </p:cNvGraphicFramePr>
          <p:nvPr>
            <p:ph idx="1"/>
            <p:extLst>
              <p:ext uri="{D42A27DB-BD31-4B8C-83A1-F6EECF244321}">
                <p14:modId xmlns:p14="http://schemas.microsoft.com/office/powerpoint/2010/main" val="618750203"/>
              </p:ext>
            </p:extLst>
          </p:nvPr>
        </p:nvGraphicFramePr>
        <p:xfrm>
          <a:off x="484408" y="2250710"/>
          <a:ext cx="11430000" cy="1441170"/>
        </p:xfrm>
        <a:graphic>
          <a:graphicData uri="http://schemas.openxmlformats.org/drawingml/2006/chart">
            <c:chart xmlns:c="http://schemas.openxmlformats.org/drawingml/2006/chart" xmlns:r="http://schemas.openxmlformats.org/officeDocument/2006/relationships" r:id="rId3"/>
          </a:graphicData>
        </a:graphic>
      </p:graphicFrame>
      <p:pic>
        <p:nvPicPr>
          <p:cNvPr id="7" name="Content Placeholder 11">
            <a:extLst>
              <a:ext uri="{FF2B5EF4-FFF2-40B4-BE49-F238E27FC236}">
                <a16:creationId xmlns:a16="http://schemas.microsoft.com/office/drawing/2014/main" id="{E5E5ED22-194F-4B60-A7CD-CA7AE721CEF6}"/>
              </a:ext>
            </a:extLst>
          </p:cNvPr>
          <p:cNvPicPr>
            <a:picLocks noChangeAspect="1"/>
          </p:cNvPicPr>
          <p:nvPr/>
        </p:nvPicPr>
        <p:blipFill>
          <a:blip r:embed="rId4"/>
          <a:stretch>
            <a:fillRect/>
          </a:stretch>
        </p:blipFill>
        <p:spPr>
          <a:xfrm>
            <a:off x="5813359" y="4730432"/>
            <a:ext cx="772099" cy="772099"/>
          </a:xfrm>
          <a:prstGeom prst="rect">
            <a:avLst/>
          </a:prstGeom>
        </p:spPr>
      </p:pic>
      <p:pic>
        <p:nvPicPr>
          <p:cNvPr id="10" name="Picture 9">
            <a:extLst>
              <a:ext uri="{FF2B5EF4-FFF2-40B4-BE49-F238E27FC236}">
                <a16:creationId xmlns:a16="http://schemas.microsoft.com/office/drawing/2014/main" id="{DD8C2AE3-B12E-4B76-B976-C1A6C98AC343}"/>
              </a:ext>
            </a:extLst>
          </p:cNvPr>
          <p:cNvPicPr>
            <a:picLocks noChangeAspect="1"/>
          </p:cNvPicPr>
          <p:nvPr/>
        </p:nvPicPr>
        <p:blipFill>
          <a:blip r:embed="rId5"/>
          <a:stretch>
            <a:fillRect/>
          </a:stretch>
        </p:blipFill>
        <p:spPr>
          <a:xfrm>
            <a:off x="2365993" y="4763792"/>
            <a:ext cx="776389" cy="772099"/>
          </a:xfrm>
          <a:prstGeom prst="rect">
            <a:avLst/>
          </a:prstGeom>
          <a:solidFill>
            <a:schemeClr val="bg1"/>
          </a:solidFill>
        </p:spPr>
      </p:pic>
      <p:pic>
        <p:nvPicPr>
          <p:cNvPr id="11" name="Picture 10">
            <a:extLst>
              <a:ext uri="{FF2B5EF4-FFF2-40B4-BE49-F238E27FC236}">
                <a16:creationId xmlns:a16="http://schemas.microsoft.com/office/drawing/2014/main" id="{0E638C66-7080-4974-A8C3-7609020D812A}"/>
              </a:ext>
            </a:extLst>
          </p:cNvPr>
          <p:cNvPicPr>
            <a:picLocks noChangeAspect="1"/>
          </p:cNvPicPr>
          <p:nvPr/>
        </p:nvPicPr>
        <p:blipFill>
          <a:blip r:embed="rId6"/>
          <a:stretch>
            <a:fillRect/>
          </a:stretch>
        </p:blipFill>
        <p:spPr>
          <a:xfrm>
            <a:off x="9316519" y="4697071"/>
            <a:ext cx="805460" cy="805460"/>
          </a:xfrm>
          <a:prstGeom prst="rect">
            <a:avLst/>
          </a:prstGeom>
        </p:spPr>
      </p:pic>
      <p:sp>
        <p:nvSpPr>
          <p:cNvPr id="12" name="TextBox 11">
            <a:extLst>
              <a:ext uri="{FF2B5EF4-FFF2-40B4-BE49-F238E27FC236}">
                <a16:creationId xmlns:a16="http://schemas.microsoft.com/office/drawing/2014/main" id="{CAC19B6C-8EB8-4FE2-A539-507DD2CC5FE9}"/>
              </a:ext>
            </a:extLst>
          </p:cNvPr>
          <p:cNvSpPr txBox="1"/>
          <p:nvPr/>
        </p:nvSpPr>
        <p:spPr>
          <a:xfrm>
            <a:off x="1562755" y="5606362"/>
            <a:ext cx="2382863" cy="461665"/>
          </a:xfrm>
          <a:prstGeom prst="rect">
            <a:avLst/>
          </a:prstGeom>
          <a:noFill/>
        </p:spPr>
        <p:txBody>
          <a:bodyPr wrap="square" rtlCol="0">
            <a:spAutoFit/>
          </a:bodyPr>
          <a:lstStyle/>
          <a:p>
            <a:pPr algn="ctr"/>
            <a:r>
              <a:rPr lang="en-US" sz="2400" dirty="0">
                <a:solidFill>
                  <a:srgbClr val="0070C0"/>
                </a:solidFill>
              </a:rPr>
              <a:t>property</a:t>
            </a:r>
          </a:p>
        </p:txBody>
      </p:sp>
      <p:sp>
        <p:nvSpPr>
          <p:cNvPr id="13" name="TextBox 12">
            <a:extLst>
              <a:ext uri="{FF2B5EF4-FFF2-40B4-BE49-F238E27FC236}">
                <a16:creationId xmlns:a16="http://schemas.microsoft.com/office/drawing/2014/main" id="{C1BD67DD-D2E2-4BDF-B73D-BC080CA46F7F}"/>
              </a:ext>
            </a:extLst>
          </p:cNvPr>
          <p:cNvSpPr txBox="1"/>
          <p:nvPr/>
        </p:nvSpPr>
        <p:spPr>
          <a:xfrm>
            <a:off x="4930706" y="5606361"/>
            <a:ext cx="2537404" cy="461665"/>
          </a:xfrm>
          <a:prstGeom prst="rect">
            <a:avLst/>
          </a:prstGeom>
          <a:noFill/>
        </p:spPr>
        <p:txBody>
          <a:bodyPr wrap="square" rtlCol="0">
            <a:spAutoFit/>
          </a:bodyPr>
          <a:lstStyle/>
          <a:p>
            <a:pPr algn="ctr"/>
            <a:r>
              <a:rPr lang="en-US" sz="2400" dirty="0">
                <a:solidFill>
                  <a:srgbClr val="0070C0"/>
                </a:solidFill>
              </a:rPr>
              <a:t>payer</a:t>
            </a:r>
          </a:p>
        </p:txBody>
      </p:sp>
      <p:sp>
        <p:nvSpPr>
          <p:cNvPr id="14" name="TextBox 13">
            <a:extLst>
              <a:ext uri="{FF2B5EF4-FFF2-40B4-BE49-F238E27FC236}">
                <a16:creationId xmlns:a16="http://schemas.microsoft.com/office/drawing/2014/main" id="{054D4914-82BC-43B2-A68C-9786E7EA497B}"/>
              </a:ext>
            </a:extLst>
          </p:cNvPr>
          <p:cNvSpPr txBox="1"/>
          <p:nvPr/>
        </p:nvSpPr>
        <p:spPr>
          <a:xfrm>
            <a:off x="8732715" y="5606361"/>
            <a:ext cx="1973067" cy="461665"/>
          </a:xfrm>
          <a:prstGeom prst="rect">
            <a:avLst/>
          </a:prstGeom>
          <a:noFill/>
        </p:spPr>
        <p:txBody>
          <a:bodyPr wrap="square" rtlCol="0">
            <a:spAutoFit/>
          </a:bodyPr>
          <a:lstStyle/>
          <a:p>
            <a:pPr algn="ctr"/>
            <a:r>
              <a:rPr lang="en-US" sz="2400" dirty="0">
                <a:solidFill>
                  <a:srgbClr val="0070C0"/>
                </a:solidFill>
              </a:rPr>
              <a:t>program</a:t>
            </a:r>
          </a:p>
        </p:txBody>
      </p:sp>
    </p:spTree>
    <p:extLst>
      <p:ext uri="{BB962C8B-B14F-4D97-AF65-F5344CB8AC3E}">
        <p14:creationId xmlns:p14="http://schemas.microsoft.com/office/powerpoint/2010/main" val="300079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p:cNvPr>
          <p:cNvSpPr>
            <a:spLocks noGrp="1"/>
          </p:cNvSpPr>
          <p:nvPr>
            <p:ph type="title"/>
          </p:nvPr>
        </p:nvSpPr>
        <p:spPr>
          <a:xfrm>
            <a:off x="1170208" y="134693"/>
            <a:ext cx="10058400" cy="1609344"/>
          </a:xfrm>
        </p:spPr>
        <p:txBody>
          <a:bodyPr>
            <a:normAutofit/>
          </a:bodyPr>
          <a:lstStyle/>
          <a:p>
            <a:pPr algn="ctr"/>
            <a:r>
              <a:rPr lang="en-US" sz="3200" b="1" cap="none" dirty="0">
                <a:solidFill>
                  <a:schemeClr val="bg1">
                    <a:lumMod val="65000"/>
                  </a:schemeClr>
                </a:solidFill>
                <a:latin typeface="Arial" panose="020B0604020202020204" pitchFamily="34" charset="0"/>
                <a:cs typeface="Arial" panose="020B0604020202020204" pitchFamily="34" charset="0"/>
              </a:rPr>
              <a:t>Housing Timeline</a:t>
            </a:r>
          </a:p>
        </p:txBody>
      </p:sp>
      <p:graphicFrame>
        <p:nvGraphicFramePr>
          <p:cNvPr id="8" name="Content Placeholder 7">
            <a:extLst>
              <a:ext uri="{FF2B5EF4-FFF2-40B4-BE49-F238E27FC236}">
                <a16:creationId xmlns:a16="http://schemas.microsoft.com/office/drawing/2014/main" id="{F9326E38-52CD-45A5-85FC-C4E3331876B0}"/>
              </a:ext>
            </a:extLst>
          </p:cNvPr>
          <p:cNvGraphicFramePr>
            <a:graphicFrameLocks noGrp="1"/>
          </p:cNvGraphicFramePr>
          <p:nvPr>
            <p:ph idx="1"/>
            <p:extLst>
              <p:ext uri="{D42A27DB-BD31-4B8C-83A1-F6EECF244321}">
                <p14:modId xmlns:p14="http://schemas.microsoft.com/office/powerpoint/2010/main" val="618750203"/>
              </p:ext>
            </p:extLst>
          </p:nvPr>
        </p:nvGraphicFramePr>
        <p:xfrm>
          <a:off x="484408" y="2250710"/>
          <a:ext cx="11430000" cy="1441170"/>
        </p:xfrm>
        <a:graphic>
          <a:graphicData uri="http://schemas.openxmlformats.org/drawingml/2006/chart">
            <c:chart xmlns:c="http://schemas.openxmlformats.org/drawingml/2006/chart" xmlns:r="http://schemas.openxmlformats.org/officeDocument/2006/relationships" r:id="rId3"/>
          </a:graphicData>
        </a:graphic>
      </p:graphicFrame>
      <p:sp>
        <p:nvSpPr>
          <p:cNvPr id="2" name="Down Arrow 1"/>
          <p:cNvSpPr/>
          <p:nvPr/>
        </p:nvSpPr>
        <p:spPr>
          <a:xfrm>
            <a:off x="801045"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Rectangle 4"/>
          <p:cNvSpPr/>
          <p:nvPr/>
        </p:nvSpPr>
        <p:spPr>
          <a:xfrm>
            <a:off x="0" y="4753313"/>
            <a:ext cx="8270213" cy="3062377"/>
          </a:xfrm>
          <a:prstGeom prst="rect">
            <a:avLst/>
          </a:prstGeom>
        </p:spPr>
        <p:txBody>
          <a:bodyPr wrap="none">
            <a:spAutoFit/>
          </a:bodyPr>
          <a:lstStyle/>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It takes multiple attempts in housing to be successful. </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One Home system</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Application discrimination</a:t>
            </a:r>
          </a:p>
          <a:p>
            <a:pPr lvl="1"/>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389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p:cNvPr>
          <p:cNvSpPr>
            <a:spLocks noGrp="1"/>
          </p:cNvSpPr>
          <p:nvPr>
            <p:ph type="title"/>
          </p:nvPr>
        </p:nvSpPr>
        <p:spPr>
          <a:xfrm>
            <a:off x="1170208" y="134693"/>
            <a:ext cx="10058400" cy="1609344"/>
          </a:xfrm>
        </p:spPr>
        <p:txBody>
          <a:bodyPr>
            <a:normAutofit/>
          </a:bodyPr>
          <a:lstStyle/>
          <a:p>
            <a:pPr algn="ctr"/>
            <a:r>
              <a:rPr lang="en-US" sz="3200" b="1" cap="none" dirty="0">
                <a:solidFill>
                  <a:schemeClr val="bg1">
                    <a:lumMod val="65000"/>
                  </a:schemeClr>
                </a:solidFill>
                <a:latin typeface="Arial" panose="020B0604020202020204" pitchFamily="34" charset="0"/>
                <a:cs typeface="Arial" panose="020B0604020202020204" pitchFamily="34" charset="0"/>
              </a:rPr>
              <a:t>Housing Timeline</a:t>
            </a:r>
          </a:p>
        </p:txBody>
      </p:sp>
      <p:graphicFrame>
        <p:nvGraphicFramePr>
          <p:cNvPr id="8" name="Content Placeholder 7">
            <a:extLst>
              <a:ext uri="{FF2B5EF4-FFF2-40B4-BE49-F238E27FC236}">
                <a16:creationId xmlns:a16="http://schemas.microsoft.com/office/drawing/2014/main" id="{F9326E38-52CD-45A5-85FC-C4E3331876B0}"/>
              </a:ext>
            </a:extLst>
          </p:cNvPr>
          <p:cNvGraphicFramePr>
            <a:graphicFrameLocks noGrp="1"/>
          </p:cNvGraphicFramePr>
          <p:nvPr>
            <p:ph idx="1"/>
            <p:extLst>
              <p:ext uri="{D42A27DB-BD31-4B8C-83A1-F6EECF244321}">
                <p14:modId xmlns:p14="http://schemas.microsoft.com/office/powerpoint/2010/main" val="618750203"/>
              </p:ext>
            </p:extLst>
          </p:nvPr>
        </p:nvGraphicFramePr>
        <p:xfrm>
          <a:off x="484408" y="2250710"/>
          <a:ext cx="11430000" cy="1441170"/>
        </p:xfrm>
        <a:graphic>
          <a:graphicData uri="http://schemas.openxmlformats.org/drawingml/2006/chart">
            <c:chart xmlns:c="http://schemas.openxmlformats.org/drawingml/2006/chart" xmlns:r="http://schemas.openxmlformats.org/officeDocument/2006/relationships" r:id="rId3"/>
          </a:graphicData>
        </a:graphic>
      </p:graphicFrame>
      <p:sp>
        <p:nvSpPr>
          <p:cNvPr id="2" name="Down Arrow 1"/>
          <p:cNvSpPr/>
          <p:nvPr/>
        </p:nvSpPr>
        <p:spPr>
          <a:xfrm>
            <a:off x="1738113"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Rectangle 4"/>
          <p:cNvSpPr/>
          <p:nvPr/>
        </p:nvSpPr>
        <p:spPr>
          <a:xfrm>
            <a:off x="0" y="3899873"/>
            <a:ext cx="11596444" cy="3962623"/>
          </a:xfrm>
          <a:prstGeom prst="rect">
            <a:avLst/>
          </a:prstGeom>
        </p:spPr>
        <p:txBody>
          <a:bodyPr wrap="none">
            <a:spAutoFit/>
          </a:bodyPr>
          <a:lstStyle/>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OneHome System </a:t>
            </a:r>
          </a:p>
          <a:p>
            <a:pPr marL="1257300" lvl="2" indent="-342900">
              <a:lnSpc>
                <a:spcPct val="150000"/>
              </a:lnSpc>
              <a:buFont typeface="Arial" panose="020B0604020202020204" pitchFamily="34" charset="0"/>
              <a:buChar char="•"/>
            </a:pPr>
            <a:r>
              <a:rPr lang="en-US" sz="1700" b="1" dirty="0">
                <a:solidFill>
                  <a:srgbClr val="00B0F0"/>
                </a:solidFill>
                <a:latin typeface="Arial" panose="020B0604020202020204" pitchFamily="34" charset="0"/>
                <a:cs typeface="Arial" panose="020B0604020202020204" pitchFamily="34" charset="0"/>
              </a:rPr>
              <a:t>Assessment, Prioritization, Navigation and Case Conferencing, Housing referral, Data Collection</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Housing Intake and Placement </a:t>
            </a:r>
          </a:p>
          <a:p>
            <a:pPr marL="1257300" lvl="2" indent="-342900">
              <a:lnSpc>
                <a:spcPct val="150000"/>
              </a:lnSpc>
              <a:buFont typeface="Arial" panose="020B0604020202020204" pitchFamily="34" charset="0"/>
              <a:buChar char="•"/>
            </a:pPr>
            <a:r>
              <a:rPr lang="en-US" sz="1700" b="1" dirty="0">
                <a:solidFill>
                  <a:srgbClr val="00B0F0"/>
                </a:solidFill>
                <a:latin typeface="Arial" panose="020B0604020202020204" pitchFamily="34" charset="0"/>
                <a:cs typeface="Arial" panose="020B0604020202020204" pitchFamily="34" charset="0"/>
              </a:rPr>
              <a:t>Property, voucher, and service coordination</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Level of care assessment (LOCUS)</a:t>
            </a:r>
          </a:p>
          <a:p>
            <a:pPr lvl="1"/>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513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p:cNvPr>
          <p:cNvSpPr>
            <a:spLocks noGrp="1"/>
          </p:cNvSpPr>
          <p:nvPr>
            <p:ph type="title"/>
          </p:nvPr>
        </p:nvSpPr>
        <p:spPr>
          <a:xfrm>
            <a:off x="1170208" y="134693"/>
            <a:ext cx="10058400" cy="1609344"/>
          </a:xfrm>
        </p:spPr>
        <p:txBody>
          <a:bodyPr>
            <a:normAutofit/>
          </a:bodyPr>
          <a:lstStyle/>
          <a:p>
            <a:pPr algn="ctr"/>
            <a:r>
              <a:rPr lang="en-US" sz="3200" b="1" cap="none" dirty="0">
                <a:solidFill>
                  <a:schemeClr val="bg1">
                    <a:lumMod val="65000"/>
                  </a:schemeClr>
                </a:solidFill>
                <a:latin typeface="Arial" panose="020B0604020202020204" pitchFamily="34" charset="0"/>
                <a:cs typeface="Arial" panose="020B0604020202020204" pitchFamily="34" charset="0"/>
              </a:rPr>
              <a:t>Housing Timeline</a:t>
            </a:r>
          </a:p>
        </p:txBody>
      </p:sp>
      <p:graphicFrame>
        <p:nvGraphicFramePr>
          <p:cNvPr id="8" name="Content Placeholder 7">
            <a:extLst>
              <a:ext uri="{FF2B5EF4-FFF2-40B4-BE49-F238E27FC236}">
                <a16:creationId xmlns:a16="http://schemas.microsoft.com/office/drawing/2014/main" id="{F9326E38-52CD-45A5-85FC-C4E3331876B0}"/>
              </a:ext>
            </a:extLst>
          </p:cNvPr>
          <p:cNvGraphicFramePr>
            <a:graphicFrameLocks noGrp="1"/>
          </p:cNvGraphicFramePr>
          <p:nvPr>
            <p:ph idx="1"/>
            <p:extLst>
              <p:ext uri="{D42A27DB-BD31-4B8C-83A1-F6EECF244321}">
                <p14:modId xmlns:p14="http://schemas.microsoft.com/office/powerpoint/2010/main" val="618750203"/>
              </p:ext>
            </p:extLst>
          </p:nvPr>
        </p:nvGraphicFramePr>
        <p:xfrm>
          <a:off x="484408" y="2250710"/>
          <a:ext cx="11430000" cy="1441170"/>
        </p:xfrm>
        <a:graphic>
          <a:graphicData uri="http://schemas.openxmlformats.org/drawingml/2006/chart">
            <c:chart xmlns:c="http://schemas.openxmlformats.org/drawingml/2006/chart" xmlns:r="http://schemas.openxmlformats.org/officeDocument/2006/relationships" r:id="rId3"/>
          </a:graphicData>
        </a:graphic>
      </p:graphicFrame>
      <p:sp>
        <p:nvSpPr>
          <p:cNvPr id="2" name="Down Arrow 1"/>
          <p:cNvSpPr/>
          <p:nvPr/>
        </p:nvSpPr>
        <p:spPr>
          <a:xfrm>
            <a:off x="2652510"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Rectangle 4"/>
          <p:cNvSpPr/>
          <p:nvPr/>
        </p:nvSpPr>
        <p:spPr>
          <a:xfrm>
            <a:off x="0" y="4753313"/>
            <a:ext cx="7388561" cy="3062377"/>
          </a:xfrm>
          <a:prstGeom prst="rect">
            <a:avLst/>
          </a:prstGeom>
        </p:spPr>
        <p:txBody>
          <a:bodyPr wrap="none">
            <a:spAutoFit/>
          </a:bodyPr>
          <a:lstStyle/>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Transferring ownership to the resident</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Collaborating with resident and others involved</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Acceptance, education, and time</a:t>
            </a:r>
          </a:p>
          <a:p>
            <a:pPr lvl="1"/>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412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p:cNvPr>
          <p:cNvSpPr>
            <a:spLocks noGrp="1"/>
          </p:cNvSpPr>
          <p:nvPr>
            <p:ph type="title"/>
          </p:nvPr>
        </p:nvSpPr>
        <p:spPr>
          <a:xfrm>
            <a:off x="1170208" y="134693"/>
            <a:ext cx="10058400" cy="1609344"/>
          </a:xfrm>
        </p:spPr>
        <p:txBody>
          <a:bodyPr>
            <a:normAutofit/>
          </a:bodyPr>
          <a:lstStyle/>
          <a:p>
            <a:pPr algn="ctr"/>
            <a:r>
              <a:rPr lang="en-US" sz="3200" b="1" cap="none" dirty="0">
                <a:solidFill>
                  <a:schemeClr val="bg1">
                    <a:lumMod val="65000"/>
                  </a:schemeClr>
                </a:solidFill>
                <a:latin typeface="Arial" panose="020B0604020202020204" pitchFamily="34" charset="0"/>
                <a:cs typeface="Arial" panose="020B0604020202020204" pitchFamily="34" charset="0"/>
              </a:rPr>
              <a:t>Housing Timeline</a:t>
            </a:r>
          </a:p>
        </p:txBody>
      </p:sp>
      <p:graphicFrame>
        <p:nvGraphicFramePr>
          <p:cNvPr id="8" name="Content Placeholder 7">
            <a:extLst>
              <a:ext uri="{FF2B5EF4-FFF2-40B4-BE49-F238E27FC236}">
                <a16:creationId xmlns:a16="http://schemas.microsoft.com/office/drawing/2014/main" id="{F9326E38-52CD-45A5-85FC-C4E3331876B0}"/>
              </a:ext>
            </a:extLst>
          </p:cNvPr>
          <p:cNvGraphicFramePr>
            <a:graphicFrameLocks noGrp="1"/>
          </p:cNvGraphicFramePr>
          <p:nvPr>
            <p:ph idx="1"/>
            <p:extLst>
              <p:ext uri="{D42A27DB-BD31-4B8C-83A1-F6EECF244321}">
                <p14:modId xmlns:p14="http://schemas.microsoft.com/office/powerpoint/2010/main" val="618750203"/>
              </p:ext>
            </p:extLst>
          </p:nvPr>
        </p:nvGraphicFramePr>
        <p:xfrm>
          <a:off x="484408" y="2250710"/>
          <a:ext cx="11430000" cy="1441170"/>
        </p:xfrm>
        <a:graphic>
          <a:graphicData uri="http://schemas.openxmlformats.org/drawingml/2006/chart">
            <c:chart xmlns:c="http://schemas.openxmlformats.org/drawingml/2006/chart" xmlns:r="http://schemas.openxmlformats.org/officeDocument/2006/relationships" r:id="rId3"/>
          </a:graphicData>
        </a:graphic>
      </p:graphicFrame>
      <p:sp>
        <p:nvSpPr>
          <p:cNvPr id="2" name="Down Arrow 1"/>
          <p:cNvSpPr/>
          <p:nvPr/>
        </p:nvSpPr>
        <p:spPr>
          <a:xfrm>
            <a:off x="3582021"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Rectangle 4"/>
          <p:cNvSpPr/>
          <p:nvPr/>
        </p:nvSpPr>
        <p:spPr>
          <a:xfrm>
            <a:off x="0" y="4265633"/>
            <a:ext cx="5059398" cy="3570208"/>
          </a:xfrm>
          <a:prstGeom prst="rect">
            <a:avLst/>
          </a:prstGeom>
        </p:spPr>
        <p:txBody>
          <a:bodyPr wrap="none">
            <a:spAutoFit/>
          </a:bodyPr>
          <a:lstStyle/>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Trauma Informed Care</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Building trust  </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Sharing/reviewing information</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Resourcing</a:t>
            </a:r>
          </a:p>
          <a:p>
            <a:pPr lvl="1"/>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434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p:cNvPr>
          <p:cNvSpPr>
            <a:spLocks noGrp="1"/>
          </p:cNvSpPr>
          <p:nvPr>
            <p:ph type="title"/>
          </p:nvPr>
        </p:nvSpPr>
        <p:spPr>
          <a:xfrm>
            <a:off x="1170208" y="134693"/>
            <a:ext cx="10058400" cy="1609344"/>
          </a:xfrm>
        </p:spPr>
        <p:txBody>
          <a:bodyPr>
            <a:normAutofit/>
          </a:bodyPr>
          <a:lstStyle/>
          <a:p>
            <a:pPr algn="ctr"/>
            <a:r>
              <a:rPr lang="en-US" sz="3200" b="1" cap="none" dirty="0">
                <a:solidFill>
                  <a:schemeClr val="bg1">
                    <a:lumMod val="65000"/>
                  </a:schemeClr>
                </a:solidFill>
                <a:latin typeface="Arial" panose="020B0604020202020204" pitchFamily="34" charset="0"/>
                <a:cs typeface="Arial" panose="020B0604020202020204" pitchFamily="34" charset="0"/>
              </a:rPr>
              <a:t>Housing Timeline</a:t>
            </a:r>
          </a:p>
        </p:txBody>
      </p:sp>
      <p:graphicFrame>
        <p:nvGraphicFramePr>
          <p:cNvPr id="8" name="Content Placeholder 7">
            <a:extLst>
              <a:ext uri="{FF2B5EF4-FFF2-40B4-BE49-F238E27FC236}">
                <a16:creationId xmlns:a16="http://schemas.microsoft.com/office/drawing/2014/main" id="{F9326E38-52CD-45A5-85FC-C4E3331876B0}"/>
              </a:ext>
            </a:extLst>
          </p:cNvPr>
          <p:cNvGraphicFramePr>
            <a:graphicFrameLocks noGrp="1"/>
          </p:cNvGraphicFramePr>
          <p:nvPr>
            <p:ph idx="1"/>
            <p:extLst>
              <p:ext uri="{D42A27DB-BD31-4B8C-83A1-F6EECF244321}">
                <p14:modId xmlns:p14="http://schemas.microsoft.com/office/powerpoint/2010/main" val="618750203"/>
              </p:ext>
            </p:extLst>
          </p:nvPr>
        </p:nvGraphicFramePr>
        <p:xfrm>
          <a:off x="484408" y="2250710"/>
          <a:ext cx="11430000" cy="1441170"/>
        </p:xfrm>
        <a:graphic>
          <a:graphicData uri="http://schemas.openxmlformats.org/drawingml/2006/chart">
            <c:chart xmlns:c="http://schemas.openxmlformats.org/drawingml/2006/chart" xmlns:r="http://schemas.openxmlformats.org/officeDocument/2006/relationships" r:id="rId3"/>
          </a:graphicData>
        </a:graphic>
      </p:graphicFrame>
      <p:sp>
        <p:nvSpPr>
          <p:cNvPr id="2" name="Down Arrow 1"/>
          <p:cNvSpPr/>
          <p:nvPr/>
        </p:nvSpPr>
        <p:spPr>
          <a:xfrm>
            <a:off x="4541760"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Down Arrow 4"/>
          <p:cNvSpPr/>
          <p:nvPr/>
        </p:nvSpPr>
        <p:spPr>
          <a:xfrm>
            <a:off x="5441043"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 name="Rectangle 5"/>
          <p:cNvSpPr/>
          <p:nvPr/>
        </p:nvSpPr>
        <p:spPr>
          <a:xfrm>
            <a:off x="0" y="4753313"/>
            <a:ext cx="6336991" cy="3062377"/>
          </a:xfrm>
          <a:prstGeom prst="rect">
            <a:avLst/>
          </a:prstGeom>
        </p:spPr>
        <p:txBody>
          <a:bodyPr wrap="none">
            <a:spAutoFit/>
          </a:bodyPr>
          <a:lstStyle/>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Explaining the documents and purpose</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Focusing on the roles people play</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Listening to the resident </a:t>
            </a:r>
          </a:p>
          <a:p>
            <a:pPr lvl="1"/>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961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p:cNvPr>
          <p:cNvSpPr>
            <a:spLocks noGrp="1"/>
          </p:cNvSpPr>
          <p:nvPr>
            <p:ph type="title"/>
          </p:nvPr>
        </p:nvSpPr>
        <p:spPr>
          <a:xfrm>
            <a:off x="1170208" y="134693"/>
            <a:ext cx="10058400" cy="1609344"/>
          </a:xfrm>
        </p:spPr>
        <p:txBody>
          <a:bodyPr>
            <a:normAutofit/>
          </a:bodyPr>
          <a:lstStyle/>
          <a:p>
            <a:pPr algn="ctr"/>
            <a:r>
              <a:rPr lang="en-US" sz="3200" b="1" cap="none" dirty="0">
                <a:solidFill>
                  <a:schemeClr val="bg1">
                    <a:lumMod val="65000"/>
                  </a:schemeClr>
                </a:solidFill>
                <a:latin typeface="Arial" panose="020B0604020202020204" pitchFamily="34" charset="0"/>
                <a:cs typeface="Arial" panose="020B0604020202020204" pitchFamily="34" charset="0"/>
              </a:rPr>
              <a:t>Housing Timeline</a:t>
            </a:r>
          </a:p>
        </p:txBody>
      </p:sp>
      <p:graphicFrame>
        <p:nvGraphicFramePr>
          <p:cNvPr id="8" name="Content Placeholder 7">
            <a:extLst>
              <a:ext uri="{FF2B5EF4-FFF2-40B4-BE49-F238E27FC236}">
                <a16:creationId xmlns:a16="http://schemas.microsoft.com/office/drawing/2014/main" id="{F9326E38-52CD-45A5-85FC-C4E3331876B0}"/>
              </a:ext>
            </a:extLst>
          </p:cNvPr>
          <p:cNvGraphicFramePr>
            <a:graphicFrameLocks noGrp="1"/>
          </p:cNvGraphicFramePr>
          <p:nvPr>
            <p:ph idx="1"/>
            <p:extLst>
              <p:ext uri="{D42A27DB-BD31-4B8C-83A1-F6EECF244321}">
                <p14:modId xmlns:p14="http://schemas.microsoft.com/office/powerpoint/2010/main" val="618750203"/>
              </p:ext>
            </p:extLst>
          </p:nvPr>
        </p:nvGraphicFramePr>
        <p:xfrm>
          <a:off x="484408" y="2250710"/>
          <a:ext cx="11430000" cy="1441170"/>
        </p:xfrm>
        <a:graphic>
          <a:graphicData uri="http://schemas.openxmlformats.org/drawingml/2006/chart">
            <c:chart xmlns:c="http://schemas.openxmlformats.org/drawingml/2006/chart" xmlns:r="http://schemas.openxmlformats.org/officeDocument/2006/relationships" r:id="rId3"/>
          </a:graphicData>
        </a:graphic>
      </p:graphicFrame>
      <p:sp>
        <p:nvSpPr>
          <p:cNvPr id="2" name="Down Arrow 1"/>
          <p:cNvSpPr/>
          <p:nvPr/>
        </p:nvSpPr>
        <p:spPr>
          <a:xfrm>
            <a:off x="6385668"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Down Arrow 4"/>
          <p:cNvSpPr/>
          <p:nvPr/>
        </p:nvSpPr>
        <p:spPr>
          <a:xfrm>
            <a:off x="7284951"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 name="Rectangle 5"/>
          <p:cNvSpPr/>
          <p:nvPr/>
        </p:nvSpPr>
        <p:spPr>
          <a:xfrm>
            <a:off x="0" y="4245313"/>
            <a:ext cx="10546080" cy="3570208"/>
          </a:xfrm>
          <a:prstGeom prst="rect">
            <a:avLst/>
          </a:prstGeom>
        </p:spPr>
        <p:txBody>
          <a:bodyPr wrap="square">
            <a:spAutoFit/>
          </a:bodyPr>
          <a:lstStyle/>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Second notices/violations are frequently expected.  </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Can we see this as an opportunity to support the resident?</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Evaluate and make plans for success (opportunities to try things the resident may have not been willing to try previously). </a:t>
            </a:r>
          </a:p>
          <a:p>
            <a:pPr lvl="1"/>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28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p:cNvPr>
          <p:cNvSpPr>
            <a:spLocks noGrp="1"/>
          </p:cNvSpPr>
          <p:nvPr>
            <p:ph type="title"/>
          </p:nvPr>
        </p:nvSpPr>
        <p:spPr>
          <a:xfrm>
            <a:off x="1170208" y="134693"/>
            <a:ext cx="10058400" cy="1609344"/>
          </a:xfrm>
        </p:spPr>
        <p:txBody>
          <a:bodyPr>
            <a:normAutofit/>
          </a:bodyPr>
          <a:lstStyle/>
          <a:p>
            <a:pPr algn="ctr"/>
            <a:r>
              <a:rPr lang="en-US" sz="3200" b="1" cap="none" dirty="0">
                <a:solidFill>
                  <a:schemeClr val="bg1">
                    <a:lumMod val="65000"/>
                  </a:schemeClr>
                </a:solidFill>
                <a:latin typeface="Arial" panose="020B0604020202020204" pitchFamily="34" charset="0"/>
                <a:cs typeface="Arial" panose="020B0604020202020204" pitchFamily="34" charset="0"/>
              </a:rPr>
              <a:t>Housing Timeline</a:t>
            </a:r>
          </a:p>
        </p:txBody>
      </p:sp>
      <p:graphicFrame>
        <p:nvGraphicFramePr>
          <p:cNvPr id="8" name="Content Placeholder 7">
            <a:extLst>
              <a:ext uri="{FF2B5EF4-FFF2-40B4-BE49-F238E27FC236}">
                <a16:creationId xmlns:a16="http://schemas.microsoft.com/office/drawing/2014/main" id="{F9326E38-52CD-45A5-85FC-C4E3331876B0}"/>
              </a:ext>
            </a:extLst>
          </p:cNvPr>
          <p:cNvGraphicFramePr>
            <a:graphicFrameLocks noGrp="1"/>
          </p:cNvGraphicFramePr>
          <p:nvPr>
            <p:ph idx="1"/>
            <p:extLst>
              <p:ext uri="{D42A27DB-BD31-4B8C-83A1-F6EECF244321}">
                <p14:modId xmlns:p14="http://schemas.microsoft.com/office/powerpoint/2010/main" val="618750203"/>
              </p:ext>
            </p:extLst>
          </p:nvPr>
        </p:nvGraphicFramePr>
        <p:xfrm>
          <a:off x="484408" y="2250710"/>
          <a:ext cx="11430000" cy="1441170"/>
        </p:xfrm>
        <a:graphic>
          <a:graphicData uri="http://schemas.openxmlformats.org/drawingml/2006/chart">
            <c:chart xmlns:c="http://schemas.openxmlformats.org/drawingml/2006/chart" xmlns:r="http://schemas.openxmlformats.org/officeDocument/2006/relationships" r:id="rId3"/>
          </a:graphicData>
        </a:graphic>
      </p:graphicFrame>
      <p:sp>
        <p:nvSpPr>
          <p:cNvPr id="2" name="Down Arrow 1"/>
          <p:cNvSpPr/>
          <p:nvPr/>
        </p:nvSpPr>
        <p:spPr>
          <a:xfrm>
            <a:off x="8244690"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5" name="Down Arrow 4"/>
          <p:cNvSpPr/>
          <p:nvPr/>
        </p:nvSpPr>
        <p:spPr>
          <a:xfrm>
            <a:off x="9143973"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7" name="Rectangle 6">
            <a:extLst>
              <a:ext uri="{FF2B5EF4-FFF2-40B4-BE49-F238E27FC236}">
                <a16:creationId xmlns:a16="http://schemas.microsoft.com/office/drawing/2014/main" id="{BBA1DF47-C976-4F59-AD3D-62FC228DB1F4}"/>
              </a:ext>
            </a:extLst>
          </p:cNvPr>
          <p:cNvSpPr/>
          <p:nvPr/>
        </p:nvSpPr>
        <p:spPr>
          <a:xfrm>
            <a:off x="0" y="4692353"/>
            <a:ext cx="9703192" cy="3062377"/>
          </a:xfrm>
          <a:prstGeom prst="rect">
            <a:avLst/>
          </a:prstGeom>
        </p:spPr>
        <p:txBody>
          <a:bodyPr wrap="square">
            <a:spAutoFit/>
          </a:bodyPr>
          <a:lstStyle/>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Identify potential Fair Housing violations.</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We always assist and advocate for the resident considering their current circumstances.</a:t>
            </a:r>
          </a:p>
          <a:p>
            <a:pPr lvl="1"/>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975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p:cNvPr>
          <p:cNvSpPr>
            <a:spLocks noGrp="1"/>
          </p:cNvSpPr>
          <p:nvPr>
            <p:ph type="title"/>
          </p:nvPr>
        </p:nvSpPr>
        <p:spPr>
          <a:xfrm>
            <a:off x="1170208" y="134693"/>
            <a:ext cx="10058400" cy="1609344"/>
          </a:xfrm>
        </p:spPr>
        <p:txBody>
          <a:bodyPr>
            <a:normAutofit/>
          </a:bodyPr>
          <a:lstStyle/>
          <a:p>
            <a:pPr algn="ctr"/>
            <a:r>
              <a:rPr lang="en-US" sz="3200" b="1" cap="none" dirty="0">
                <a:solidFill>
                  <a:schemeClr val="bg1">
                    <a:lumMod val="65000"/>
                  </a:schemeClr>
                </a:solidFill>
                <a:latin typeface="Arial" panose="020B0604020202020204" pitchFamily="34" charset="0"/>
                <a:cs typeface="Arial" panose="020B0604020202020204" pitchFamily="34" charset="0"/>
              </a:rPr>
              <a:t>Housing Timeline</a:t>
            </a:r>
          </a:p>
        </p:txBody>
      </p:sp>
      <p:graphicFrame>
        <p:nvGraphicFramePr>
          <p:cNvPr id="8" name="Content Placeholder 7">
            <a:extLst>
              <a:ext uri="{FF2B5EF4-FFF2-40B4-BE49-F238E27FC236}">
                <a16:creationId xmlns:a16="http://schemas.microsoft.com/office/drawing/2014/main" id="{F9326E38-52CD-45A5-85FC-C4E3331876B0}"/>
              </a:ext>
            </a:extLst>
          </p:cNvPr>
          <p:cNvGraphicFramePr>
            <a:graphicFrameLocks noGrp="1"/>
          </p:cNvGraphicFramePr>
          <p:nvPr>
            <p:ph idx="1"/>
            <p:extLst>
              <p:ext uri="{D42A27DB-BD31-4B8C-83A1-F6EECF244321}">
                <p14:modId xmlns:p14="http://schemas.microsoft.com/office/powerpoint/2010/main" val="618750203"/>
              </p:ext>
            </p:extLst>
          </p:nvPr>
        </p:nvGraphicFramePr>
        <p:xfrm>
          <a:off x="484408" y="2250710"/>
          <a:ext cx="11430000" cy="1441170"/>
        </p:xfrm>
        <a:graphic>
          <a:graphicData uri="http://schemas.openxmlformats.org/drawingml/2006/chart">
            <c:chart xmlns:c="http://schemas.openxmlformats.org/drawingml/2006/chart" xmlns:r="http://schemas.openxmlformats.org/officeDocument/2006/relationships" r:id="rId3"/>
          </a:graphicData>
        </a:graphic>
      </p:graphicFrame>
      <p:sp>
        <p:nvSpPr>
          <p:cNvPr id="5" name="Down Arrow 4"/>
          <p:cNvSpPr/>
          <p:nvPr/>
        </p:nvSpPr>
        <p:spPr>
          <a:xfrm>
            <a:off x="10096155"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 name="Rectangle 5"/>
          <p:cNvSpPr/>
          <p:nvPr/>
        </p:nvSpPr>
        <p:spPr>
          <a:xfrm>
            <a:off x="0" y="4245313"/>
            <a:ext cx="5077031" cy="3570208"/>
          </a:xfrm>
          <a:prstGeom prst="rect">
            <a:avLst/>
          </a:prstGeom>
        </p:spPr>
        <p:txBody>
          <a:bodyPr wrap="none">
            <a:spAutoFit/>
          </a:bodyPr>
          <a:lstStyle/>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Property Management option?</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Service provider options?</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Housing Voucher options?</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Resident options?</a:t>
            </a:r>
          </a:p>
          <a:p>
            <a:pPr lvl="1"/>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178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956E-A702-49E9-9E75-247C3F499947}"/>
              </a:ext>
            </a:extLst>
          </p:cNvPr>
          <p:cNvSpPr>
            <a:spLocks noGrp="1"/>
          </p:cNvSpPr>
          <p:nvPr>
            <p:ph type="title"/>
          </p:nvPr>
        </p:nvSpPr>
        <p:spPr>
          <a:xfrm>
            <a:off x="1296689" y="1993779"/>
            <a:ext cx="10058400" cy="1609344"/>
          </a:xfrm>
        </p:spPr>
        <p:txBody>
          <a:bodyPr>
            <a:normAutofit fontScale="90000"/>
          </a:bodyPr>
          <a:lstStyle/>
          <a:p>
            <a:r>
              <a:rPr lang="en-US" b="1" cap="none" dirty="0">
                <a:solidFill>
                  <a:schemeClr val="tx1"/>
                </a:solidFill>
                <a:latin typeface="Arial Black" panose="020B0A04020102020204" pitchFamily="34" charset="0"/>
                <a:cs typeface="Arial" panose="020B0604020202020204" pitchFamily="34" charset="0"/>
              </a:rPr>
              <a:t>Expect the transition from homelessness to housing to be difficult.</a:t>
            </a:r>
            <a:endParaRPr lang="en-US"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25273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p:cNvPr>
          <p:cNvSpPr>
            <a:spLocks noGrp="1"/>
          </p:cNvSpPr>
          <p:nvPr>
            <p:ph type="title"/>
          </p:nvPr>
        </p:nvSpPr>
        <p:spPr>
          <a:xfrm>
            <a:off x="1170208" y="134693"/>
            <a:ext cx="10058400" cy="1609344"/>
          </a:xfrm>
        </p:spPr>
        <p:txBody>
          <a:bodyPr>
            <a:normAutofit/>
          </a:bodyPr>
          <a:lstStyle/>
          <a:p>
            <a:pPr algn="ctr"/>
            <a:r>
              <a:rPr lang="en-US" sz="3200" b="1" cap="none" dirty="0">
                <a:solidFill>
                  <a:schemeClr val="bg1">
                    <a:lumMod val="65000"/>
                  </a:schemeClr>
                </a:solidFill>
                <a:latin typeface="Arial" panose="020B0604020202020204" pitchFamily="34" charset="0"/>
                <a:cs typeface="Arial" panose="020B0604020202020204" pitchFamily="34" charset="0"/>
              </a:rPr>
              <a:t>Housing Timeline</a:t>
            </a:r>
          </a:p>
        </p:txBody>
      </p:sp>
      <p:graphicFrame>
        <p:nvGraphicFramePr>
          <p:cNvPr id="8" name="Content Placeholder 7">
            <a:extLst>
              <a:ext uri="{FF2B5EF4-FFF2-40B4-BE49-F238E27FC236}">
                <a16:creationId xmlns:a16="http://schemas.microsoft.com/office/drawing/2014/main" id="{F9326E38-52CD-45A5-85FC-C4E3331876B0}"/>
              </a:ext>
            </a:extLst>
          </p:cNvPr>
          <p:cNvGraphicFramePr>
            <a:graphicFrameLocks noGrp="1"/>
          </p:cNvGraphicFramePr>
          <p:nvPr>
            <p:ph idx="1"/>
            <p:extLst>
              <p:ext uri="{D42A27DB-BD31-4B8C-83A1-F6EECF244321}">
                <p14:modId xmlns:p14="http://schemas.microsoft.com/office/powerpoint/2010/main" val="618750203"/>
              </p:ext>
            </p:extLst>
          </p:nvPr>
        </p:nvGraphicFramePr>
        <p:xfrm>
          <a:off x="484408" y="2250710"/>
          <a:ext cx="11430000" cy="1441170"/>
        </p:xfrm>
        <a:graphic>
          <a:graphicData uri="http://schemas.openxmlformats.org/drawingml/2006/chart">
            <c:chart xmlns:c="http://schemas.openxmlformats.org/drawingml/2006/chart" xmlns:r="http://schemas.openxmlformats.org/officeDocument/2006/relationships" r:id="rId3"/>
          </a:graphicData>
        </a:graphic>
      </p:graphicFrame>
      <p:sp>
        <p:nvSpPr>
          <p:cNvPr id="5" name="Down Arrow 4"/>
          <p:cNvSpPr/>
          <p:nvPr/>
        </p:nvSpPr>
        <p:spPr>
          <a:xfrm>
            <a:off x="11010557" y="1707070"/>
            <a:ext cx="559219" cy="5806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 name="Rectangle 5"/>
          <p:cNvSpPr/>
          <p:nvPr/>
        </p:nvSpPr>
        <p:spPr>
          <a:xfrm>
            <a:off x="1" y="4245313"/>
            <a:ext cx="11010556" cy="4078039"/>
          </a:xfrm>
          <a:prstGeom prst="rect">
            <a:avLst/>
          </a:prstGeom>
        </p:spPr>
        <p:txBody>
          <a:bodyPr wrap="square">
            <a:spAutoFit/>
          </a:bodyPr>
          <a:lstStyle/>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At the eviction hearing, when the system has operated as it is designed, the story should be about a highly respected and cared for individual and the people and systems that have fought to support and serve them.</a:t>
            </a:r>
          </a:p>
          <a:p>
            <a:pPr marL="800100" lvl="1" indent="-342900">
              <a:lnSpc>
                <a:spcPct val="150000"/>
              </a:lnSpc>
              <a:buFont typeface="Arial" panose="020B0604020202020204" pitchFamily="34" charset="0"/>
              <a:buChar char="•"/>
            </a:pPr>
            <a:r>
              <a:rPr lang="en-US" sz="2200" b="1" dirty="0">
                <a:solidFill>
                  <a:srgbClr val="00B0F0"/>
                </a:solidFill>
                <a:latin typeface="Arial" panose="020B0604020202020204" pitchFamily="34" charset="0"/>
                <a:cs typeface="Arial" panose="020B0604020202020204" pitchFamily="34" charset="0"/>
              </a:rPr>
              <a:t>If the eviction is upheld… repeat.   </a:t>
            </a:r>
          </a:p>
          <a:p>
            <a:pPr lvl="1">
              <a:lnSpc>
                <a:spcPct val="150000"/>
              </a:lnSpc>
            </a:pPr>
            <a:endParaRPr lang="en-US" sz="2200" b="1" dirty="0">
              <a:solidFill>
                <a:srgbClr val="00B0F0"/>
              </a:solidFill>
              <a:latin typeface="Arial" panose="020B0604020202020204" pitchFamily="34" charset="0"/>
              <a:cs typeface="Arial" panose="020B0604020202020204" pitchFamily="34" charset="0"/>
            </a:endParaRPr>
          </a:p>
          <a:p>
            <a:pPr lvl="1"/>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96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92925" y="1426001"/>
            <a:ext cx="10049611" cy="3416320"/>
          </a:xfrm>
          <a:prstGeom prst="rect">
            <a:avLst/>
          </a:prstGeom>
        </p:spPr>
        <p:txBody>
          <a:bodyPr wrap="none">
            <a:spAutoFit/>
          </a:bodyPr>
          <a:lstStyle/>
          <a:p>
            <a:r>
              <a:rPr lang="en-US" sz="3600" dirty="0">
                <a:latin typeface="Arial Black" panose="020B0A04020102020204" pitchFamily="34" charset="0"/>
              </a:rPr>
              <a:t>In short, focusing on assisting the </a:t>
            </a:r>
          </a:p>
          <a:p>
            <a:r>
              <a:rPr lang="en-US" sz="3600" dirty="0">
                <a:latin typeface="Arial Black" panose="020B0A04020102020204" pitchFamily="34" charset="0"/>
              </a:rPr>
              <a:t>resident to be successful will </a:t>
            </a:r>
          </a:p>
          <a:p>
            <a:r>
              <a:rPr lang="en-US" sz="3600" dirty="0">
                <a:latin typeface="Arial Black" panose="020B0A04020102020204" pitchFamily="34" charset="0"/>
              </a:rPr>
              <a:t>simultaneously work to increase </a:t>
            </a:r>
          </a:p>
          <a:p>
            <a:r>
              <a:rPr lang="en-US" sz="3600" dirty="0">
                <a:latin typeface="Arial Black" panose="020B0A04020102020204" pitchFamily="34" charset="0"/>
              </a:rPr>
              <a:t>accountability, increase the chance to </a:t>
            </a:r>
          </a:p>
          <a:p>
            <a:r>
              <a:rPr lang="en-US" sz="3600" dirty="0">
                <a:latin typeface="Arial Black" panose="020B0A04020102020204" pitchFamily="34" charset="0"/>
              </a:rPr>
              <a:t>retain a resident, and improve the </a:t>
            </a:r>
          </a:p>
          <a:p>
            <a:r>
              <a:rPr lang="en-US" sz="3600" dirty="0">
                <a:latin typeface="Arial Black" panose="020B0A04020102020204" pitchFamily="34" charset="0"/>
              </a:rPr>
              <a:t>relationships of all involved.</a:t>
            </a:r>
          </a:p>
        </p:txBody>
      </p:sp>
    </p:spTree>
    <p:extLst>
      <p:ext uri="{BB962C8B-B14F-4D97-AF65-F5344CB8AC3E}">
        <p14:creationId xmlns:p14="http://schemas.microsoft.com/office/powerpoint/2010/main" val="2193242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AC5C3B-ABEA-4495-ACAF-A9C88F727CBB}"/>
              </a:ext>
            </a:extLst>
          </p:cNvPr>
          <p:cNvSpPr>
            <a:spLocks noGrp="1"/>
          </p:cNvSpPr>
          <p:nvPr>
            <p:ph idx="1"/>
          </p:nvPr>
        </p:nvSpPr>
        <p:spPr>
          <a:xfrm>
            <a:off x="917575" y="1235872"/>
            <a:ext cx="10620248" cy="4050792"/>
          </a:xfrm>
        </p:spPr>
        <p:txBody>
          <a:bodyPr>
            <a:normAutofit/>
          </a:bodyPr>
          <a:lstStyle/>
          <a:p>
            <a:pPr marL="0" indent="0">
              <a:buNone/>
            </a:pPr>
            <a:r>
              <a:rPr lang="en-US" sz="4000" dirty="0">
                <a:latin typeface="Arial Black" panose="020B0A04020102020204" pitchFamily="34" charset="0"/>
              </a:rPr>
              <a:t>People don’t evict people, systems evict people. </a:t>
            </a:r>
          </a:p>
        </p:txBody>
      </p:sp>
      <p:sp>
        <p:nvSpPr>
          <p:cNvPr id="2" name="Rectangle 1"/>
          <p:cNvSpPr/>
          <p:nvPr/>
        </p:nvSpPr>
        <p:spPr>
          <a:xfrm>
            <a:off x="917575" y="3076602"/>
            <a:ext cx="7114448" cy="3570208"/>
          </a:xfrm>
          <a:prstGeom prst="rect">
            <a:avLst/>
          </a:prstGeom>
        </p:spPr>
        <p:txBody>
          <a:bodyPr wrap="none">
            <a:spAutoFit/>
          </a:bodyPr>
          <a:lstStyle/>
          <a:p>
            <a:pPr marL="457200" indent="-457200">
              <a:buFont typeface="+mj-lt"/>
              <a:buAutoNum type="arabicPeriod"/>
            </a:pPr>
            <a:r>
              <a:rPr lang="en-US" sz="2200" dirty="0">
                <a:latin typeface="Arial" panose="020B0604020202020204" pitchFamily="34" charset="0"/>
                <a:cs typeface="Arial" panose="020B0604020202020204" pitchFamily="34" charset="0"/>
              </a:rPr>
              <a:t>What does the resident need?</a:t>
            </a:r>
          </a:p>
          <a:p>
            <a:pPr marL="457200" indent="-457200">
              <a:buFont typeface="+mj-lt"/>
              <a:buAutoNum type="arabicPeriod"/>
            </a:pPr>
            <a:endParaRPr lang="en-US" sz="2200" dirty="0">
              <a:latin typeface="Arial" panose="020B0604020202020204" pitchFamily="34" charset="0"/>
              <a:cs typeface="Arial" panose="020B0604020202020204" pitchFamily="34" charset="0"/>
            </a:endParaRPr>
          </a:p>
          <a:p>
            <a:pPr marL="457200" indent="-457200">
              <a:buFont typeface="+mj-lt"/>
              <a:buAutoNum type="arabicPeriod"/>
            </a:pPr>
            <a:r>
              <a:rPr lang="en-US" sz="2200" dirty="0">
                <a:latin typeface="Arial" panose="020B0604020202020204" pitchFamily="34" charset="0"/>
                <a:cs typeface="Arial" panose="020B0604020202020204" pitchFamily="34" charset="0"/>
              </a:rPr>
              <a:t>What options do I have?</a:t>
            </a:r>
          </a:p>
          <a:p>
            <a:pPr marL="457200" indent="-457200">
              <a:buFont typeface="+mj-lt"/>
              <a:buAutoNum type="arabicPeriod"/>
            </a:pPr>
            <a:endParaRPr lang="en-US" sz="2200" dirty="0">
              <a:latin typeface="Arial" panose="020B0604020202020204" pitchFamily="34" charset="0"/>
              <a:cs typeface="Arial" panose="020B0604020202020204" pitchFamily="34" charset="0"/>
            </a:endParaRPr>
          </a:p>
          <a:p>
            <a:pPr marL="457200" indent="-457200">
              <a:buFont typeface="+mj-lt"/>
              <a:buAutoNum type="arabicPeriod"/>
            </a:pPr>
            <a:r>
              <a:rPr lang="en-US" sz="2200" dirty="0">
                <a:latin typeface="Arial" panose="020B0604020202020204" pitchFamily="34" charset="0"/>
                <a:cs typeface="Arial" panose="020B0604020202020204" pitchFamily="34" charset="0"/>
              </a:rPr>
              <a:t>Who do I need to include?</a:t>
            </a:r>
          </a:p>
          <a:p>
            <a:pPr marL="457200" indent="-457200">
              <a:buFont typeface="+mj-lt"/>
              <a:buAutoNum type="arabicPeriod"/>
            </a:pPr>
            <a:endParaRPr lang="en-US" sz="2200" dirty="0">
              <a:latin typeface="Arial" panose="020B0604020202020204" pitchFamily="34" charset="0"/>
              <a:cs typeface="Arial" panose="020B0604020202020204" pitchFamily="34" charset="0"/>
            </a:endParaRPr>
          </a:p>
          <a:p>
            <a:pPr marL="457200" indent="-457200">
              <a:buFont typeface="+mj-lt"/>
              <a:buAutoNum type="arabicPeriod"/>
            </a:pPr>
            <a:r>
              <a:rPr lang="en-US" sz="2200" dirty="0">
                <a:latin typeface="Arial" panose="020B0604020202020204" pitchFamily="34" charset="0"/>
                <a:cs typeface="Arial" panose="020B0604020202020204" pitchFamily="34" charset="0"/>
              </a:rPr>
              <a:t>What is our plan to help the resident be successful?</a:t>
            </a: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620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10">
            <a:extLst>
              <a:ext uri="{FF2B5EF4-FFF2-40B4-BE49-F238E27FC236}">
                <a16:creationId xmlns:a16="http://schemas.microsoft.com/office/drawing/2014/main" id="{CD7C9393-05C8-469F-AFCB-BC6AE7420841}"/>
              </a:ext>
            </a:extLst>
          </p:cNvPr>
          <p:cNvPicPr>
            <a:picLocks noGrp="1" noChangeAspect="1"/>
          </p:cNvPicPr>
          <p:nvPr>
            <p:ph idx="1"/>
          </p:nvPr>
        </p:nvPicPr>
        <p:blipFill>
          <a:blip r:embed="rId3"/>
          <a:stretch>
            <a:fillRect/>
          </a:stretch>
        </p:blipFill>
        <p:spPr>
          <a:xfrm>
            <a:off x="6312234" y="1191759"/>
            <a:ext cx="5916045" cy="4919659"/>
          </a:xfrm>
        </p:spPr>
      </p:pic>
      <p:sp>
        <p:nvSpPr>
          <p:cNvPr id="5" name="Content Placeholder 2">
            <a:extLst>
              <a:ext uri="{FF2B5EF4-FFF2-40B4-BE49-F238E27FC236}">
                <a16:creationId xmlns:a16="http://schemas.microsoft.com/office/drawing/2014/main" id="{9085B91A-82E5-4486-A388-E6A40F7CAE0A}"/>
              </a:ext>
            </a:extLst>
          </p:cNvPr>
          <p:cNvSpPr txBox="1">
            <a:spLocks/>
          </p:cNvSpPr>
          <p:nvPr/>
        </p:nvSpPr>
        <p:spPr>
          <a:xfrm>
            <a:off x="550346" y="602774"/>
            <a:ext cx="6404636" cy="5313117"/>
          </a:xfrm>
          <a:prstGeom prst="rect">
            <a:avLst/>
          </a:prstGeom>
        </p:spPr>
        <p:txBody>
          <a:bodyPr vert="horz" lIns="91440" tIns="45720" rIns="91440" bIns="45720" rtlCol="0">
            <a:normAutofit fontScale="850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nSpc>
                <a:spcPct val="160000"/>
              </a:lnSpc>
              <a:buFont typeface="Wingdings" pitchFamily="2" charset="2"/>
              <a:buNone/>
            </a:pPr>
            <a:r>
              <a:rPr lang="en-US" sz="4000" dirty="0">
                <a:solidFill>
                  <a:schemeClr val="bg1">
                    <a:lumMod val="65000"/>
                  </a:schemeClr>
                </a:solidFill>
                <a:latin typeface="Arial Black" panose="020B0A04020102020204" pitchFamily="34" charset="0"/>
              </a:rPr>
              <a:t>I thought I was just getting an apartment.  It seems like there are a lot of rules.  It almost feels like I’m stuck in a box here.  Can you explain this to me? </a:t>
            </a:r>
          </a:p>
        </p:txBody>
      </p:sp>
    </p:spTree>
    <p:extLst>
      <p:ext uri="{BB962C8B-B14F-4D97-AF65-F5344CB8AC3E}">
        <p14:creationId xmlns:p14="http://schemas.microsoft.com/office/powerpoint/2010/main" val="179398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a:extLst>
              <a:ext uri="{FF2B5EF4-FFF2-40B4-BE49-F238E27FC236}">
                <a16:creationId xmlns:a16="http://schemas.microsoft.com/office/drawing/2014/main" id="{FF793D33-72E9-4B90-93A5-333278C34FDC}"/>
              </a:ext>
            </a:extLst>
          </p:cNvPr>
          <p:cNvPicPr>
            <a:picLocks noGrp="1" noChangeAspect="1"/>
          </p:cNvPicPr>
          <p:nvPr>
            <p:ph idx="1"/>
          </p:nvPr>
        </p:nvPicPr>
        <p:blipFill>
          <a:blip r:embed="rId3"/>
          <a:stretch>
            <a:fillRect/>
          </a:stretch>
        </p:blipFill>
        <p:spPr>
          <a:xfrm>
            <a:off x="4903058" y="2038619"/>
            <a:ext cx="2391080" cy="2391080"/>
          </a:xfrm>
        </p:spPr>
      </p:pic>
      <p:pic>
        <p:nvPicPr>
          <p:cNvPr id="16" name="Picture 15">
            <a:extLst>
              <a:ext uri="{FF2B5EF4-FFF2-40B4-BE49-F238E27FC236}">
                <a16:creationId xmlns:a16="http://schemas.microsoft.com/office/drawing/2014/main" id="{CE8A2CCB-D351-48C8-923C-4F53FC4EF618}"/>
              </a:ext>
            </a:extLst>
          </p:cNvPr>
          <p:cNvPicPr>
            <a:picLocks noChangeAspect="1"/>
          </p:cNvPicPr>
          <p:nvPr/>
        </p:nvPicPr>
        <p:blipFill>
          <a:blip r:embed="rId4"/>
          <a:stretch>
            <a:fillRect/>
          </a:stretch>
        </p:blipFill>
        <p:spPr>
          <a:xfrm>
            <a:off x="985982" y="2038619"/>
            <a:ext cx="2404364" cy="2391080"/>
          </a:xfrm>
          <a:prstGeom prst="rect">
            <a:avLst/>
          </a:prstGeom>
          <a:solidFill>
            <a:schemeClr val="bg1"/>
          </a:solidFill>
        </p:spPr>
      </p:pic>
      <p:pic>
        <p:nvPicPr>
          <p:cNvPr id="18" name="Picture 17">
            <a:extLst>
              <a:ext uri="{FF2B5EF4-FFF2-40B4-BE49-F238E27FC236}">
                <a16:creationId xmlns:a16="http://schemas.microsoft.com/office/drawing/2014/main" id="{8EA4C3B1-E412-4269-A4A1-00B325058AC4}"/>
              </a:ext>
            </a:extLst>
          </p:cNvPr>
          <p:cNvPicPr>
            <a:picLocks noChangeAspect="1"/>
          </p:cNvPicPr>
          <p:nvPr/>
        </p:nvPicPr>
        <p:blipFill>
          <a:blip r:embed="rId5"/>
          <a:stretch>
            <a:fillRect/>
          </a:stretch>
        </p:blipFill>
        <p:spPr>
          <a:xfrm>
            <a:off x="8505001" y="1935306"/>
            <a:ext cx="2494393" cy="2494393"/>
          </a:xfrm>
          <a:prstGeom prst="rect">
            <a:avLst/>
          </a:prstGeom>
        </p:spPr>
      </p:pic>
      <p:sp>
        <p:nvSpPr>
          <p:cNvPr id="19" name="TextBox 18">
            <a:extLst>
              <a:ext uri="{FF2B5EF4-FFF2-40B4-BE49-F238E27FC236}">
                <a16:creationId xmlns:a16="http://schemas.microsoft.com/office/drawing/2014/main" id="{640D274D-08B1-4A3F-819D-C431DBE425AF}"/>
              </a:ext>
            </a:extLst>
          </p:cNvPr>
          <p:cNvSpPr txBox="1"/>
          <p:nvPr/>
        </p:nvSpPr>
        <p:spPr>
          <a:xfrm>
            <a:off x="759696" y="5208825"/>
            <a:ext cx="2856936" cy="707886"/>
          </a:xfrm>
          <a:prstGeom prst="rect">
            <a:avLst/>
          </a:prstGeom>
          <a:noFill/>
        </p:spPr>
        <p:txBody>
          <a:bodyPr wrap="none" rtlCol="0">
            <a:spAutoFit/>
          </a:bodyPr>
          <a:lstStyle/>
          <a:p>
            <a:r>
              <a:rPr lang="en-US" sz="4000" dirty="0">
                <a:solidFill>
                  <a:srgbClr val="0070C0"/>
                </a:solidFill>
              </a:rPr>
              <a:t>1- property</a:t>
            </a:r>
          </a:p>
        </p:txBody>
      </p:sp>
      <p:sp>
        <p:nvSpPr>
          <p:cNvPr id="20" name="TextBox 19">
            <a:extLst>
              <a:ext uri="{FF2B5EF4-FFF2-40B4-BE49-F238E27FC236}">
                <a16:creationId xmlns:a16="http://schemas.microsoft.com/office/drawing/2014/main" id="{DA902F75-FEAF-482B-AB75-6E8168FF5615}"/>
              </a:ext>
            </a:extLst>
          </p:cNvPr>
          <p:cNvSpPr txBox="1"/>
          <p:nvPr/>
        </p:nvSpPr>
        <p:spPr>
          <a:xfrm>
            <a:off x="4917993" y="5208825"/>
            <a:ext cx="2252027" cy="707886"/>
          </a:xfrm>
          <a:prstGeom prst="rect">
            <a:avLst/>
          </a:prstGeom>
          <a:noFill/>
        </p:spPr>
        <p:txBody>
          <a:bodyPr wrap="none" rtlCol="0">
            <a:spAutoFit/>
          </a:bodyPr>
          <a:lstStyle/>
          <a:p>
            <a:r>
              <a:rPr lang="en-US" sz="4000" dirty="0">
                <a:solidFill>
                  <a:srgbClr val="0070C0"/>
                </a:solidFill>
              </a:rPr>
              <a:t>2 - payer</a:t>
            </a:r>
          </a:p>
        </p:txBody>
      </p:sp>
      <p:sp>
        <p:nvSpPr>
          <p:cNvPr id="21" name="TextBox 20">
            <a:extLst>
              <a:ext uri="{FF2B5EF4-FFF2-40B4-BE49-F238E27FC236}">
                <a16:creationId xmlns:a16="http://schemas.microsoft.com/office/drawing/2014/main" id="{0D251CCE-4E25-456C-A600-DC5997E45578}"/>
              </a:ext>
            </a:extLst>
          </p:cNvPr>
          <p:cNvSpPr txBox="1"/>
          <p:nvPr/>
        </p:nvSpPr>
        <p:spPr>
          <a:xfrm>
            <a:off x="8225696" y="5208825"/>
            <a:ext cx="2943819" cy="707886"/>
          </a:xfrm>
          <a:prstGeom prst="rect">
            <a:avLst/>
          </a:prstGeom>
          <a:noFill/>
        </p:spPr>
        <p:txBody>
          <a:bodyPr wrap="none" rtlCol="0">
            <a:spAutoFit/>
          </a:bodyPr>
          <a:lstStyle/>
          <a:p>
            <a:r>
              <a:rPr lang="en-US" sz="4000" dirty="0">
                <a:solidFill>
                  <a:srgbClr val="0070C0"/>
                </a:solidFill>
              </a:rPr>
              <a:t>3 - program</a:t>
            </a:r>
          </a:p>
        </p:txBody>
      </p:sp>
      <p:sp>
        <p:nvSpPr>
          <p:cNvPr id="25" name="TextBox 24">
            <a:extLst>
              <a:ext uri="{FF2B5EF4-FFF2-40B4-BE49-F238E27FC236}">
                <a16:creationId xmlns:a16="http://schemas.microsoft.com/office/drawing/2014/main" id="{8E996A10-D801-4BDD-AEE4-505B97978DAD}"/>
              </a:ext>
            </a:extLst>
          </p:cNvPr>
          <p:cNvSpPr txBox="1"/>
          <p:nvPr/>
        </p:nvSpPr>
        <p:spPr>
          <a:xfrm>
            <a:off x="1908386" y="348353"/>
            <a:ext cx="8271239" cy="707886"/>
          </a:xfrm>
          <a:prstGeom prst="rect">
            <a:avLst/>
          </a:prstGeom>
          <a:noFill/>
        </p:spPr>
        <p:txBody>
          <a:bodyPr wrap="none" rtlCol="0">
            <a:spAutoFit/>
          </a:bodyPr>
          <a:lstStyle/>
          <a:p>
            <a:r>
              <a:rPr lang="en-US" sz="4000" b="1" dirty="0"/>
              <a:t>The structure of housing at CCH</a:t>
            </a:r>
          </a:p>
        </p:txBody>
      </p:sp>
    </p:spTree>
    <p:extLst>
      <p:ext uri="{BB962C8B-B14F-4D97-AF65-F5344CB8AC3E}">
        <p14:creationId xmlns:p14="http://schemas.microsoft.com/office/powerpoint/2010/main" val="189951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AC5C3B-ABEA-4495-ACAF-A9C88F727CBB}"/>
              </a:ext>
            </a:extLst>
          </p:cNvPr>
          <p:cNvSpPr>
            <a:spLocks noGrp="1"/>
          </p:cNvSpPr>
          <p:nvPr>
            <p:ph idx="1"/>
          </p:nvPr>
        </p:nvSpPr>
        <p:spPr>
          <a:xfrm>
            <a:off x="1571752" y="1839550"/>
            <a:ext cx="9651771" cy="4050792"/>
          </a:xfrm>
        </p:spPr>
        <p:txBody>
          <a:bodyPr>
            <a:normAutofit/>
          </a:bodyPr>
          <a:lstStyle/>
          <a:p>
            <a:pPr marL="0" indent="0">
              <a:buNone/>
            </a:pPr>
            <a:r>
              <a:rPr lang="en-US" sz="6000" dirty="0">
                <a:latin typeface="Arial Black" panose="020B0A04020102020204" pitchFamily="34" charset="0"/>
              </a:rPr>
              <a:t>Eviction should never be a surprise.</a:t>
            </a:r>
          </a:p>
        </p:txBody>
      </p:sp>
      <p:pic>
        <p:nvPicPr>
          <p:cNvPr id="4" name="Picture 3">
            <a:extLst>
              <a:ext uri="{FF2B5EF4-FFF2-40B4-BE49-F238E27FC236}">
                <a16:creationId xmlns:a16="http://schemas.microsoft.com/office/drawing/2014/main" id="{FFE4A3F8-F6D5-45F2-BCB8-FF9838A63F08}"/>
              </a:ext>
            </a:extLst>
          </p:cNvPr>
          <p:cNvPicPr>
            <a:picLocks noChangeAspect="1"/>
          </p:cNvPicPr>
          <p:nvPr/>
        </p:nvPicPr>
        <p:blipFill>
          <a:blip r:embed="rId3"/>
          <a:stretch>
            <a:fillRect/>
          </a:stretch>
        </p:blipFill>
        <p:spPr>
          <a:xfrm>
            <a:off x="5426087" y="3864946"/>
            <a:ext cx="1943100" cy="1800225"/>
          </a:xfrm>
          <a:prstGeom prst="rect">
            <a:avLst/>
          </a:prstGeom>
        </p:spPr>
      </p:pic>
    </p:spTree>
    <p:extLst>
      <p:ext uri="{BB962C8B-B14F-4D97-AF65-F5344CB8AC3E}">
        <p14:creationId xmlns:p14="http://schemas.microsoft.com/office/powerpoint/2010/main" val="405941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CAC5C3B-ABEA-4495-ACAF-A9C88F727CBB}"/>
              </a:ext>
            </a:extLst>
          </p:cNvPr>
          <p:cNvSpPr txBox="1">
            <a:spLocks/>
          </p:cNvSpPr>
          <p:nvPr/>
        </p:nvSpPr>
        <p:spPr>
          <a:xfrm>
            <a:off x="917575" y="1014646"/>
            <a:ext cx="10620248"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sz="4000" dirty="0">
                <a:latin typeface="Arial Black" panose="020B0A04020102020204" pitchFamily="34" charset="0"/>
              </a:rPr>
              <a:t>Eviction Prevention Committee</a:t>
            </a:r>
            <a:endParaRPr lang="en-US" sz="4800" dirty="0">
              <a:latin typeface="Arial Black" panose="020B0A04020102020204" pitchFamily="34" charset="0"/>
            </a:endParaRPr>
          </a:p>
        </p:txBody>
      </p:sp>
      <p:sp>
        <p:nvSpPr>
          <p:cNvPr id="7" name="Rectangle 6"/>
          <p:cNvSpPr/>
          <p:nvPr/>
        </p:nvSpPr>
        <p:spPr>
          <a:xfrm>
            <a:off x="947071" y="2162202"/>
            <a:ext cx="4937570" cy="4924425"/>
          </a:xfrm>
          <a:prstGeom prst="rect">
            <a:avLst/>
          </a:prstGeom>
        </p:spPr>
        <p:txBody>
          <a:bodyPr wrap="none">
            <a:spAutoFit/>
          </a:bodyPr>
          <a:lstStyle/>
          <a:p>
            <a:r>
              <a:rPr lang="en-US" sz="2200" b="1" dirty="0">
                <a:latin typeface="Arial" panose="020B0604020202020204" pitchFamily="34" charset="0"/>
                <a:cs typeface="Arial" panose="020B0604020202020204" pitchFamily="34" charset="0"/>
              </a:rPr>
              <a:t>Weekly meetings with:</a:t>
            </a:r>
          </a:p>
          <a:p>
            <a:r>
              <a:rPr lang="en-US" sz="2200" dirty="0">
                <a:latin typeface="Arial" panose="020B0604020202020204" pitchFamily="34" charset="0"/>
                <a:cs typeface="Arial" panose="020B0604020202020204" pitchFamily="34" charset="0"/>
              </a:rPr>
              <a:t> </a:t>
            </a: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Property Management</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Housing Coordinator</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Resident Services Coordinator</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Care Team Program Manager</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Case Manager</a:t>
            </a: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726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CAC5C3B-ABEA-4495-ACAF-A9C88F727CBB}"/>
              </a:ext>
            </a:extLst>
          </p:cNvPr>
          <p:cNvSpPr txBox="1">
            <a:spLocks/>
          </p:cNvSpPr>
          <p:nvPr/>
        </p:nvSpPr>
        <p:spPr>
          <a:xfrm>
            <a:off x="917575" y="1014646"/>
            <a:ext cx="10620248"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sz="4000" dirty="0">
                <a:latin typeface="Arial Black" panose="020B0A04020102020204" pitchFamily="34" charset="0"/>
              </a:rPr>
              <a:t>Care Team Meetings</a:t>
            </a:r>
            <a:endParaRPr lang="en-US" sz="4800" dirty="0">
              <a:latin typeface="Arial Black" panose="020B0A04020102020204" pitchFamily="34" charset="0"/>
            </a:endParaRPr>
          </a:p>
        </p:txBody>
      </p:sp>
      <p:sp>
        <p:nvSpPr>
          <p:cNvPr id="7" name="Rectangle 6"/>
          <p:cNvSpPr/>
          <p:nvPr/>
        </p:nvSpPr>
        <p:spPr>
          <a:xfrm>
            <a:off x="947071" y="2162202"/>
            <a:ext cx="3903633" cy="4585871"/>
          </a:xfrm>
          <a:prstGeom prst="rect">
            <a:avLst/>
          </a:prstGeom>
        </p:spPr>
        <p:txBody>
          <a:bodyPr wrap="none">
            <a:spAutoFit/>
          </a:bodyPr>
          <a:lstStyle/>
          <a:p>
            <a:r>
              <a:rPr lang="en-US" sz="2200" b="1" dirty="0">
                <a:latin typeface="Arial" panose="020B0604020202020204" pitchFamily="34" charset="0"/>
                <a:cs typeface="Arial" panose="020B0604020202020204" pitchFamily="34" charset="0"/>
              </a:rPr>
              <a:t>Monthly meetings with:</a:t>
            </a:r>
          </a:p>
          <a:p>
            <a:r>
              <a:rPr lang="en-US" sz="2200" dirty="0">
                <a:latin typeface="Arial" panose="020B0604020202020204" pitchFamily="34" charset="0"/>
                <a:cs typeface="Arial" panose="020B0604020202020204" pitchFamily="34" charset="0"/>
              </a:rPr>
              <a:t> </a:t>
            </a: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Property Management</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Case Manager</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Clinicians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Housing Coordinator</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223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CAC5C3B-ABEA-4495-ACAF-A9C88F727CBB}"/>
              </a:ext>
            </a:extLst>
          </p:cNvPr>
          <p:cNvSpPr txBox="1">
            <a:spLocks/>
          </p:cNvSpPr>
          <p:nvPr/>
        </p:nvSpPr>
        <p:spPr>
          <a:xfrm>
            <a:off x="917575" y="1014646"/>
            <a:ext cx="10620248"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sz="4000" dirty="0">
                <a:latin typeface="Arial Black" panose="020B0A04020102020204" pitchFamily="34" charset="0"/>
              </a:rPr>
              <a:t>Community Landlords</a:t>
            </a:r>
            <a:endParaRPr lang="en-US" sz="4800" dirty="0">
              <a:latin typeface="Arial Black" panose="020B0A04020102020204" pitchFamily="34" charset="0"/>
            </a:endParaRPr>
          </a:p>
        </p:txBody>
      </p:sp>
      <p:sp>
        <p:nvSpPr>
          <p:cNvPr id="7" name="Rectangle 6"/>
          <p:cNvSpPr/>
          <p:nvPr/>
        </p:nvSpPr>
        <p:spPr>
          <a:xfrm>
            <a:off x="947071" y="2162202"/>
            <a:ext cx="10349308" cy="3908762"/>
          </a:xfrm>
          <a:prstGeom prst="rect">
            <a:avLst/>
          </a:prstGeom>
        </p:spPr>
        <p:txBody>
          <a:bodyPr wrap="none">
            <a:spAutoFit/>
          </a:bodyPr>
          <a:lstStyle/>
          <a:p>
            <a:pPr marL="800100" lvl="1"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Upfront education to landlord partners</a:t>
            </a:r>
          </a:p>
          <a:p>
            <a:pPr marL="800100" lvl="1"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Thorough review of lease with tenant prior to and throughout term</a:t>
            </a:r>
          </a:p>
          <a:p>
            <a:pPr marL="800100" lvl="1"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Consistent communication between landlord, CM and Housing Coordinator</a:t>
            </a:r>
          </a:p>
          <a:p>
            <a:pPr lvl="1"/>
            <a:endParaRPr lang="en-US" sz="22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Single point of contact for landlord</a:t>
            </a:r>
          </a:p>
          <a:p>
            <a:pPr lvl="1"/>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425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979C3F2545C447BC094D0D3A5EB0BE" ma:contentTypeVersion="6" ma:contentTypeDescription="Create a new document." ma:contentTypeScope="" ma:versionID="ce8de1e2d1a6510e7b95339c4fd45d3a">
  <xsd:schema xmlns:xsd="http://www.w3.org/2001/XMLSchema" xmlns:xs="http://www.w3.org/2001/XMLSchema" xmlns:p="http://schemas.microsoft.com/office/2006/metadata/properties" xmlns:ns2="17dfc4eb-aa71-444a-942a-c739d0a7cc10" targetNamespace="http://schemas.microsoft.com/office/2006/metadata/properties" ma:root="true" ma:fieldsID="8f82077b8b28a7a3642733c33bc28f07" ns2:_="">
    <xsd:import namespace="17dfc4eb-aa71-444a-942a-c739d0a7cc1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dfc4eb-aa71-444a-942a-c739d0a7cc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6FDB60-C352-4586-B47E-35C6E2D30737}">
  <ds:schemaRefs>
    <ds:schemaRef ds:uri="http://purl.org/dc/dcmitype/"/>
    <ds:schemaRef ds:uri="http://purl.org/dc/terms/"/>
    <ds:schemaRef ds:uri="http://schemas.microsoft.com/office/2006/documentManagement/types"/>
    <ds:schemaRef ds:uri="17dfc4eb-aa71-444a-942a-c739d0a7cc10"/>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15C49117-67EE-4B1F-98FE-376CC62785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dfc4eb-aa71-444a-942a-c739d0a7cc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22C0D46-2C6A-4BD6-8D58-E8283C3C6D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7540</TotalTime>
  <Words>1955</Words>
  <Application>Microsoft Office PowerPoint</Application>
  <PresentationFormat>Widescreen</PresentationFormat>
  <Paragraphs>330</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Black</vt:lpstr>
      <vt:lpstr>Calibri</vt:lpstr>
      <vt:lpstr>Rockwell</vt:lpstr>
      <vt:lpstr>Rockwell Condensed</vt:lpstr>
      <vt:lpstr>Wingdings</vt:lpstr>
      <vt:lpstr>Wood Type</vt:lpstr>
      <vt:lpstr>Eviction: with Dignity and Respect</vt:lpstr>
      <vt:lpstr>Expect the transition from homelessness to housing to be difficult.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Housing Timeline</vt:lpstr>
      <vt:lpstr>Housing Timeline</vt:lpstr>
      <vt:lpstr>Housing Timeline</vt:lpstr>
      <vt:lpstr>Housing Timeline</vt:lpstr>
      <vt:lpstr>Housing Timeline</vt:lpstr>
      <vt:lpstr>Housing Timeline</vt:lpstr>
      <vt:lpstr>Housing Timeline</vt:lpstr>
      <vt:lpstr>Housing Timeline</vt:lpstr>
      <vt:lpstr>Housing Timeline</vt:lpstr>
      <vt:lpstr>Housing Timeline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Eviction: with Dignity and REspect</dc:title>
  <dc:creator>Aaron Crowder</dc:creator>
  <cp:lastModifiedBy>Aaron Crowder</cp:lastModifiedBy>
  <cp:revision>135</cp:revision>
  <cp:lastPrinted>2018-01-16T22:01:38Z</cp:lastPrinted>
  <dcterms:created xsi:type="dcterms:W3CDTF">2017-09-27T21:44:42Z</dcterms:created>
  <dcterms:modified xsi:type="dcterms:W3CDTF">2019-05-13T16:25:39Z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0x010100D8979C3F2545C447BC094D0D3A5EB0BE</vt:lpwstr>
  </property>
</Properties>
</file>