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3" r:id="rId2"/>
    <p:sldMasterId id="2147483687" r:id="rId3"/>
    <p:sldMasterId id="2147483699" r:id="rId4"/>
    <p:sldMasterId id="2147483712" r:id="rId5"/>
  </p:sldMasterIdLst>
  <p:notesMasterIdLst>
    <p:notesMasterId r:id="rId39"/>
  </p:notesMasterIdLst>
  <p:sldIdLst>
    <p:sldId id="276" r:id="rId6"/>
    <p:sldId id="613" r:id="rId7"/>
    <p:sldId id="614" r:id="rId8"/>
    <p:sldId id="615" r:id="rId9"/>
    <p:sldId id="616" r:id="rId10"/>
    <p:sldId id="617" r:id="rId11"/>
    <p:sldId id="618" r:id="rId12"/>
    <p:sldId id="619" r:id="rId13"/>
    <p:sldId id="266" r:id="rId14"/>
    <p:sldId id="267" r:id="rId15"/>
    <p:sldId id="268" r:id="rId16"/>
    <p:sldId id="269" r:id="rId17"/>
    <p:sldId id="270" r:id="rId18"/>
    <p:sldId id="271" r:id="rId19"/>
    <p:sldId id="272" r:id="rId20"/>
    <p:sldId id="273" r:id="rId21"/>
    <p:sldId id="620" r:id="rId22"/>
    <p:sldId id="607" r:id="rId23"/>
    <p:sldId id="608" r:id="rId24"/>
    <p:sldId id="609" r:id="rId25"/>
    <p:sldId id="610" r:id="rId26"/>
    <p:sldId id="611" r:id="rId27"/>
    <p:sldId id="612" r:id="rId28"/>
    <p:sldId id="621" r:id="rId29"/>
    <p:sldId id="256" r:id="rId30"/>
    <p:sldId id="257" r:id="rId31"/>
    <p:sldId id="258" r:id="rId32"/>
    <p:sldId id="259" r:id="rId33"/>
    <p:sldId id="260" r:id="rId34"/>
    <p:sldId id="261" r:id="rId35"/>
    <p:sldId id="262" r:id="rId36"/>
    <p:sldId id="263" r:id="rId37"/>
    <p:sldId id="264"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254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254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5" d="100"/>
          <a:sy n="45" d="100"/>
        </p:scale>
        <p:origin x="1360" y="4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CBFBC-0159-4FDA-82D5-517F1D1BCF3F}" type="doc">
      <dgm:prSet loTypeId="urn:microsoft.com/office/officeart/2005/8/layout/process4" loCatId="list" qsTypeId="urn:microsoft.com/office/officeart/2005/8/quickstyle/simple5" qsCatId="simple" csTypeId="urn:microsoft.com/office/officeart/2005/8/colors/accent3_4" csCatId="accent3" phldr="1"/>
      <dgm:spPr/>
      <dgm:t>
        <a:bodyPr/>
        <a:lstStyle/>
        <a:p>
          <a:endParaRPr lang="en-US"/>
        </a:p>
      </dgm:t>
    </dgm:pt>
    <dgm:pt modelId="{870055DC-43D9-4446-AC28-DA54497EDC50}">
      <dgm:prSet custT="1"/>
      <dgm:spPr/>
      <dgm:t>
        <a:bodyPr/>
        <a:lstStyle/>
        <a:p>
          <a:r>
            <a:rPr lang="en-US" sz="900" dirty="0">
              <a:solidFill>
                <a:schemeClr val="tx1"/>
              </a:solidFill>
            </a:rPr>
            <a:t>Tenant gives written notice to landlord. Electronic notice is invalid</a:t>
          </a:r>
          <a:r>
            <a:rPr lang="en-US" sz="900" dirty="0"/>
            <a:t>.  </a:t>
          </a:r>
        </a:p>
      </dgm:t>
    </dgm:pt>
    <dgm:pt modelId="{14D296C1-4944-4796-A993-B0A602F5FAEC}" type="parTrans" cxnId="{8ADBA6EF-B1B1-46A0-82FB-9D0FC2398B97}">
      <dgm:prSet/>
      <dgm:spPr/>
      <dgm:t>
        <a:bodyPr/>
        <a:lstStyle/>
        <a:p>
          <a:endParaRPr lang="en-US"/>
        </a:p>
      </dgm:t>
    </dgm:pt>
    <dgm:pt modelId="{80D792EE-D620-40D2-BB4A-EA5F64266101}" type="sibTrans" cxnId="{8ADBA6EF-B1B1-46A0-82FB-9D0FC2398B97}">
      <dgm:prSet/>
      <dgm:spPr/>
      <dgm:t>
        <a:bodyPr/>
        <a:lstStyle/>
        <a:p>
          <a:endParaRPr lang="en-US"/>
        </a:p>
      </dgm:t>
    </dgm:pt>
    <dgm:pt modelId="{FAF81FE8-985E-4FDA-8B0F-5F7A1C24D692}">
      <dgm:prSet custT="1"/>
      <dgm:spPr/>
      <dgm:t>
        <a:bodyPr/>
        <a:lstStyle/>
        <a:p>
          <a:r>
            <a:rPr lang="en-US" sz="900" dirty="0">
              <a:solidFill>
                <a:schemeClr val="tx1"/>
              </a:solidFill>
            </a:rPr>
            <a:t>Tenant waits a “reasonable amount of time.”</a:t>
          </a:r>
        </a:p>
      </dgm:t>
    </dgm:pt>
    <dgm:pt modelId="{2A863FF4-4856-4DAB-8894-5C522FF158C4}" type="parTrans" cxnId="{CBDB7866-E906-49E0-B8D6-513D020A6F80}">
      <dgm:prSet/>
      <dgm:spPr/>
      <dgm:t>
        <a:bodyPr/>
        <a:lstStyle/>
        <a:p>
          <a:endParaRPr lang="en-US"/>
        </a:p>
      </dgm:t>
    </dgm:pt>
    <dgm:pt modelId="{1FEAB392-9102-45E1-A5D6-1008EBD391C6}" type="sibTrans" cxnId="{CBDB7866-E906-49E0-B8D6-513D020A6F80}">
      <dgm:prSet/>
      <dgm:spPr/>
      <dgm:t>
        <a:bodyPr/>
        <a:lstStyle/>
        <a:p>
          <a:endParaRPr lang="en-US"/>
        </a:p>
      </dgm:t>
    </dgm:pt>
    <dgm:pt modelId="{AC31AB7B-B397-4405-9129-C0F0CF508714}">
      <dgm:prSet/>
      <dgm:spPr/>
      <dgm:t>
        <a:bodyPr/>
        <a:lstStyle/>
        <a:p>
          <a:r>
            <a:rPr lang="en-US" dirty="0"/>
            <a:t>No distinction between emergency or non emergency repairs in current  statutory language.</a:t>
          </a:r>
        </a:p>
      </dgm:t>
    </dgm:pt>
    <dgm:pt modelId="{04E2D748-6938-45D1-A75E-1289DC8067D7}" type="parTrans" cxnId="{3552EF55-F09B-48D1-9330-FA447DB405D8}">
      <dgm:prSet/>
      <dgm:spPr/>
      <dgm:t>
        <a:bodyPr/>
        <a:lstStyle/>
        <a:p>
          <a:endParaRPr lang="en-US"/>
        </a:p>
      </dgm:t>
    </dgm:pt>
    <dgm:pt modelId="{7395F1B8-4ADC-4F62-993A-595031DC5C0F}" type="sibTrans" cxnId="{3552EF55-F09B-48D1-9330-FA447DB405D8}">
      <dgm:prSet/>
      <dgm:spPr/>
      <dgm:t>
        <a:bodyPr/>
        <a:lstStyle/>
        <a:p>
          <a:endParaRPr lang="en-US"/>
        </a:p>
      </dgm:t>
    </dgm:pt>
    <dgm:pt modelId="{3896D20A-5840-49C7-9637-C849BF58ECDF}">
      <dgm:prSet custT="1"/>
      <dgm:spPr/>
      <dgm:t>
        <a:bodyPr/>
        <a:lstStyle/>
        <a:p>
          <a:r>
            <a:rPr lang="en-US" sz="900" dirty="0">
              <a:solidFill>
                <a:schemeClr val="tx1"/>
              </a:solidFill>
            </a:rPr>
            <a:t>Tenant must let a district court know that they intend to take action against landlord.</a:t>
          </a:r>
        </a:p>
      </dgm:t>
    </dgm:pt>
    <dgm:pt modelId="{89DA2952-3B93-4D5A-8E27-656E4B05E3A3}" type="parTrans" cxnId="{089A9429-EDDA-4A89-B0D3-F1E11ABF1460}">
      <dgm:prSet/>
      <dgm:spPr/>
      <dgm:t>
        <a:bodyPr/>
        <a:lstStyle/>
        <a:p>
          <a:endParaRPr lang="en-US"/>
        </a:p>
      </dgm:t>
    </dgm:pt>
    <dgm:pt modelId="{6D9E563A-81F5-496D-91BC-CD5692D27C67}" type="sibTrans" cxnId="{089A9429-EDDA-4A89-B0D3-F1E11ABF1460}">
      <dgm:prSet/>
      <dgm:spPr/>
      <dgm:t>
        <a:bodyPr/>
        <a:lstStyle/>
        <a:p>
          <a:endParaRPr lang="en-US"/>
        </a:p>
      </dgm:t>
    </dgm:pt>
    <dgm:pt modelId="{3305E35D-FB67-40F1-892A-AE0BFE92DBCD}">
      <dgm:prSet custT="1"/>
      <dgm:spPr/>
      <dgm:t>
        <a:bodyPr/>
        <a:lstStyle/>
        <a:p>
          <a:r>
            <a:rPr lang="en-US" sz="900" dirty="0">
              <a:solidFill>
                <a:schemeClr val="tx1"/>
              </a:solidFill>
            </a:rPr>
            <a:t>After a reasonable amount of time passes</a:t>
          </a:r>
          <a:r>
            <a:rPr lang="en-US" sz="800" dirty="0"/>
            <a:t>,</a:t>
          </a:r>
        </a:p>
      </dgm:t>
    </dgm:pt>
    <dgm:pt modelId="{BFE14BC0-335F-4DD6-B1A1-9003C39B1E63}" type="parTrans" cxnId="{455ABBE4-AD14-4089-BAA6-0A4F2293A125}">
      <dgm:prSet/>
      <dgm:spPr/>
      <dgm:t>
        <a:bodyPr/>
        <a:lstStyle/>
        <a:p>
          <a:endParaRPr lang="en-US"/>
        </a:p>
      </dgm:t>
    </dgm:pt>
    <dgm:pt modelId="{2B7822F9-2DB3-410B-A617-DF8BCF656056}" type="sibTrans" cxnId="{455ABBE4-AD14-4089-BAA6-0A4F2293A125}">
      <dgm:prSet/>
      <dgm:spPr/>
      <dgm:t>
        <a:bodyPr/>
        <a:lstStyle/>
        <a:p>
          <a:endParaRPr lang="en-US"/>
        </a:p>
      </dgm:t>
    </dgm:pt>
    <dgm:pt modelId="{7F0A4C7F-EAC6-4A51-A52C-5633B6956CEB}">
      <dgm:prSet custT="1"/>
      <dgm:spPr/>
      <dgm:t>
        <a:bodyPr/>
        <a:lstStyle/>
        <a:p>
          <a:r>
            <a:rPr lang="en-US" sz="700" dirty="0"/>
            <a:t>A tenant can try to:</a:t>
          </a:r>
        </a:p>
      </dgm:t>
    </dgm:pt>
    <dgm:pt modelId="{2B6DCADF-37C1-42A5-B2A8-741CC7E7992B}" type="parTrans" cxnId="{E66EDD1C-3125-464C-8257-562B57F3B482}">
      <dgm:prSet/>
      <dgm:spPr/>
      <dgm:t>
        <a:bodyPr/>
        <a:lstStyle/>
        <a:p>
          <a:endParaRPr lang="en-US"/>
        </a:p>
      </dgm:t>
    </dgm:pt>
    <dgm:pt modelId="{6DA7DF5E-A839-40AE-93D4-25203AE9C7C4}" type="sibTrans" cxnId="{E66EDD1C-3125-464C-8257-562B57F3B482}">
      <dgm:prSet/>
      <dgm:spPr/>
      <dgm:t>
        <a:bodyPr/>
        <a:lstStyle/>
        <a:p>
          <a:endParaRPr lang="en-US"/>
        </a:p>
      </dgm:t>
    </dgm:pt>
    <dgm:pt modelId="{0C7FAC41-D43E-4D25-8B36-01772DF9F9F1}">
      <dgm:prSet custT="1"/>
      <dgm:spPr/>
      <dgm:t>
        <a:bodyPr/>
        <a:lstStyle/>
        <a:p>
          <a:r>
            <a:rPr lang="en-US" sz="700" dirty="0"/>
            <a:t>Abate rent: post bond with the court to abate rent, give notice, and get ready to go to court</a:t>
          </a:r>
        </a:p>
      </dgm:t>
    </dgm:pt>
    <dgm:pt modelId="{1E9C385F-22C6-4152-8C5D-C6766B3E47C1}" type="parTrans" cxnId="{EA6B0249-9CF8-400E-B9C9-CB6F7670C276}">
      <dgm:prSet/>
      <dgm:spPr/>
      <dgm:t>
        <a:bodyPr/>
        <a:lstStyle/>
        <a:p>
          <a:endParaRPr lang="en-US"/>
        </a:p>
      </dgm:t>
    </dgm:pt>
    <dgm:pt modelId="{58CDE019-094E-49E9-AD85-27C2A85B80B6}" type="sibTrans" cxnId="{EA6B0249-9CF8-400E-B9C9-CB6F7670C276}">
      <dgm:prSet/>
      <dgm:spPr/>
      <dgm:t>
        <a:bodyPr/>
        <a:lstStyle/>
        <a:p>
          <a:endParaRPr lang="en-US"/>
        </a:p>
      </dgm:t>
    </dgm:pt>
    <dgm:pt modelId="{5FADCF9B-F702-400B-99E9-3180CD691A2A}">
      <dgm:prSet custT="1"/>
      <dgm:spPr/>
      <dgm:t>
        <a:bodyPr/>
        <a:lstStyle/>
        <a:p>
          <a:r>
            <a:rPr lang="en-US" sz="700" dirty="0"/>
            <a:t>Break lease: a tenant must tell the district court about the problem, give the landlord another notice outlying the habitability issue, and then give the landlord another (10-30 days) notice of tenant’s intent to vacate. </a:t>
          </a:r>
        </a:p>
      </dgm:t>
    </dgm:pt>
    <dgm:pt modelId="{4B1B0D80-11D2-46DD-BA04-61A2B793B1B9}" type="parTrans" cxnId="{B65EB9E1-A1B2-41B6-AD87-3260CD960036}">
      <dgm:prSet/>
      <dgm:spPr/>
      <dgm:t>
        <a:bodyPr/>
        <a:lstStyle/>
        <a:p>
          <a:endParaRPr lang="en-US"/>
        </a:p>
      </dgm:t>
    </dgm:pt>
    <dgm:pt modelId="{3819621A-65E0-4D0A-B5DB-70FEBBF65942}" type="sibTrans" cxnId="{B65EB9E1-A1B2-41B6-AD87-3260CD960036}">
      <dgm:prSet/>
      <dgm:spPr/>
      <dgm:t>
        <a:bodyPr/>
        <a:lstStyle/>
        <a:p>
          <a:endParaRPr lang="en-US"/>
        </a:p>
      </dgm:t>
    </dgm:pt>
    <dgm:pt modelId="{F5C00AAE-B7EF-4897-9EB4-077A7EFC9DE2}">
      <dgm:prSet custT="1"/>
      <dgm:spPr/>
      <dgm:t>
        <a:bodyPr/>
        <a:lstStyle/>
        <a:p>
          <a:r>
            <a:rPr lang="en-US" sz="900" dirty="0">
              <a:solidFill>
                <a:schemeClr val="tx1"/>
              </a:solidFill>
            </a:rPr>
            <a:t>No matter which option the tenant chooses, she will likely end up in court and encounter the court’s presumption of good faith on behalf of the landlord</a:t>
          </a:r>
          <a:r>
            <a:rPr lang="en-US" sz="900" dirty="0"/>
            <a:t>. </a:t>
          </a:r>
        </a:p>
      </dgm:t>
    </dgm:pt>
    <dgm:pt modelId="{9ED6743B-2A13-4B0B-AA80-0B7E5ADAE979}" type="parTrans" cxnId="{9036F9A5-5CBF-40EA-8319-674FB2FBB28E}">
      <dgm:prSet/>
      <dgm:spPr/>
      <dgm:t>
        <a:bodyPr/>
        <a:lstStyle/>
        <a:p>
          <a:endParaRPr lang="en-US"/>
        </a:p>
      </dgm:t>
    </dgm:pt>
    <dgm:pt modelId="{1EA59A83-43AD-4C3F-AEC6-80B67C85C210}" type="sibTrans" cxnId="{9036F9A5-5CBF-40EA-8319-674FB2FBB28E}">
      <dgm:prSet/>
      <dgm:spPr/>
      <dgm:t>
        <a:bodyPr/>
        <a:lstStyle/>
        <a:p>
          <a:endParaRPr lang="en-US"/>
        </a:p>
      </dgm:t>
    </dgm:pt>
    <dgm:pt modelId="{E0802B8A-83D9-4A2F-8D7B-6BBCF9E19F6B}">
      <dgm:prSet/>
      <dgm:spPr/>
      <dgm:t>
        <a:bodyPr/>
        <a:lstStyle/>
        <a:p>
          <a:r>
            <a:rPr lang="en-US" b="0" dirty="0">
              <a:solidFill>
                <a:schemeClr val="tx1"/>
              </a:solidFill>
            </a:rPr>
            <a:t>Colorado’s current law involves the courts early in the process</a:t>
          </a:r>
        </a:p>
      </dgm:t>
    </dgm:pt>
    <dgm:pt modelId="{42CC285E-6D98-4FCA-BDE1-D4E79EB5CFD7}" type="parTrans" cxnId="{AF635B99-3FA8-4941-B517-7535023A1A99}">
      <dgm:prSet/>
      <dgm:spPr/>
      <dgm:t>
        <a:bodyPr/>
        <a:lstStyle/>
        <a:p>
          <a:endParaRPr lang="en-US"/>
        </a:p>
      </dgm:t>
    </dgm:pt>
    <dgm:pt modelId="{3B5DF56B-9575-4A50-8046-BD112F1FF14E}" type="sibTrans" cxnId="{AF635B99-3FA8-4941-B517-7535023A1A99}">
      <dgm:prSet/>
      <dgm:spPr/>
      <dgm:t>
        <a:bodyPr/>
        <a:lstStyle/>
        <a:p>
          <a:endParaRPr lang="en-US"/>
        </a:p>
      </dgm:t>
    </dgm:pt>
    <dgm:pt modelId="{84A013C9-1914-429D-8A0A-D85C77F7F891}">
      <dgm:prSet/>
      <dgm:spPr/>
      <dgm:t>
        <a:bodyPr/>
        <a:lstStyle/>
        <a:p>
          <a:r>
            <a:rPr lang="en-US" dirty="0">
              <a:solidFill>
                <a:schemeClr val="tx1"/>
              </a:solidFill>
            </a:rPr>
            <a:t>Often, landlords and tenants do not have a chance to resolve disputes themselves</a:t>
          </a:r>
        </a:p>
      </dgm:t>
    </dgm:pt>
    <dgm:pt modelId="{6E6A7DE6-E8D9-42A1-84C7-651CB3AAC489}" type="parTrans" cxnId="{5B3ECEE3-08BE-4479-93BA-A33AD6B4B269}">
      <dgm:prSet/>
      <dgm:spPr/>
      <dgm:t>
        <a:bodyPr/>
        <a:lstStyle/>
        <a:p>
          <a:endParaRPr lang="en-US"/>
        </a:p>
      </dgm:t>
    </dgm:pt>
    <dgm:pt modelId="{EB6DDF10-4ACD-4F5C-B52D-DC62327D2617}" type="sibTrans" cxnId="{5B3ECEE3-08BE-4479-93BA-A33AD6B4B269}">
      <dgm:prSet/>
      <dgm:spPr/>
      <dgm:t>
        <a:bodyPr/>
        <a:lstStyle/>
        <a:p>
          <a:endParaRPr lang="en-US"/>
        </a:p>
      </dgm:t>
    </dgm:pt>
    <dgm:pt modelId="{796A4809-3C28-44AA-A03E-C48A7AB60EBD}" type="pres">
      <dgm:prSet presAssocID="{A9CCBFBC-0159-4FDA-82D5-517F1D1BCF3F}" presName="Name0" presStyleCnt="0">
        <dgm:presLayoutVars>
          <dgm:dir/>
          <dgm:animLvl val="lvl"/>
          <dgm:resizeHandles val="exact"/>
        </dgm:presLayoutVars>
      </dgm:prSet>
      <dgm:spPr/>
    </dgm:pt>
    <dgm:pt modelId="{E1D851CB-1366-4F21-BB35-FE6EBD1AF973}" type="pres">
      <dgm:prSet presAssocID="{84A013C9-1914-429D-8A0A-D85C77F7F891}" presName="boxAndChildren" presStyleCnt="0"/>
      <dgm:spPr/>
    </dgm:pt>
    <dgm:pt modelId="{51EC47C7-54FD-45E9-B642-6CA92CFA1E98}" type="pres">
      <dgm:prSet presAssocID="{84A013C9-1914-429D-8A0A-D85C77F7F891}" presName="parentTextBox" presStyleLbl="node1" presStyleIdx="0" presStyleCnt="7"/>
      <dgm:spPr/>
    </dgm:pt>
    <dgm:pt modelId="{5DFD2EFA-831F-4209-B73F-8562EA5D67F1}" type="pres">
      <dgm:prSet presAssocID="{3B5DF56B-9575-4A50-8046-BD112F1FF14E}" presName="sp" presStyleCnt="0"/>
      <dgm:spPr/>
    </dgm:pt>
    <dgm:pt modelId="{3ED82BED-1952-4901-B85C-689748741571}" type="pres">
      <dgm:prSet presAssocID="{E0802B8A-83D9-4A2F-8D7B-6BBCF9E19F6B}" presName="arrowAndChildren" presStyleCnt="0"/>
      <dgm:spPr/>
    </dgm:pt>
    <dgm:pt modelId="{3F550E75-A4BB-46EA-BE67-8C1018C8865E}" type="pres">
      <dgm:prSet presAssocID="{E0802B8A-83D9-4A2F-8D7B-6BBCF9E19F6B}" presName="parentTextArrow" presStyleLbl="node1" presStyleIdx="1" presStyleCnt="7" custScaleY="73496" custLinFactNeighborX="-4828"/>
      <dgm:spPr/>
    </dgm:pt>
    <dgm:pt modelId="{434FFB22-AE99-4D42-93D9-34FA6E90DC68}" type="pres">
      <dgm:prSet presAssocID="{1EA59A83-43AD-4C3F-AEC6-80B67C85C210}" presName="sp" presStyleCnt="0"/>
      <dgm:spPr/>
    </dgm:pt>
    <dgm:pt modelId="{19EE5F9B-D2C0-4ECE-9A7A-C76C5D65022F}" type="pres">
      <dgm:prSet presAssocID="{F5C00AAE-B7EF-4897-9EB4-077A7EFC9DE2}" presName="arrowAndChildren" presStyleCnt="0"/>
      <dgm:spPr/>
    </dgm:pt>
    <dgm:pt modelId="{1D0F787F-EDD7-4BA1-B5DD-C2BE8C3417FC}" type="pres">
      <dgm:prSet presAssocID="{F5C00AAE-B7EF-4897-9EB4-077A7EFC9DE2}" presName="parentTextArrow" presStyleLbl="node1" presStyleIdx="2" presStyleCnt="7" custScaleY="83406"/>
      <dgm:spPr/>
    </dgm:pt>
    <dgm:pt modelId="{ADF28A36-40EB-48A8-9020-73D431A9F336}" type="pres">
      <dgm:prSet presAssocID="{2B7822F9-2DB3-410B-A617-DF8BCF656056}" presName="sp" presStyleCnt="0"/>
      <dgm:spPr/>
    </dgm:pt>
    <dgm:pt modelId="{0D9D0051-1A54-44B1-A0FC-D11B8EAA2838}" type="pres">
      <dgm:prSet presAssocID="{3305E35D-FB67-40F1-892A-AE0BFE92DBCD}" presName="arrowAndChildren" presStyleCnt="0"/>
      <dgm:spPr/>
    </dgm:pt>
    <dgm:pt modelId="{ADB603CC-FF2F-43B7-9547-73251AF40130}" type="pres">
      <dgm:prSet presAssocID="{3305E35D-FB67-40F1-892A-AE0BFE92DBCD}" presName="parentTextArrow" presStyleLbl="node1" presStyleIdx="2" presStyleCnt="7"/>
      <dgm:spPr/>
    </dgm:pt>
    <dgm:pt modelId="{5F48677C-DD8A-47AB-982C-6AEB06B7A8D3}" type="pres">
      <dgm:prSet presAssocID="{3305E35D-FB67-40F1-892A-AE0BFE92DBCD}" presName="arrow" presStyleLbl="node1" presStyleIdx="3" presStyleCnt="7" custScaleY="154754"/>
      <dgm:spPr/>
    </dgm:pt>
    <dgm:pt modelId="{E4804FC8-0624-4E3F-89A7-6A45DBA21E1D}" type="pres">
      <dgm:prSet presAssocID="{3305E35D-FB67-40F1-892A-AE0BFE92DBCD}" presName="descendantArrow" presStyleCnt="0"/>
      <dgm:spPr/>
    </dgm:pt>
    <dgm:pt modelId="{164A4602-D882-4755-89D1-230A4AC4FF0A}" type="pres">
      <dgm:prSet presAssocID="{7F0A4C7F-EAC6-4A51-A52C-5633B6956CEB}" presName="childTextArrow" presStyleLbl="fgAccFollowNode1" presStyleIdx="0" presStyleCnt="2" custScaleY="266924">
        <dgm:presLayoutVars>
          <dgm:bulletEnabled val="1"/>
        </dgm:presLayoutVars>
      </dgm:prSet>
      <dgm:spPr/>
    </dgm:pt>
    <dgm:pt modelId="{EA882E1C-7688-4E7A-887F-E7ED18DC44B8}" type="pres">
      <dgm:prSet presAssocID="{6D9E563A-81F5-496D-91BC-CD5692D27C67}" presName="sp" presStyleCnt="0"/>
      <dgm:spPr/>
    </dgm:pt>
    <dgm:pt modelId="{1987EC29-AFA2-4E36-8C96-F4EB656114DB}" type="pres">
      <dgm:prSet presAssocID="{3896D20A-5840-49C7-9637-C849BF58ECDF}" presName="arrowAndChildren" presStyleCnt="0"/>
      <dgm:spPr/>
    </dgm:pt>
    <dgm:pt modelId="{B33B5322-3798-4FB0-929D-C5E8CC37E76E}" type="pres">
      <dgm:prSet presAssocID="{3896D20A-5840-49C7-9637-C849BF58ECDF}" presName="parentTextArrow" presStyleLbl="node1" presStyleIdx="4" presStyleCnt="7"/>
      <dgm:spPr/>
    </dgm:pt>
    <dgm:pt modelId="{9659DC82-82F6-4807-9D90-947BDFB87768}" type="pres">
      <dgm:prSet presAssocID="{1FEAB392-9102-45E1-A5D6-1008EBD391C6}" presName="sp" presStyleCnt="0"/>
      <dgm:spPr/>
    </dgm:pt>
    <dgm:pt modelId="{6CF3617C-2522-41CF-90C8-2B8406457883}" type="pres">
      <dgm:prSet presAssocID="{FAF81FE8-985E-4FDA-8B0F-5F7A1C24D692}" presName="arrowAndChildren" presStyleCnt="0"/>
      <dgm:spPr/>
    </dgm:pt>
    <dgm:pt modelId="{6F45E91B-E3B9-44F3-8C4E-D03B0A8E8E02}" type="pres">
      <dgm:prSet presAssocID="{FAF81FE8-985E-4FDA-8B0F-5F7A1C24D692}" presName="parentTextArrow" presStyleLbl="node1" presStyleIdx="4" presStyleCnt="7"/>
      <dgm:spPr/>
    </dgm:pt>
    <dgm:pt modelId="{67FEB666-F107-4BB8-8D07-EA7A43B30E00}" type="pres">
      <dgm:prSet presAssocID="{FAF81FE8-985E-4FDA-8B0F-5F7A1C24D692}" presName="arrow" presStyleLbl="node1" presStyleIdx="5" presStyleCnt="7" custScaleY="106704"/>
      <dgm:spPr/>
    </dgm:pt>
    <dgm:pt modelId="{F1EA8C42-C13F-4B9E-B8FD-AC1BEE41E0BD}" type="pres">
      <dgm:prSet presAssocID="{FAF81FE8-985E-4FDA-8B0F-5F7A1C24D692}" presName="descendantArrow" presStyleCnt="0"/>
      <dgm:spPr/>
    </dgm:pt>
    <dgm:pt modelId="{8DA3D845-2FE5-44E1-BD63-C516CB77698B}" type="pres">
      <dgm:prSet presAssocID="{AC31AB7B-B397-4405-9129-C0F0CF508714}" presName="childTextArrow" presStyleLbl="fgAccFollowNode1" presStyleIdx="1" presStyleCnt="2" custScaleY="55453">
        <dgm:presLayoutVars>
          <dgm:bulletEnabled val="1"/>
        </dgm:presLayoutVars>
      </dgm:prSet>
      <dgm:spPr/>
    </dgm:pt>
    <dgm:pt modelId="{6A8790B3-A6C4-4FCF-B0F4-5247884C20AB}" type="pres">
      <dgm:prSet presAssocID="{80D792EE-D620-40D2-BB4A-EA5F64266101}" presName="sp" presStyleCnt="0"/>
      <dgm:spPr/>
    </dgm:pt>
    <dgm:pt modelId="{CC1D5282-C145-4E33-B768-AA87BD371B3D}" type="pres">
      <dgm:prSet presAssocID="{870055DC-43D9-4446-AC28-DA54497EDC50}" presName="arrowAndChildren" presStyleCnt="0"/>
      <dgm:spPr/>
    </dgm:pt>
    <dgm:pt modelId="{05F7F715-8A0E-445D-9AD5-B6EDABF25CAB}" type="pres">
      <dgm:prSet presAssocID="{870055DC-43D9-4446-AC28-DA54497EDC50}" presName="parentTextArrow" presStyleLbl="node1" presStyleIdx="6" presStyleCnt="7" custScaleY="68730"/>
      <dgm:spPr/>
    </dgm:pt>
  </dgm:ptLst>
  <dgm:cxnLst>
    <dgm:cxn modelId="{AB993B02-47F2-4533-AC2E-8E07D8CAC31F}" type="presOf" srcId="{84A013C9-1914-429D-8A0A-D85C77F7F891}" destId="{51EC47C7-54FD-45E9-B642-6CA92CFA1E98}" srcOrd="0" destOrd="0" presId="urn:microsoft.com/office/officeart/2005/8/layout/process4"/>
    <dgm:cxn modelId="{94E0030A-D733-4557-A298-C0BC57A71943}" type="presOf" srcId="{F5C00AAE-B7EF-4897-9EB4-077A7EFC9DE2}" destId="{1D0F787F-EDD7-4BA1-B5DD-C2BE8C3417FC}" srcOrd="0" destOrd="0" presId="urn:microsoft.com/office/officeart/2005/8/layout/process4"/>
    <dgm:cxn modelId="{7616250C-8308-4ADF-A6D4-E68F742B447A}" type="presOf" srcId="{5FADCF9B-F702-400B-99E9-3180CD691A2A}" destId="{164A4602-D882-4755-89D1-230A4AC4FF0A}" srcOrd="0" destOrd="2" presId="urn:microsoft.com/office/officeart/2005/8/layout/process4"/>
    <dgm:cxn modelId="{E66EDD1C-3125-464C-8257-562B57F3B482}" srcId="{3305E35D-FB67-40F1-892A-AE0BFE92DBCD}" destId="{7F0A4C7F-EAC6-4A51-A52C-5633B6956CEB}" srcOrd="0" destOrd="0" parTransId="{2B6DCADF-37C1-42A5-B2A8-741CC7E7992B}" sibTransId="{6DA7DF5E-A839-40AE-93D4-25203AE9C7C4}"/>
    <dgm:cxn modelId="{089A9429-EDDA-4A89-B0D3-F1E11ABF1460}" srcId="{A9CCBFBC-0159-4FDA-82D5-517F1D1BCF3F}" destId="{3896D20A-5840-49C7-9637-C849BF58ECDF}" srcOrd="2" destOrd="0" parTransId="{89DA2952-3B93-4D5A-8E27-656E4B05E3A3}" sibTransId="{6D9E563A-81F5-496D-91BC-CD5692D27C67}"/>
    <dgm:cxn modelId="{52253543-8045-4FF6-9A18-A02498F8716D}" type="presOf" srcId="{7F0A4C7F-EAC6-4A51-A52C-5633B6956CEB}" destId="{164A4602-D882-4755-89D1-230A4AC4FF0A}" srcOrd="0" destOrd="0" presId="urn:microsoft.com/office/officeart/2005/8/layout/process4"/>
    <dgm:cxn modelId="{9282EA63-FC91-40D0-81BF-D0B5A67687E1}" type="presOf" srcId="{A9CCBFBC-0159-4FDA-82D5-517F1D1BCF3F}" destId="{796A4809-3C28-44AA-A03E-C48A7AB60EBD}" srcOrd="0" destOrd="0" presId="urn:microsoft.com/office/officeart/2005/8/layout/process4"/>
    <dgm:cxn modelId="{CBDB7866-E906-49E0-B8D6-513D020A6F80}" srcId="{A9CCBFBC-0159-4FDA-82D5-517F1D1BCF3F}" destId="{FAF81FE8-985E-4FDA-8B0F-5F7A1C24D692}" srcOrd="1" destOrd="0" parTransId="{2A863FF4-4856-4DAB-8894-5C522FF158C4}" sibTransId="{1FEAB392-9102-45E1-A5D6-1008EBD391C6}"/>
    <dgm:cxn modelId="{EA6B0249-9CF8-400E-B9C9-CB6F7670C276}" srcId="{7F0A4C7F-EAC6-4A51-A52C-5633B6956CEB}" destId="{0C7FAC41-D43E-4D25-8B36-01772DF9F9F1}" srcOrd="0" destOrd="0" parTransId="{1E9C385F-22C6-4152-8C5D-C6766B3E47C1}" sibTransId="{58CDE019-094E-49E9-AD85-27C2A85B80B6}"/>
    <dgm:cxn modelId="{3552EF55-F09B-48D1-9330-FA447DB405D8}" srcId="{FAF81FE8-985E-4FDA-8B0F-5F7A1C24D692}" destId="{AC31AB7B-B397-4405-9129-C0F0CF508714}" srcOrd="0" destOrd="0" parTransId="{04E2D748-6938-45D1-A75E-1289DC8067D7}" sibTransId="{7395F1B8-4ADC-4F62-993A-595031DC5C0F}"/>
    <dgm:cxn modelId="{3129948F-C96D-46C6-BE7C-8B6C8A3091B0}" type="presOf" srcId="{3896D20A-5840-49C7-9637-C849BF58ECDF}" destId="{B33B5322-3798-4FB0-929D-C5E8CC37E76E}" srcOrd="0" destOrd="0" presId="urn:microsoft.com/office/officeart/2005/8/layout/process4"/>
    <dgm:cxn modelId="{AF635B99-3FA8-4941-B517-7535023A1A99}" srcId="{A9CCBFBC-0159-4FDA-82D5-517F1D1BCF3F}" destId="{E0802B8A-83D9-4A2F-8D7B-6BBCF9E19F6B}" srcOrd="5" destOrd="0" parTransId="{42CC285E-6D98-4FCA-BDE1-D4E79EB5CFD7}" sibTransId="{3B5DF56B-9575-4A50-8046-BD112F1FF14E}"/>
    <dgm:cxn modelId="{9036F9A5-5CBF-40EA-8319-674FB2FBB28E}" srcId="{A9CCBFBC-0159-4FDA-82D5-517F1D1BCF3F}" destId="{F5C00AAE-B7EF-4897-9EB4-077A7EFC9DE2}" srcOrd="4" destOrd="0" parTransId="{9ED6743B-2A13-4B0B-AA80-0B7E5ADAE979}" sibTransId="{1EA59A83-43AD-4C3F-AEC6-80B67C85C210}"/>
    <dgm:cxn modelId="{F11F84AB-9275-4DD1-9401-A046EFB64AA2}" type="presOf" srcId="{3305E35D-FB67-40F1-892A-AE0BFE92DBCD}" destId="{ADB603CC-FF2F-43B7-9547-73251AF40130}" srcOrd="0" destOrd="0" presId="urn:microsoft.com/office/officeart/2005/8/layout/process4"/>
    <dgm:cxn modelId="{269FEEB7-F453-4DF0-8BAD-A3838D2593A8}" type="presOf" srcId="{FAF81FE8-985E-4FDA-8B0F-5F7A1C24D692}" destId="{6F45E91B-E3B9-44F3-8C4E-D03B0A8E8E02}" srcOrd="0" destOrd="0" presId="urn:microsoft.com/office/officeart/2005/8/layout/process4"/>
    <dgm:cxn modelId="{F687A7BD-F410-4D71-B57B-AB5F580E267C}" type="presOf" srcId="{870055DC-43D9-4446-AC28-DA54497EDC50}" destId="{05F7F715-8A0E-445D-9AD5-B6EDABF25CAB}" srcOrd="0" destOrd="0" presId="urn:microsoft.com/office/officeart/2005/8/layout/process4"/>
    <dgm:cxn modelId="{83B295BF-A6ED-49F0-9A1B-FACD6452B86F}" type="presOf" srcId="{E0802B8A-83D9-4A2F-8D7B-6BBCF9E19F6B}" destId="{3F550E75-A4BB-46EA-BE67-8C1018C8865E}" srcOrd="0" destOrd="0" presId="urn:microsoft.com/office/officeart/2005/8/layout/process4"/>
    <dgm:cxn modelId="{C84AAAC3-FE0F-4843-BA47-32EC69B2AABA}" type="presOf" srcId="{0C7FAC41-D43E-4D25-8B36-01772DF9F9F1}" destId="{164A4602-D882-4755-89D1-230A4AC4FF0A}" srcOrd="0" destOrd="1" presId="urn:microsoft.com/office/officeart/2005/8/layout/process4"/>
    <dgm:cxn modelId="{572338CC-B852-4CBE-A0FB-CC9FCDFBF8B4}" type="presOf" srcId="{AC31AB7B-B397-4405-9129-C0F0CF508714}" destId="{8DA3D845-2FE5-44E1-BD63-C516CB77698B}" srcOrd="0" destOrd="0" presId="urn:microsoft.com/office/officeart/2005/8/layout/process4"/>
    <dgm:cxn modelId="{B6BC46D5-C241-4AE4-B18E-07CF236C4C36}" type="presOf" srcId="{3305E35D-FB67-40F1-892A-AE0BFE92DBCD}" destId="{5F48677C-DD8A-47AB-982C-6AEB06B7A8D3}" srcOrd="1" destOrd="0" presId="urn:microsoft.com/office/officeart/2005/8/layout/process4"/>
    <dgm:cxn modelId="{B869F7D7-657E-4531-9E85-E007BDE53CD9}" type="presOf" srcId="{FAF81FE8-985E-4FDA-8B0F-5F7A1C24D692}" destId="{67FEB666-F107-4BB8-8D07-EA7A43B30E00}" srcOrd="1" destOrd="0" presId="urn:microsoft.com/office/officeart/2005/8/layout/process4"/>
    <dgm:cxn modelId="{B65EB9E1-A1B2-41B6-AD87-3260CD960036}" srcId="{7F0A4C7F-EAC6-4A51-A52C-5633B6956CEB}" destId="{5FADCF9B-F702-400B-99E9-3180CD691A2A}" srcOrd="1" destOrd="0" parTransId="{4B1B0D80-11D2-46DD-BA04-61A2B793B1B9}" sibTransId="{3819621A-65E0-4D0A-B5DB-70FEBBF65942}"/>
    <dgm:cxn modelId="{5B3ECEE3-08BE-4479-93BA-A33AD6B4B269}" srcId="{A9CCBFBC-0159-4FDA-82D5-517F1D1BCF3F}" destId="{84A013C9-1914-429D-8A0A-D85C77F7F891}" srcOrd="6" destOrd="0" parTransId="{6E6A7DE6-E8D9-42A1-84C7-651CB3AAC489}" sibTransId="{EB6DDF10-4ACD-4F5C-B52D-DC62327D2617}"/>
    <dgm:cxn modelId="{455ABBE4-AD14-4089-BAA6-0A4F2293A125}" srcId="{A9CCBFBC-0159-4FDA-82D5-517F1D1BCF3F}" destId="{3305E35D-FB67-40F1-892A-AE0BFE92DBCD}" srcOrd="3" destOrd="0" parTransId="{BFE14BC0-335F-4DD6-B1A1-9003C39B1E63}" sibTransId="{2B7822F9-2DB3-410B-A617-DF8BCF656056}"/>
    <dgm:cxn modelId="{8ADBA6EF-B1B1-46A0-82FB-9D0FC2398B97}" srcId="{A9CCBFBC-0159-4FDA-82D5-517F1D1BCF3F}" destId="{870055DC-43D9-4446-AC28-DA54497EDC50}" srcOrd="0" destOrd="0" parTransId="{14D296C1-4944-4796-A993-B0A602F5FAEC}" sibTransId="{80D792EE-D620-40D2-BB4A-EA5F64266101}"/>
    <dgm:cxn modelId="{C0E2E287-580E-463A-9571-6D871A44BD4B}" type="presParOf" srcId="{796A4809-3C28-44AA-A03E-C48A7AB60EBD}" destId="{E1D851CB-1366-4F21-BB35-FE6EBD1AF973}" srcOrd="0" destOrd="0" presId="urn:microsoft.com/office/officeart/2005/8/layout/process4"/>
    <dgm:cxn modelId="{60673879-342B-43E2-B741-309524F80C4D}" type="presParOf" srcId="{E1D851CB-1366-4F21-BB35-FE6EBD1AF973}" destId="{51EC47C7-54FD-45E9-B642-6CA92CFA1E98}" srcOrd="0" destOrd="0" presId="urn:microsoft.com/office/officeart/2005/8/layout/process4"/>
    <dgm:cxn modelId="{D75DC34C-DEBA-4A30-81A2-49E0EC1BD786}" type="presParOf" srcId="{796A4809-3C28-44AA-A03E-C48A7AB60EBD}" destId="{5DFD2EFA-831F-4209-B73F-8562EA5D67F1}" srcOrd="1" destOrd="0" presId="urn:microsoft.com/office/officeart/2005/8/layout/process4"/>
    <dgm:cxn modelId="{DEB0C60A-787B-4CE1-9B32-DA9F7EEF67C5}" type="presParOf" srcId="{796A4809-3C28-44AA-A03E-C48A7AB60EBD}" destId="{3ED82BED-1952-4901-B85C-689748741571}" srcOrd="2" destOrd="0" presId="urn:microsoft.com/office/officeart/2005/8/layout/process4"/>
    <dgm:cxn modelId="{34C7C213-A101-4C2C-916C-FA7055C2F517}" type="presParOf" srcId="{3ED82BED-1952-4901-B85C-689748741571}" destId="{3F550E75-A4BB-46EA-BE67-8C1018C8865E}" srcOrd="0" destOrd="0" presId="urn:microsoft.com/office/officeart/2005/8/layout/process4"/>
    <dgm:cxn modelId="{FBA6DEC2-32E8-40FB-AE75-B17D0A504FE5}" type="presParOf" srcId="{796A4809-3C28-44AA-A03E-C48A7AB60EBD}" destId="{434FFB22-AE99-4D42-93D9-34FA6E90DC68}" srcOrd="3" destOrd="0" presId="urn:microsoft.com/office/officeart/2005/8/layout/process4"/>
    <dgm:cxn modelId="{CAF1B36E-BF89-4ECD-8BEF-02CFFA62A814}" type="presParOf" srcId="{796A4809-3C28-44AA-A03E-C48A7AB60EBD}" destId="{19EE5F9B-D2C0-4ECE-9A7A-C76C5D65022F}" srcOrd="4" destOrd="0" presId="urn:microsoft.com/office/officeart/2005/8/layout/process4"/>
    <dgm:cxn modelId="{1D9CF400-36BE-4020-AB51-F7B10A741070}" type="presParOf" srcId="{19EE5F9B-D2C0-4ECE-9A7A-C76C5D65022F}" destId="{1D0F787F-EDD7-4BA1-B5DD-C2BE8C3417FC}" srcOrd="0" destOrd="0" presId="urn:microsoft.com/office/officeart/2005/8/layout/process4"/>
    <dgm:cxn modelId="{4ED9F1EC-2BE2-44D6-9BF7-D9E8B4352F65}" type="presParOf" srcId="{796A4809-3C28-44AA-A03E-C48A7AB60EBD}" destId="{ADF28A36-40EB-48A8-9020-73D431A9F336}" srcOrd="5" destOrd="0" presId="urn:microsoft.com/office/officeart/2005/8/layout/process4"/>
    <dgm:cxn modelId="{5A462E85-C72C-4B8B-89E7-275D5D6E73AA}" type="presParOf" srcId="{796A4809-3C28-44AA-A03E-C48A7AB60EBD}" destId="{0D9D0051-1A54-44B1-A0FC-D11B8EAA2838}" srcOrd="6" destOrd="0" presId="urn:microsoft.com/office/officeart/2005/8/layout/process4"/>
    <dgm:cxn modelId="{086A7DE7-4511-4AEF-B97B-F468DA2748DE}" type="presParOf" srcId="{0D9D0051-1A54-44B1-A0FC-D11B8EAA2838}" destId="{ADB603CC-FF2F-43B7-9547-73251AF40130}" srcOrd="0" destOrd="0" presId="urn:microsoft.com/office/officeart/2005/8/layout/process4"/>
    <dgm:cxn modelId="{D66406C6-8ADA-410D-B789-E42D3E9209EA}" type="presParOf" srcId="{0D9D0051-1A54-44B1-A0FC-D11B8EAA2838}" destId="{5F48677C-DD8A-47AB-982C-6AEB06B7A8D3}" srcOrd="1" destOrd="0" presId="urn:microsoft.com/office/officeart/2005/8/layout/process4"/>
    <dgm:cxn modelId="{59DD309F-5FF3-4DB8-8509-52AE2CC84247}" type="presParOf" srcId="{0D9D0051-1A54-44B1-A0FC-D11B8EAA2838}" destId="{E4804FC8-0624-4E3F-89A7-6A45DBA21E1D}" srcOrd="2" destOrd="0" presId="urn:microsoft.com/office/officeart/2005/8/layout/process4"/>
    <dgm:cxn modelId="{21717709-DF06-4875-B6CE-491BE5FCCE8B}" type="presParOf" srcId="{E4804FC8-0624-4E3F-89A7-6A45DBA21E1D}" destId="{164A4602-D882-4755-89D1-230A4AC4FF0A}" srcOrd="0" destOrd="0" presId="urn:microsoft.com/office/officeart/2005/8/layout/process4"/>
    <dgm:cxn modelId="{860DBE8E-13B7-425F-BA6A-30339FBC48B3}" type="presParOf" srcId="{796A4809-3C28-44AA-A03E-C48A7AB60EBD}" destId="{EA882E1C-7688-4E7A-887F-E7ED18DC44B8}" srcOrd="7" destOrd="0" presId="urn:microsoft.com/office/officeart/2005/8/layout/process4"/>
    <dgm:cxn modelId="{4D60AFB7-2F18-408F-A7C3-FADEF6847DE8}" type="presParOf" srcId="{796A4809-3C28-44AA-A03E-C48A7AB60EBD}" destId="{1987EC29-AFA2-4E36-8C96-F4EB656114DB}" srcOrd="8" destOrd="0" presId="urn:microsoft.com/office/officeart/2005/8/layout/process4"/>
    <dgm:cxn modelId="{F77CA3D6-0C71-4082-A282-97837E6ACF6A}" type="presParOf" srcId="{1987EC29-AFA2-4E36-8C96-F4EB656114DB}" destId="{B33B5322-3798-4FB0-929D-C5E8CC37E76E}" srcOrd="0" destOrd="0" presId="urn:microsoft.com/office/officeart/2005/8/layout/process4"/>
    <dgm:cxn modelId="{AF5CF890-5169-4C04-AA4F-2C8256984534}" type="presParOf" srcId="{796A4809-3C28-44AA-A03E-C48A7AB60EBD}" destId="{9659DC82-82F6-4807-9D90-947BDFB87768}" srcOrd="9" destOrd="0" presId="urn:microsoft.com/office/officeart/2005/8/layout/process4"/>
    <dgm:cxn modelId="{B122A80D-5498-47F5-B976-934F3E11EB44}" type="presParOf" srcId="{796A4809-3C28-44AA-A03E-C48A7AB60EBD}" destId="{6CF3617C-2522-41CF-90C8-2B8406457883}" srcOrd="10" destOrd="0" presId="urn:microsoft.com/office/officeart/2005/8/layout/process4"/>
    <dgm:cxn modelId="{74E74BFA-56F5-4CCB-ACD5-C560B22F29F1}" type="presParOf" srcId="{6CF3617C-2522-41CF-90C8-2B8406457883}" destId="{6F45E91B-E3B9-44F3-8C4E-D03B0A8E8E02}" srcOrd="0" destOrd="0" presId="urn:microsoft.com/office/officeart/2005/8/layout/process4"/>
    <dgm:cxn modelId="{C5322AF3-AAE5-469C-84A6-E35F3463E85E}" type="presParOf" srcId="{6CF3617C-2522-41CF-90C8-2B8406457883}" destId="{67FEB666-F107-4BB8-8D07-EA7A43B30E00}" srcOrd="1" destOrd="0" presId="urn:microsoft.com/office/officeart/2005/8/layout/process4"/>
    <dgm:cxn modelId="{4CBBF8B2-0A25-4AD6-9B6D-42F2E7104727}" type="presParOf" srcId="{6CF3617C-2522-41CF-90C8-2B8406457883}" destId="{F1EA8C42-C13F-4B9E-B8FD-AC1BEE41E0BD}" srcOrd="2" destOrd="0" presId="urn:microsoft.com/office/officeart/2005/8/layout/process4"/>
    <dgm:cxn modelId="{A65B3F5D-2AD2-4A60-B433-B415E8AF0BB0}" type="presParOf" srcId="{F1EA8C42-C13F-4B9E-B8FD-AC1BEE41E0BD}" destId="{8DA3D845-2FE5-44E1-BD63-C516CB77698B}" srcOrd="0" destOrd="0" presId="urn:microsoft.com/office/officeart/2005/8/layout/process4"/>
    <dgm:cxn modelId="{20D9A068-0E68-4E3D-906C-53BF580A90E1}" type="presParOf" srcId="{796A4809-3C28-44AA-A03E-C48A7AB60EBD}" destId="{6A8790B3-A6C4-4FCF-B0F4-5247884C20AB}" srcOrd="11" destOrd="0" presId="urn:microsoft.com/office/officeart/2005/8/layout/process4"/>
    <dgm:cxn modelId="{54FACBD4-9685-42E6-9DD9-797E487DF526}" type="presParOf" srcId="{796A4809-3C28-44AA-A03E-C48A7AB60EBD}" destId="{CC1D5282-C145-4E33-B768-AA87BD371B3D}" srcOrd="12" destOrd="0" presId="urn:microsoft.com/office/officeart/2005/8/layout/process4"/>
    <dgm:cxn modelId="{FA04ACA4-4C9F-4084-A148-A08CB9588421}" type="presParOf" srcId="{CC1D5282-C145-4E33-B768-AA87BD371B3D}" destId="{05F7F715-8A0E-445D-9AD5-B6EDABF25CA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E49F20-AD93-4C3A-B303-2FAC9ADBD19B}" type="doc">
      <dgm:prSet loTypeId="urn:microsoft.com/office/officeart/2005/8/layout/process4" loCatId="list" qsTypeId="urn:microsoft.com/office/officeart/2005/8/quickstyle/simple5" qsCatId="simple" csTypeId="urn:microsoft.com/office/officeart/2005/8/colors/colorful2" csCatId="colorful" phldr="1"/>
      <dgm:spPr/>
      <dgm:t>
        <a:bodyPr/>
        <a:lstStyle/>
        <a:p>
          <a:endParaRPr lang="en-US"/>
        </a:p>
      </dgm:t>
    </dgm:pt>
    <dgm:pt modelId="{3246CA50-7CA4-43B5-A39B-90BEC3608761}">
      <dgm:prSet custT="1"/>
      <dgm:spPr/>
      <dgm:t>
        <a:bodyPr/>
        <a:lstStyle/>
        <a:p>
          <a:r>
            <a:rPr lang="en-US" sz="900" dirty="0">
              <a:solidFill>
                <a:schemeClr val="tx1"/>
              </a:solidFill>
            </a:rPr>
            <a:t>Written notice includes email, text, and resident portals and validates electronic communication between landlords and tenants. Notice must be outlined and followed per the lease agreement. </a:t>
          </a:r>
        </a:p>
      </dgm:t>
    </dgm:pt>
    <dgm:pt modelId="{4DA4E754-1F07-402F-8FA1-AEAEEEA325D2}" type="parTrans" cxnId="{7675EEE2-BBDD-4613-BAFB-3E38F8D252AB}">
      <dgm:prSet/>
      <dgm:spPr/>
      <dgm:t>
        <a:bodyPr/>
        <a:lstStyle/>
        <a:p>
          <a:endParaRPr lang="en-US"/>
        </a:p>
      </dgm:t>
    </dgm:pt>
    <dgm:pt modelId="{69A4325E-7769-434A-A54B-B1D76E6F24A5}" type="sibTrans" cxnId="{7675EEE2-BBDD-4613-BAFB-3E38F8D252AB}">
      <dgm:prSet/>
      <dgm:spPr/>
      <dgm:t>
        <a:bodyPr/>
        <a:lstStyle/>
        <a:p>
          <a:endParaRPr lang="en-US"/>
        </a:p>
      </dgm:t>
    </dgm:pt>
    <dgm:pt modelId="{FA06D2A4-0334-481C-A0B8-D810A191E887}">
      <dgm:prSet custT="1"/>
      <dgm:spPr/>
      <dgm:t>
        <a:bodyPr/>
        <a:lstStyle/>
        <a:p>
          <a:r>
            <a:rPr lang="en-US" sz="950" dirty="0">
              <a:solidFill>
                <a:schemeClr val="tx1"/>
              </a:solidFill>
            </a:rPr>
            <a:t>Emergency repairs have specific and reasonable timelines depending on the issue.</a:t>
          </a:r>
        </a:p>
        <a:p>
          <a:r>
            <a:rPr lang="en-US" sz="950" dirty="0">
              <a:solidFill>
                <a:schemeClr val="tx1"/>
              </a:solidFill>
            </a:rPr>
            <a:t> 10 days for all other repairs.</a:t>
          </a:r>
        </a:p>
      </dgm:t>
    </dgm:pt>
    <dgm:pt modelId="{798D485F-9F0B-4B63-917D-2CB162D76DA4}" type="parTrans" cxnId="{707606F9-E7FF-4C17-84F6-801D745319D2}">
      <dgm:prSet/>
      <dgm:spPr/>
      <dgm:t>
        <a:bodyPr/>
        <a:lstStyle/>
        <a:p>
          <a:endParaRPr lang="en-US"/>
        </a:p>
      </dgm:t>
    </dgm:pt>
    <dgm:pt modelId="{25400446-EFA8-4FBF-87C1-40686A89F735}" type="sibTrans" cxnId="{707606F9-E7FF-4C17-84F6-801D745319D2}">
      <dgm:prSet/>
      <dgm:spPr/>
      <dgm:t>
        <a:bodyPr/>
        <a:lstStyle/>
        <a:p>
          <a:endParaRPr lang="en-US"/>
        </a:p>
      </dgm:t>
    </dgm:pt>
    <dgm:pt modelId="{1AA93B0C-464A-4733-B6E7-D43E5AE2C436}">
      <dgm:prSet custT="1"/>
      <dgm:spPr/>
      <dgm:t>
        <a:bodyPr/>
        <a:lstStyle/>
        <a:p>
          <a:r>
            <a:rPr lang="en-US" sz="950" dirty="0">
              <a:solidFill>
                <a:schemeClr val="tx1"/>
              </a:solidFill>
            </a:rPr>
            <a:t>Tenants must let County and/or District Courts know of their intent to take action</a:t>
          </a:r>
        </a:p>
      </dgm:t>
    </dgm:pt>
    <dgm:pt modelId="{C8C7728B-5A6C-4198-8288-B1E94021C8EE}" type="parTrans" cxnId="{4CD3E22D-DF18-4FAF-89B0-0FE7FFCDCB39}">
      <dgm:prSet/>
      <dgm:spPr/>
      <dgm:t>
        <a:bodyPr/>
        <a:lstStyle/>
        <a:p>
          <a:endParaRPr lang="en-US"/>
        </a:p>
      </dgm:t>
    </dgm:pt>
    <dgm:pt modelId="{5B052E16-FF49-4549-85E8-1CC04F21C23A}" type="sibTrans" cxnId="{4CD3E22D-DF18-4FAF-89B0-0FE7FFCDCB39}">
      <dgm:prSet/>
      <dgm:spPr/>
      <dgm:t>
        <a:bodyPr/>
        <a:lstStyle/>
        <a:p>
          <a:endParaRPr lang="en-US"/>
        </a:p>
      </dgm:t>
    </dgm:pt>
    <dgm:pt modelId="{92A2C85F-BA9C-45A4-A816-5940801CD61E}">
      <dgm:prSet custT="1"/>
      <dgm:spPr/>
      <dgm:t>
        <a:bodyPr/>
        <a:lstStyle/>
        <a:p>
          <a:r>
            <a:rPr lang="en-US" sz="950" dirty="0">
              <a:solidFill>
                <a:schemeClr val="tx1"/>
              </a:solidFill>
            </a:rPr>
            <a:t>The landlord must respond in a timely manner and give an estimate of timelines of repairs, if LL is unable to cure the issue within the prescribed timelines, the landlord may provide a written explanation of the delay. </a:t>
          </a:r>
        </a:p>
      </dgm:t>
    </dgm:pt>
    <dgm:pt modelId="{1F4BF856-4164-4F25-ACBA-A08071924E38}" type="parTrans" cxnId="{31492A95-3D3E-44AC-BF4F-5C2B6F40D738}">
      <dgm:prSet/>
      <dgm:spPr/>
      <dgm:t>
        <a:bodyPr/>
        <a:lstStyle/>
        <a:p>
          <a:endParaRPr lang="en-US"/>
        </a:p>
      </dgm:t>
    </dgm:pt>
    <dgm:pt modelId="{DB0A5D75-EE99-42DD-9F49-A4CAF8BA051A}" type="sibTrans" cxnId="{31492A95-3D3E-44AC-BF4F-5C2B6F40D738}">
      <dgm:prSet/>
      <dgm:spPr/>
      <dgm:t>
        <a:bodyPr/>
        <a:lstStyle/>
        <a:p>
          <a:endParaRPr lang="en-US"/>
        </a:p>
      </dgm:t>
    </dgm:pt>
    <dgm:pt modelId="{58C0F296-93FA-4AD3-BFA8-BA561449AE46}">
      <dgm:prSet custT="1"/>
      <dgm:spPr/>
      <dgm:t>
        <a:bodyPr/>
        <a:lstStyle/>
        <a:p>
          <a:r>
            <a:rPr lang="en-US" sz="950" dirty="0">
              <a:solidFill>
                <a:schemeClr val="tx1"/>
              </a:solidFill>
            </a:rPr>
            <a:t>If the notice period lapses  without communication from the landlord</a:t>
          </a:r>
          <a:r>
            <a:rPr lang="en-US" sz="1000" dirty="0">
              <a:solidFill>
                <a:schemeClr val="tx1"/>
              </a:solidFill>
            </a:rPr>
            <a:t>,</a:t>
          </a:r>
        </a:p>
      </dgm:t>
    </dgm:pt>
    <dgm:pt modelId="{119D4C9E-2EED-44DA-B3EB-9D029F35D7D2}" type="parTrans" cxnId="{AA5EE0E3-D797-4605-B3D3-E4DD36747ECF}">
      <dgm:prSet/>
      <dgm:spPr/>
      <dgm:t>
        <a:bodyPr/>
        <a:lstStyle/>
        <a:p>
          <a:endParaRPr lang="en-US"/>
        </a:p>
      </dgm:t>
    </dgm:pt>
    <dgm:pt modelId="{FD8E9B39-A366-4214-A5DC-09C1B0F10AA7}" type="sibTrans" cxnId="{AA5EE0E3-D797-4605-B3D3-E4DD36747ECF}">
      <dgm:prSet/>
      <dgm:spPr/>
      <dgm:t>
        <a:bodyPr/>
        <a:lstStyle/>
        <a:p>
          <a:endParaRPr lang="en-US"/>
        </a:p>
      </dgm:t>
    </dgm:pt>
    <dgm:pt modelId="{578EB5EE-8B83-42F5-8C5F-13F3D95A31E8}">
      <dgm:prSet custT="1"/>
      <dgm:spPr/>
      <dgm:t>
        <a:bodyPr/>
        <a:lstStyle/>
        <a:p>
          <a:r>
            <a:rPr lang="en-US" sz="700" dirty="0"/>
            <a:t>The Tenant may: </a:t>
          </a:r>
        </a:p>
      </dgm:t>
    </dgm:pt>
    <dgm:pt modelId="{1921A7C7-4827-47B1-9722-5F84836FA0EC}" type="parTrans" cxnId="{03A6A377-E79A-4F79-B49D-A41987B0B5A0}">
      <dgm:prSet/>
      <dgm:spPr/>
      <dgm:t>
        <a:bodyPr/>
        <a:lstStyle/>
        <a:p>
          <a:endParaRPr lang="en-US"/>
        </a:p>
      </dgm:t>
    </dgm:pt>
    <dgm:pt modelId="{CB87611C-C2A7-44C4-8E46-E5A18F4A415B}" type="sibTrans" cxnId="{03A6A377-E79A-4F79-B49D-A41987B0B5A0}">
      <dgm:prSet/>
      <dgm:spPr/>
      <dgm:t>
        <a:bodyPr/>
        <a:lstStyle/>
        <a:p>
          <a:endParaRPr lang="en-US"/>
        </a:p>
      </dgm:t>
    </dgm:pt>
    <dgm:pt modelId="{3F1C340B-65A7-48CC-B3B7-95E205132F02}">
      <dgm:prSet custT="1"/>
      <dgm:spPr/>
      <dgm:t>
        <a:bodyPr/>
        <a:lstStyle/>
        <a:p>
          <a:r>
            <a:rPr lang="en-US" sz="700" dirty="0"/>
            <a:t>Get a professional estimate for the cost of repair </a:t>
          </a:r>
          <a:r>
            <a:rPr lang="en-US" sz="700" u="sng" dirty="0"/>
            <a:t>and </a:t>
          </a:r>
        </a:p>
      </dgm:t>
    </dgm:pt>
    <dgm:pt modelId="{B0CEFCFE-4CBA-48BC-9A9D-6C374FCE99B1}" type="parTrans" cxnId="{AC708B0A-DF62-468F-BBA9-B641FDB54624}">
      <dgm:prSet/>
      <dgm:spPr/>
      <dgm:t>
        <a:bodyPr/>
        <a:lstStyle/>
        <a:p>
          <a:endParaRPr lang="en-US"/>
        </a:p>
      </dgm:t>
    </dgm:pt>
    <dgm:pt modelId="{018E912B-0D60-4D55-8230-3D14DEF829D9}" type="sibTrans" cxnId="{AC708B0A-DF62-468F-BBA9-B641FDB54624}">
      <dgm:prSet/>
      <dgm:spPr/>
      <dgm:t>
        <a:bodyPr/>
        <a:lstStyle/>
        <a:p>
          <a:endParaRPr lang="en-US"/>
        </a:p>
      </dgm:t>
    </dgm:pt>
    <dgm:pt modelId="{F789D64E-320E-4F7F-A005-8C9BEF2DE190}">
      <dgm:prSet custT="1"/>
      <dgm:spPr/>
      <dgm:t>
        <a:bodyPr/>
        <a:lstStyle/>
        <a:p>
          <a:r>
            <a:rPr lang="en-US" sz="700" dirty="0"/>
            <a:t>Give  landlord notice of their intent to withhold</a:t>
          </a:r>
        </a:p>
      </dgm:t>
    </dgm:pt>
    <dgm:pt modelId="{00328D6F-A44B-4BA0-9052-86549D30A41E}" type="parTrans" cxnId="{167A3060-8E4D-4662-8D48-E96B2F765A27}">
      <dgm:prSet/>
      <dgm:spPr/>
      <dgm:t>
        <a:bodyPr/>
        <a:lstStyle/>
        <a:p>
          <a:endParaRPr lang="en-US"/>
        </a:p>
      </dgm:t>
    </dgm:pt>
    <dgm:pt modelId="{53BB6FD8-50A2-414F-B460-D3FBE5C82B84}" type="sibTrans" cxnId="{167A3060-8E4D-4662-8D48-E96B2F765A27}">
      <dgm:prSet/>
      <dgm:spPr/>
      <dgm:t>
        <a:bodyPr/>
        <a:lstStyle/>
        <a:p>
          <a:endParaRPr lang="en-US"/>
        </a:p>
      </dgm:t>
    </dgm:pt>
    <dgm:pt modelId="{87493384-C512-41B1-B620-DF12216C56FE}">
      <dgm:prSet custT="1"/>
      <dgm:spPr/>
      <dgm:t>
        <a:bodyPr/>
        <a:lstStyle/>
        <a:p>
          <a:r>
            <a:rPr lang="en-US" sz="700" dirty="0"/>
            <a:t>The Landlord may:</a:t>
          </a:r>
        </a:p>
      </dgm:t>
    </dgm:pt>
    <dgm:pt modelId="{7B7F53C6-CBA5-49A7-981D-3883658E8E3B}" type="parTrans" cxnId="{E2B8ED94-0A12-411D-A95E-EC95951C2C44}">
      <dgm:prSet/>
      <dgm:spPr/>
      <dgm:t>
        <a:bodyPr/>
        <a:lstStyle/>
        <a:p>
          <a:endParaRPr lang="en-US"/>
        </a:p>
      </dgm:t>
    </dgm:pt>
    <dgm:pt modelId="{8810A78F-8B98-4E94-BD07-C3D51CCAAE5A}" type="sibTrans" cxnId="{E2B8ED94-0A12-411D-A95E-EC95951C2C44}">
      <dgm:prSet/>
      <dgm:spPr/>
      <dgm:t>
        <a:bodyPr/>
        <a:lstStyle/>
        <a:p>
          <a:endParaRPr lang="en-US"/>
        </a:p>
      </dgm:t>
    </dgm:pt>
    <dgm:pt modelId="{7DBBA292-D09C-4422-86BB-40EF3B3E51A7}">
      <dgm:prSet custT="1"/>
      <dgm:spPr/>
      <dgm:t>
        <a:bodyPr/>
        <a:lstStyle/>
        <a:p>
          <a:r>
            <a:rPr lang="en-US" sz="700" dirty="0"/>
            <a:t>Get their own estimate for repairs </a:t>
          </a:r>
        </a:p>
      </dgm:t>
    </dgm:pt>
    <dgm:pt modelId="{F457483A-85C4-4275-8B50-49571353FA8F}" type="parTrans" cxnId="{EE2BB721-5E5C-4831-8BF7-CDD5B86CFD82}">
      <dgm:prSet/>
      <dgm:spPr/>
      <dgm:t>
        <a:bodyPr/>
        <a:lstStyle/>
        <a:p>
          <a:endParaRPr lang="en-US"/>
        </a:p>
      </dgm:t>
    </dgm:pt>
    <dgm:pt modelId="{941DF891-81FB-4961-B4D8-E771D4D0D6F7}" type="sibTrans" cxnId="{EE2BB721-5E5C-4831-8BF7-CDD5B86CFD82}">
      <dgm:prSet/>
      <dgm:spPr/>
      <dgm:t>
        <a:bodyPr/>
        <a:lstStyle/>
        <a:p>
          <a:endParaRPr lang="en-US"/>
        </a:p>
      </dgm:t>
    </dgm:pt>
    <dgm:pt modelId="{F0E3397D-E139-40EF-B199-795B7DBC623F}">
      <dgm:prSet custT="1"/>
      <dgm:spPr/>
      <dgm:t>
        <a:bodyPr/>
        <a:lstStyle/>
        <a:p>
          <a:r>
            <a:rPr lang="en-US" sz="700" dirty="0"/>
            <a:t>Repair the issue and stop the habitability claim</a:t>
          </a:r>
        </a:p>
      </dgm:t>
    </dgm:pt>
    <dgm:pt modelId="{F2B01955-838D-499B-A047-8185F91837A8}" type="parTrans" cxnId="{629FA67E-3C2F-4884-9271-7FE42094C6CE}">
      <dgm:prSet/>
      <dgm:spPr/>
      <dgm:t>
        <a:bodyPr/>
        <a:lstStyle/>
        <a:p>
          <a:endParaRPr lang="en-US"/>
        </a:p>
      </dgm:t>
    </dgm:pt>
    <dgm:pt modelId="{EC294CDC-7331-4AD0-B6BD-3A2B5C3CE321}" type="sibTrans" cxnId="{629FA67E-3C2F-4884-9271-7FE42094C6CE}">
      <dgm:prSet/>
      <dgm:spPr/>
      <dgm:t>
        <a:bodyPr/>
        <a:lstStyle/>
        <a:p>
          <a:endParaRPr lang="en-US"/>
        </a:p>
      </dgm:t>
    </dgm:pt>
    <dgm:pt modelId="{75DFB769-7085-4E44-BA7F-1D23FE831134}">
      <dgm:prSet custT="1"/>
      <dgm:spPr/>
      <dgm:t>
        <a:bodyPr/>
        <a:lstStyle/>
        <a:p>
          <a:r>
            <a:rPr lang="en-US" sz="900" b="0" dirty="0">
              <a:solidFill>
                <a:schemeClr val="tx1"/>
              </a:solidFill>
            </a:rPr>
            <a:t>If the case goes to court, there is no presumption for either party. Each party is responsible for proving their claims/defenses before a judge. </a:t>
          </a:r>
        </a:p>
      </dgm:t>
    </dgm:pt>
    <dgm:pt modelId="{C6EBF272-E64D-4A8B-B738-F1464FE637D4}" type="parTrans" cxnId="{3181F5D7-5813-4540-9F47-A94F7C89B51C}">
      <dgm:prSet/>
      <dgm:spPr/>
      <dgm:t>
        <a:bodyPr/>
        <a:lstStyle/>
        <a:p>
          <a:endParaRPr lang="en-US"/>
        </a:p>
      </dgm:t>
    </dgm:pt>
    <dgm:pt modelId="{5D1ADF49-4FA1-46FE-BE1C-8117CA2C0134}" type="sibTrans" cxnId="{3181F5D7-5813-4540-9F47-A94F7C89B51C}">
      <dgm:prSet/>
      <dgm:spPr/>
      <dgm:t>
        <a:bodyPr/>
        <a:lstStyle/>
        <a:p>
          <a:endParaRPr lang="en-US"/>
        </a:p>
      </dgm:t>
    </dgm:pt>
    <dgm:pt modelId="{234DC0E9-8351-4EA0-8CF2-A16F4A25786D}">
      <dgm:prSet custT="1"/>
      <dgm:spPr/>
      <dgm:t>
        <a:bodyPr/>
        <a:lstStyle/>
        <a:p>
          <a:r>
            <a:rPr lang="en-US" sz="900" dirty="0">
              <a:solidFill>
                <a:schemeClr val="tx1"/>
              </a:solidFill>
            </a:rPr>
            <a:t>Colorado’s new law will provide for more opportunities to resolve the dispute outside of the courts. </a:t>
          </a:r>
        </a:p>
      </dgm:t>
    </dgm:pt>
    <dgm:pt modelId="{AD925F7B-3577-45BB-9F53-42E0D9E1F667}" type="parTrans" cxnId="{33946EF0-EAD3-404F-900C-224BA16CEFB2}">
      <dgm:prSet/>
      <dgm:spPr/>
      <dgm:t>
        <a:bodyPr/>
        <a:lstStyle/>
        <a:p>
          <a:endParaRPr lang="en-US"/>
        </a:p>
      </dgm:t>
    </dgm:pt>
    <dgm:pt modelId="{223D27A2-1C06-4481-9887-BB9BB52FBEFB}" type="sibTrans" cxnId="{33946EF0-EAD3-404F-900C-224BA16CEFB2}">
      <dgm:prSet/>
      <dgm:spPr/>
      <dgm:t>
        <a:bodyPr/>
        <a:lstStyle/>
        <a:p>
          <a:endParaRPr lang="en-US"/>
        </a:p>
      </dgm:t>
    </dgm:pt>
    <dgm:pt modelId="{5427E5B1-9D66-40B1-924A-96F8FF33AE7A}">
      <dgm:prSet/>
      <dgm:spPr/>
      <dgm:t>
        <a:bodyPr/>
        <a:lstStyle/>
        <a:p>
          <a:r>
            <a:rPr lang="en-US" dirty="0">
              <a:solidFill>
                <a:schemeClr val="tx1"/>
              </a:solidFill>
            </a:rPr>
            <a:t>Landlords and Tenants are encouraged to communicate and work together to resolve disagreements. </a:t>
          </a:r>
        </a:p>
      </dgm:t>
    </dgm:pt>
    <dgm:pt modelId="{BC41F8D4-45B2-4EDF-BB3D-C5A4DEC68F61}" type="parTrans" cxnId="{E7385039-24C1-4795-8FCD-9785DFD01462}">
      <dgm:prSet/>
      <dgm:spPr/>
      <dgm:t>
        <a:bodyPr/>
        <a:lstStyle/>
        <a:p>
          <a:endParaRPr lang="en-US"/>
        </a:p>
      </dgm:t>
    </dgm:pt>
    <dgm:pt modelId="{718A074D-8A95-4D8D-902E-58D9C32DD2C2}" type="sibTrans" cxnId="{E7385039-24C1-4795-8FCD-9785DFD01462}">
      <dgm:prSet/>
      <dgm:spPr/>
      <dgm:t>
        <a:bodyPr/>
        <a:lstStyle/>
        <a:p>
          <a:endParaRPr lang="en-US"/>
        </a:p>
      </dgm:t>
    </dgm:pt>
    <dgm:pt modelId="{7B56F677-0F05-4BB3-84A1-8579A9D3A9CC}" type="pres">
      <dgm:prSet presAssocID="{C9E49F20-AD93-4C3A-B303-2FAC9ADBD19B}" presName="Name0" presStyleCnt="0">
        <dgm:presLayoutVars>
          <dgm:dir/>
          <dgm:animLvl val="lvl"/>
          <dgm:resizeHandles val="exact"/>
        </dgm:presLayoutVars>
      </dgm:prSet>
      <dgm:spPr/>
    </dgm:pt>
    <dgm:pt modelId="{04787803-0366-4DE9-BD44-78F5A42E249E}" type="pres">
      <dgm:prSet presAssocID="{5427E5B1-9D66-40B1-924A-96F8FF33AE7A}" presName="boxAndChildren" presStyleCnt="0"/>
      <dgm:spPr/>
    </dgm:pt>
    <dgm:pt modelId="{F17E9A46-60BA-4F4A-A65F-EE807772BF39}" type="pres">
      <dgm:prSet presAssocID="{5427E5B1-9D66-40B1-924A-96F8FF33AE7A}" presName="parentTextBox" presStyleLbl="node1" presStyleIdx="0" presStyleCnt="8" custScaleY="155110"/>
      <dgm:spPr/>
    </dgm:pt>
    <dgm:pt modelId="{303C9595-3288-48DC-816E-465024AF358C}" type="pres">
      <dgm:prSet presAssocID="{223D27A2-1C06-4481-9887-BB9BB52FBEFB}" presName="sp" presStyleCnt="0"/>
      <dgm:spPr/>
    </dgm:pt>
    <dgm:pt modelId="{CE72A03D-A0C9-4CBB-8EEE-FAE94572CE9D}" type="pres">
      <dgm:prSet presAssocID="{234DC0E9-8351-4EA0-8CF2-A16F4A25786D}" presName="arrowAndChildren" presStyleCnt="0"/>
      <dgm:spPr/>
    </dgm:pt>
    <dgm:pt modelId="{D10470ED-3A2E-432D-8B4D-174581CDDA0E}" type="pres">
      <dgm:prSet presAssocID="{234DC0E9-8351-4EA0-8CF2-A16F4A25786D}" presName="parentTextArrow" presStyleLbl="node1" presStyleIdx="1" presStyleCnt="8" custScaleY="162632"/>
      <dgm:spPr/>
    </dgm:pt>
    <dgm:pt modelId="{2EF254FC-414E-42E5-8E26-380431D10C4D}" type="pres">
      <dgm:prSet presAssocID="{5D1ADF49-4FA1-46FE-BE1C-8117CA2C0134}" presName="sp" presStyleCnt="0"/>
      <dgm:spPr/>
    </dgm:pt>
    <dgm:pt modelId="{92507246-51CE-4708-86B5-20640A5E0F84}" type="pres">
      <dgm:prSet presAssocID="{75DFB769-7085-4E44-BA7F-1D23FE831134}" presName="arrowAndChildren" presStyleCnt="0"/>
      <dgm:spPr/>
    </dgm:pt>
    <dgm:pt modelId="{6A2A5B66-3302-44C2-B071-C2ADE849127B}" type="pres">
      <dgm:prSet presAssocID="{75DFB769-7085-4E44-BA7F-1D23FE831134}" presName="parentTextArrow" presStyleLbl="node1" presStyleIdx="2" presStyleCnt="8" custScaleY="150199"/>
      <dgm:spPr/>
    </dgm:pt>
    <dgm:pt modelId="{2C6ABF36-9E1D-4C5E-8C92-11AC94F2A378}" type="pres">
      <dgm:prSet presAssocID="{FD8E9B39-A366-4214-A5DC-09C1B0F10AA7}" presName="sp" presStyleCnt="0"/>
      <dgm:spPr/>
    </dgm:pt>
    <dgm:pt modelId="{DAD2CE0C-51F6-4DA6-8976-F150A7085B57}" type="pres">
      <dgm:prSet presAssocID="{58C0F296-93FA-4AD3-BFA8-BA561449AE46}" presName="arrowAndChildren" presStyleCnt="0"/>
      <dgm:spPr/>
    </dgm:pt>
    <dgm:pt modelId="{8C55B29D-434C-4312-9098-30372C38F3F0}" type="pres">
      <dgm:prSet presAssocID="{58C0F296-93FA-4AD3-BFA8-BA561449AE46}" presName="parentTextArrow" presStyleLbl="node1" presStyleIdx="2" presStyleCnt="8"/>
      <dgm:spPr/>
    </dgm:pt>
    <dgm:pt modelId="{7EABC2DE-9DF8-4828-AAB1-419020146E41}" type="pres">
      <dgm:prSet presAssocID="{58C0F296-93FA-4AD3-BFA8-BA561449AE46}" presName="arrow" presStyleLbl="node1" presStyleIdx="3" presStyleCnt="8" custScaleX="100000" custScaleY="307619" custLinFactNeighborX="241" custLinFactNeighborY="1774"/>
      <dgm:spPr/>
    </dgm:pt>
    <dgm:pt modelId="{862B3422-670D-444C-AFEB-F15682ECDF13}" type="pres">
      <dgm:prSet presAssocID="{58C0F296-93FA-4AD3-BFA8-BA561449AE46}" presName="descendantArrow" presStyleCnt="0"/>
      <dgm:spPr/>
    </dgm:pt>
    <dgm:pt modelId="{0D884FD5-1C74-4A39-855A-3F934FCD3A21}" type="pres">
      <dgm:prSet presAssocID="{578EB5EE-8B83-42F5-8C5F-13F3D95A31E8}" presName="childTextArrow" presStyleLbl="fgAccFollowNode1" presStyleIdx="0" presStyleCnt="2" custScaleX="56054" custScaleY="407988">
        <dgm:presLayoutVars>
          <dgm:bulletEnabled val="1"/>
        </dgm:presLayoutVars>
      </dgm:prSet>
      <dgm:spPr/>
    </dgm:pt>
    <dgm:pt modelId="{257F778F-5B55-4E2E-96E4-C3FC5C4B254C}" type="pres">
      <dgm:prSet presAssocID="{87493384-C512-41B1-B620-DF12216C56FE}" presName="childTextArrow" presStyleLbl="fgAccFollowNode1" presStyleIdx="1" presStyleCnt="2" custScaleX="56469" custScaleY="419853">
        <dgm:presLayoutVars>
          <dgm:bulletEnabled val="1"/>
        </dgm:presLayoutVars>
      </dgm:prSet>
      <dgm:spPr/>
    </dgm:pt>
    <dgm:pt modelId="{080E88A6-0872-4D5B-A79B-E36559D28D5A}" type="pres">
      <dgm:prSet presAssocID="{DB0A5D75-EE99-42DD-9F49-A4CAF8BA051A}" presName="sp" presStyleCnt="0"/>
      <dgm:spPr/>
    </dgm:pt>
    <dgm:pt modelId="{91589C6E-BA5C-4198-95EF-8AAE3E23F061}" type="pres">
      <dgm:prSet presAssocID="{92A2C85F-BA9C-45A4-A816-5940801CD61E}" presName="arrowAndChildren" presStyleCnt="0"/>
      <dgm:spPr/>
    </dgm:pt>
    <dgm:pt modelId="{5F0E915A-E69D-4BDC-9FCF-81FB0FE17BC8}" type="pres">
      <dgm:prSet presAssocID="{92A2C85F-BA9C-45A4-A816-5940801CD61E}" presName="parentTextArrow" presStyleLbl="node1" presStyleIdx="4" presStyleCnt="8" custScaleY="173062"/>
      <dgm:spPr/>
    </dgm:pt>
    <dgm:pt modelId="{2A4F7BBD-C426-4AD4-B309-9920384B50BE}" type="pres">
      <dgm:prSet presAssocID="{5B052E16-FF49-4549-85E8-1CC04F21C23A}" presName="sp" presStyleCnt="0"/>
      <dgm:spPr/>
    </dgm:pt>
    <dgm:pt modelId="{E723B267-6362-486F-B44E-17E680976F1F}" type="pres">
      <dgm:prSet presAssocID="{1AA93B0C-464A-4733-B6E7-D43E5AE2C436}" presName="arrowAndChildren" presStyleCnt="0"/>
      <dgm:spPr/>
    </dgm:pt>
    <dgm:pt modelId="{E85C9B7F-1271-4121-BFDD-2E0838DCB447}" type="pres">
      <dgm:prSet presAssocID="{1AA93B0C-464A-4733-B6E7-D43E5AE2C436}" presName="parentTextArrow" presStyleLbl="node1" presStyleIdx="5" presStyleCnt="8"/>
      <dgm:spPr/>
    </dgm:pt>
    <dgm:pt modelId="{8D5F2E58-A085-449F-B349-EF4AD2895F48}" type="pres">
      <dgm:prSet presAssocID="{25400446-EFA8-4FBF-87C1-40686A89F735}" presName="sp" presStyleCnt="0"/>
      <dgm:spPr/>
    </dgm:pt>
    <dgm:pt modelId="{3D97137A-43C7-4E8C-AB6B-1936B8B57998}" type="pres">
      <dgm:prSet presAssocID="{FA06D2A4-0334-481C-A0B8-D810A191E887}" presName="arrowAndChildren" presStyleCnt="0"/>
      <dgm:spPr/>
    </dgm:pt>
    <dgm:pt modelId="{4E554888-BCAE-4BAC-BCF0-FA1467EE7153}" type="pres">
      <dgm:prSet presAssocID="{FA06D2A4-0334-481C-A0B8-D810A191E887}" presName="parentTextArrow" presStyleLbl="node1" presStyleIdx="6" presStyleCnt="8" custScaleX="100000" custScaleY="192579"/>
      <dgm:spPr/>
    </dgm:pt>
    <dgm:pt modelId="{72C75669-EC48-4216-92AD-D8962FE6A6ED}" type="pres">
      <dgm:prSet presAssocID="{69A4325E-7769-434A-A54B-B1D76E6F24A5}" presName="sp" presStyleCnt="0"/>
      <dgm:spPr/>
    </dgm:pt>
    <dgm:pt modelId="{C293543C-B467-4433-80DD-FFB01C670591}" type="pres">
      <dgm:prSet presAssocID="{3246CA50-7CA4-43B5-A39B-90BEC3608761}" presName="arrowAndChildren" presStyleCnt="0"/>
      <dgm:spPr/>
    </dgm:pt>
    <dgm:pt modelId="{67A1ADED-6B12-4104-A371-55E5824DB4B1}" type="pres">
      <dgm:prSet presAssocID="{3246CA50-7CA4-43B5-A39B-90BEC3608761}" presName="parentTextArrow" presStyleLbl="node1" presStyleIdx="7" presStyleCnt="8" custScaleY="131738" custLinFactNeighborX="-724" custLinFactNeighborY="17012"/>
      <dgm:spPr/>
    </dgm:pt>
  </dgm:ptLst>
  <dgm:cxnLst>
    <dgm:cxn modelId="{4AD6F300-9B7A-4862-ADAA-E3AF0323042E}" type="presOf" srcId="{F0E3397D-E139-40EF-B199-795B7DBC623F}" destId="{257F778F-5B55-4E2E-96E4-C3FC5C4B254C}" srcOrd="0" destOrd="2" presId="urn:microsoft.com/office/officeart/2005/8/layout/process4"/>
    <dgm:cxn modelId="{AC708B0A-DF62-468F-BBA9-B641FDB54624}" srcId="{578EB5EE-8B83-42F5-8C5F-13F3D95A31E8}" destId="{3F1C340B-65A7-48CC-B3B7-95E205132F02}" srcOrd="0" destOrd="0" parTransId="{B0CEFCFE-4CBA-48BC-9A9D-6C374FCE99B1}" sibTransId="{018E912B-0D60-4D55-8230-3D14DEF829D9}"/>
    <dgm:cxn modelId="{A48C4A13-B0EF-4777-B1E0-4BE0C16E8027}" type="presOf" srcId="{1AA93B0C-464A-4733-B6E7-D43E5AE2C436}" destId="{E85C9B7F-1271-4121-BFDD-2E0838DCB447}" srcOrd="0" destOrd="0" presId="urn:microsoft.com/office/officeart/2005/8/layout/process4"/>
    <dgm:cxn modelId="{1A7B7F19-61EB-4223-AED6-5A768FDD0D3B}" type="presOf" srcId="{F789D64E-320E-4F7F-A005-8C9BEF2DE190}" destId="{0D884FD5-1C74-4A39-855A-3F934FCD3A21}" srcOrd="0" destOrd="2" presId="urn:microsoft.com/office/officeart/2005/8/layout/process4"/>
    <dgm:cxn modelId="{EE2BB721-5E5C-4831-8BF7-CDD5B86CFD82}" srcId="{87493384-C512-41B1-B620-DF12216C56FE}" destId="{7DBBA292-D09C-4422-86BB-40EF3B3E51A7}" srcOrd="0" destOrd="0" parTransId="{F457483A-85C4-4275-8B50-49571353FA8F}" sibTransId="{941DF891-81FB-4961-B4D8-E771D4D0D6F7}"/>
    <dgm:cxn modelId="{4CD3E22D-DF18-4FAF-89B0-0FE7FFCDCB39}" srcId="{C9E49F20-AD93-4C3A-B303-2FAC9ADBD19B}" destId="{1AA93B0C-464A-4733-B6E7-D43E5AE2C436}" srcOrd="2" destOrd="0" parTransId="{C8C7728B-5A6C-4198-8288-B1E94021C8EE}" sibTransId="{5B052E16-FF49-4549-85E8-1CC04F21C23A}"/>
    <dgm:cxn modelId="{C2A8E837-5C61-45ED-BED5-14E1069BAEA0}" type="presOf" srcId="{92A2C85F-BA9C-45A4-A816-5940801CD61E}" destId="{5F0E915A-E69D-4BDC-9FCF-81FB0FE17BC8}" srcOrd="0" destOrd="0" presId="urn:microsoft.com/office/officeart/2005/8/layout/process4"/>
    <dgm:cxn modelId="{E7385039-24C1-4795-8FCD-9785DFD01462}" srcId="{C9E49F20-AD93-4C3A-B303-2FAC9ADBD19B}" destId="{5427E5B1-9D66-40B1-924A-96F8FF33AE7A}" srcOrd="7" destOrd="0" parTransId="{BC41F8D4-45B2-4EDF-BB3D-C5A4DEC68F61}" sibTransId="{718A074D-8A95-4D8D-902E-58D9C32DD2C2}"/>
    <dgm:cxn modelId="{7FFCBF5E-8367-4969-A758-6F92EC26B0DA}" type="presOf" srcId="{234DC0E9-8351-4EA0-8CF2-A16F4A25786D}" destId="{D10470ED-3A2E-432D-8B4D-174581CDDA0E}" srcOrd="0" destOrd="0" presId="urn:microsoft.com/office/officeart/2005/8/layout/process4"/>
    <dgm:cxn modelId="{167A3060-8E4D-4662-8D48-E96B2F765A27}" srcId="{578EB5EE-8B83-42F5-8C5F-13F3D95A31E8}" destId="{F789D64E-320E-4F7F-A005-8C9BEF2DE190}" srcOrd="1" destOrd="0" parTransId="{00328D6F-A44B-4BA0-9052-86549D30A41E}" sibTransId="{53BB6FD8-50A2-414F-B460-D3FBE5C82B84}"/>
    <dgm:cxn modelId="{6DCFCA42-566B-4ED1-8CB0-F300C9AEB450}" type="presOf" srcId="{C9E49F20-AD93-4C3A-B303-2FAC9ADBD19B}" destId="{7B56F677-0F05-4BB3-84A1-8579A9D3A9CC}" srcOrd="0" destOrd="0" presId="urn:microsoft.com/office/officeart/2005/8/layout/process4"/>
    <dgm:cxn modelId="{BBEFE54B-51C9-4725-A439-E44D3A7A8839}" type="presOf" srcId="{58C0F296-93FA-4AD3-BFA8-BA561449AE46}" destId="{7EABC2DE-9DF8-4828-AAB1-419020146E41}" srcOrd="1" destOrd="0" presId="urn:microsoft.com/office/officeart/2005/8/layout/process4"/>
    <dgm:cxn modelId="{A6E97172-93CD-4E79-9B07-08B9F4474D44}" type="presOf" srcId="{7DBBA292-D09C-4422-86BB-40EF3B3E51A7}" destId="{257F778F-5B55-4E2E-96E4-C3FC5C4B254C}" srcOrd="0" destOrd="1" presId="urn:microsoft.com/office/officeart/2005/8/layout/process4"/>
    <dgm:cxn modelId="{D1299C75-4160-49EC-8B51-4B970D20EC82}" type="presOf" srcId="{FA06D2A4-0334-481C-A0B8-D810A191E887}" destId="{4E554888-BCAE-4BAC-BCF0-FA1467EE7153}" srcOrd="0" destOrd="0" presId="urn:microsoft.com/office/officeart/2005/8/layout/process4"/>
    <dgm:cxn modelId="{6187D955-BB0C-40B8-BFFC-C3061C0742F7}" type="presOf" srcId="{3F1C340B-65A7-48CC-B3B7-95E205132F02}" destId="{0D884FD5-1C74-4A39-855A-3F934FCD3A21}" srcOrd="0" destOrd="1" presId="urn:microsoft.com/office/officeart/2005/8/layout/process4"/>
    <dgm:cxn modelId="{120DE875-8425-4F1A-8F98-9D21A22B44BE}" type="presOf" srcId="{75DFB769-7085-4E44-BA7F-1D23FE831134}" destId="{6A2A5B66-3302-44C2-B071-C2ADE849127B}" srcOrd="0" destOrd="0" presId="urn:microsoft.com/office/officeart/2005/8/layout/process4"/>
    <dgm:cxn modelId="{03A6A377-E79A-4F79-B49D-A41987B0B5A0}" srcId="{58C0F296-93FA-4AD3-BFA8-BA561449AE46}" destId="{578EB5EE-8B83-42F5-8C5F-13F3D95A31E8}" srcOrd="0" destOrd="0" parTransId="{1921A7C7-4827-47B1-9722-5F84836FA0EC}" sibTransId="{CB87611C-C2A7-44C4-8E46-E5A18F4A415B}"/>
    <dgm:cxn modelId="{629FA67E-3C2F-4884-9271-7FE42094C6CE}" srcId="{87493384-C512-41B1-B620-DF12216C56FE}" destId="{F0E3397D-E139-40EF-B199-795B7DBC623F}" srcOrd="1" destOrd="0" parTransId="{F2B01955-838D-499B-A047-8185F91837A8}" sibTransId="{EC294CDC-7331-4AD0-B6BD-3A2B5C3CE321}"/>
    <dgm:cxn modelId="{E2B8ED94-0A12-411D-A95E-EC95951C2C44}" srcId="{58C0F296-93FA-4AD3-BFA8-BA561449AE46}" destId="{87493384-C512-41B1-B620-DF12216C56FE}" srcOrd="1" destOrd="0" parTransId="{7B7F53C6-CBA5-49A7-981D-3883658E8E3B}" sibTransId="{8810A78F-8B98-4E94-BD07-C3D51CCAAE5A}"/>
    <dgm:cxn modelId="{31492A95-3D3E-44AC-BF4F-5C2B6F40D738}" srcId="{C9E49F20-AD93-4C3A-B303-2FAC9ADBD19B}" destId="{92A2C85F-BA9C-45A4-A816-5940801CD61E}" srcOrd="3" destOrd="0" parTransId="{1F4BF856-4164-4F25-ACBA-A08071924E38}" sibTransId="{DB0A5D75-EE99-42DD-9F49-A4CAF8BA051A}"/>
    <dgm:cxn modelId="{4DC266A1-7B03-4485-9959-C96E2EC898B8}" type="presOf" srcId="{58C0F296-93FA-4AD3-BFA8-BA561449AE46}" destId="{8C55B29D-434C-4312-9098-30372C38F3F0}" srcOrd="0" destOrd="0" presId="urn:microsoft.com/office/officeart/2005/8/layout/process4"/>
    <dgm:cxn modelId="{9719BAA5-2B2C-4801-BA4E-E0ADFD6EAD35}" type="presOf" srcId="{87493384-C512-41B1-B620-DF12216C56FE}" destId="{257F778F-5B55-4E2E-96E4-C3FC5C4B254C}" srcOrd="0" destOrd="0" presId="urn:microsoft.com/office/officeart/2005/8/layout/process4"/>
    <dgm:cxn modelId="{2F11E3B6-9648-445F-B153-D070E9FC7143}" type="presOf" srcId="{578EB5EE-8B83-42F5-8C5F-13F3D95A31E8}" destId="{0D884FD5-1C74-4A39-855A-3F934FCD3A21}" srcOrd="0" destOrd="0" presId="urn:microsoft.com/office/officeart/2005/8/layout/process4"/>
    <dgm:cxn modelId="{3181F5D7-5813-4540-9F47-A94F7C89B51C}" srcId="{C9E49F20-AD93-4C3A-B303-2FAC9ADBD19B}" destId="{75DFB769-7085-4E44-BA7F-1D23FE831134}" srcOrd="5" destOrd="0" parTransId="{C6EBF272-E64D-4A8B-B738-F1464FE637D4}" sibTransId="{5D1ADF49-4FA1-46FE-BE1C-8117CA2C0134}"/>
    <dgm:cxn modelId="{7675EEE2-BBDD-4613-BAFB-3E38F8D252AB}" srcId="{C9E49F20-AD93-4C3A-B303-2FAC9ADBD19B}" destId="{3246CA50-7CA4-43B5-A39B-90BEC3608761}" srcOrd="0" destOrd="0" parTransId="{4DA4E754-1F07-402F-8FA1-AEAEEEA325D2}" sibTransId="{69A4325E-7769-434A-A54B-B1D76E6F24A5}"/>
    <dgm:cxn modelId="{AA5EE0E3-D797-4605-B3D3-E4DD36747ECF}" srcId="{C9E49F20-AD93-4C3A-B303-2FAC9ADBD19B}" destId="{58C0F296-93FA-4AD3-BFA8-BA561449AE46}" srcOrd="4" destOrd="0" parTransId="{119D4C9E-2EED-44DA-B3EB-9D029F35D7D2}" sibTransId="{FD8E9B39-A366-4214-A5DC-09C1B0F10AA7}"/>
    <dgm:cxn modelId="{6E1EC3E6-9F41-43A1-BB13-6ED0B166696D}" type="presOf" srcId="{5427E5B1-9D66-40B1-924A-96F8FF33AE7A}" destId="{F17E9A46-60BA-4F4A-A65F-EE807772BF39}" srcOrd="0" destOrd="0" presId="urn:microsoft.com/office/officeart/2005/8/layout/process4"/>
    <dgm:cxn modelId="{33946EF0-EAD3-404F-900C-224BA16CEFB2}" srcId="{C9E49F20-AD93-4C3A-B303-2FAC9ADBD19B}" destId="{234DC0E9-8351-4EA0-8CF2-A16F4A25786D}" srcOrd="6" destOrd="0" parTransId="{AD925F7B-3577-45BB-9F53-42E0D9E1F667}" sibTransId="{223D27A2-1C06-4481-9887-BB9BB52FBEFB}"/>
    <dgm:cxn modelId="{707606F9-E7FF-4C17-84F6-801D745319D2}" srcId="{C9E49F20-AD93-4C3A-B303-2FAC9ADBD19B}" destId="{FA06D2A4-0334-481C-A0B8-D810A191E887}" srcOrd="1" destOrd="0" parTransId="{798D485F-9F0B-4B63-917D-2CB162D76DA4}" sibTransId="{25400446-EFA8-4FBF-87C1-40686A89F735}"/>
    <dgm:cxn modelId="{039AA1FF-3A4F-4D3D-B34C-42A8424B436D}" type="presOf" srcId="{3246CA50-7CA4-43B5-A39B-90BEC3608761}" destId="{67A1ADED-6B12-4104-A371-55E5824DB4B1}" srcOrd="0" destOrd="0" presId="urn:microsoft.com/office/officeart/2005/8/layout/process4"/>
    <dgm:cxn modelId="{790B0962-E85D-4670-A511-97706F051F06}" type="presParOf" srcId="{7B56F677-0F05-4BB3-84A1-8579A9D3A9CC}" destId="{04787803-0366-4DE9-BD44-78F5A42E249E}" srcOrd="0" destOrd="0" presId="urn:microsoft.com/office/officeart/2005/8/layout/process4"/>
    <dgm:cxn modelId="{629D1BBA-9B38-41E8-A574-40D4DBB77D3D}" type="presParOf" srcId="{04787803-0366-4DE9-BD44-78F5A42E249E}" destId="{F17E9A46-60BA-4F4A-A65F-EE807772BF39}" srcOrd="0" destOrd="0" presId="urn:microsoft.com/office/officeart/2005/8/layout/process4"/>
    <dgm:cxn modelId="{0ED26BB8-304B-4430-96BD-336ECF77EC24}" type="presParOf" srcId="{7B56F677-0F05-4BB3-84A1-8579A9D3A9CC}" destId="{303C9595-3288-48DC-816E-465024AF358C}" srcOrd="1" destOrd="0" presId="urn:microsoft.com/office/officeart/2005/8/layout/process4"/>
    <dgm:cxn modelId="{F00F183B-E561-4000-92D4-CAD1920D9C0D}" type="presParOf" srcId="{7B56F677-0F05-4BB3-84A1-8579A9D3A9CC}" destId="{CE72A03D-A0C9-4CBB-8EEE-FAE94572CE9D}" srcOrd="2" destOrd="0" presId="urn:microsoft.com/office/officeart/2005/8/layout/process4"/>
    <dgm:cxn modelId="{28D792D0-9CC2-46E9-9C59-DE181EF0B9B9}" type="presParOf" srcId="{CE72A03D-A0C9-4CBB-8EEE-FAE94572CE9D}" destId="{D10470ED-3A2E-432D-8B4D-174581CDDA0E}" srcOrd="0" destOrd="0" presId="urn:microsoft.com/office/officeart/2005/8/layout/process4"/>
    <dgm:cxn modelId="{D904E458-DB2A-4CC9-A585-FE568899A802}" type="presParOf" srcId="{7B56F677-0F05-4BB3-84A1-8579A9D3A9CC}" destId="{2EF254FC-414E-42E5-8E26-380431D10C4D}" srcOrd="3" destOrd="0" presId="urn:microsoft.com/office/officeart/2005/8/layout/process4"/>
    <dgm:cxn modelId="{E37DBF06-68E9-4729-BC29-8ADB296E85FE}" type="presParOf" srcId="{7B56F677-0F05-4BB3-84A1-8579A9D3A9CC}" destId="{92507246-51CE-4708-86B5-20640A5E0F84}" srcOrd="4" destOrd="0" presId="urn:microsoft.com/office/officeart/2005/8/layout/process4"/>
    <dgm:cxn modelId="{BC9D1758-C376-4065-B924-BF2BD63B163A}" type="presParOf" srcId="{92507246-51CE-4708-86B5-20640A5E0F84}" destId="{6A2A5B66-3302-44C2-B071-C2ADE849127B}" srcOrd="0" destOrd="0" presId="urn:microsoft.com/office/officeart/2005/8/layout/process4"/>
    <dgm:cxn modelId="{AB74AE94-C9DA-4A04-9C2A-49171F60BAC5}" type="presParOf" srcId="{7B56F677-0F05-4BB3-84A1-8579A9D3A9CC}" destId="{2C6ABF36-9E1D-4C5E-8C92-11AC94F2A378}" srcOrd="5" destOrd="0" presId="urn:microsoft.com/office/officeart/2005/8/layout/process4"/>
    <dgm:cxn modelId="{C2FE495E-561A-4584-ABD4-A4A88341C198}" type="presParOf" srcId="{7B56F677-0F05-4BB3-84A1-8579A9D3A9CC}" destId="{DAD2CE0C-51F6-4DA6-8976-F150A7085B57}" srcOrd="6" destOrd="0" presId="urn:microsoft.com/office/officeart/2005/8/layout/process4"/>
    <dgm:cxn modelId="{5E9F5A37-1AA0-4DCD-A324-38AEDBA2A207}" type="presParOf" srcId="{DAD2CE0C-51F6-4DA6-8976-F150A7085B57}" destId="{8C55B29D-434C-4312-9098-30372C38F3F0}" srcOrd="0" destOrd="0" presId="urn:microsoft.com/office/officeart/2005/8/layout/process4"/>
    <dgm:cxn modelId="{19F27CD2-3DE0-4167-B64D-F5D67C58C990}" type="presParOf" srcId="{DAD2CE0C-51F6-4DA6-8976-F150A7085B57}" destId="{7EABC2DE-9DF8-4828-AAB1-419020146E41}" srcOrd="1" destOrd="0" presId="urn:microsoft.com/office/officeart/2005/8/layout/process4"/>
    <dgm:cxn modelId="{2CE977CA-A3AF-4AE3-84A9-D96DD0B00075}" type="presParOf" srcId="{DAD2CE0C-51F6-4DA6-8976-F150A7085B57}" destId="{862B3422-670D-444C-AFEB-F15682ECDF13}" srcOrd="2" destOrd="0" presId="urn:microsoft.com/office/officeart/2005/8/layout/process4"/>
    <dgm:cxn modelId="{94321C14-246F-4E91-83FC-4E5A25B6A800}" type="presParOf" srcId="{862B3422-670D-444C-AFEB-F15682ECDF13}" destId="{0D884FD5-1C74-4A39-855A-3F934FCD3A21}" srcOrd="0" destOrd="0" presId="urn:microsoft.com/office/officeart/2005/8/layout/process4"/>
    <dgm:cxn modelId="{AD998FAF-7146-42C6-A9F6-854F0A51789E}" type="presParOf" srcId="{862B3422-670D-444C-AFEB-F15682ECDF13}" destId="{257F778F-5B55-4E2E-96E4-C3FC5C4B254C}" srcOrd="1" destOrd="0" presId="urn:microsoft.com/office/officeart/2005/8/layout/process4"/>
    <dgm:cxn modelId="{4803F659-2D44-4682-BA95-7F611D82EDAD}" type="presParOf" srcId="{7B56F677-0F05-4BB3-84A1-8579A9D3A9CC}" destId="{080E88A6-0872-4D5B-A79B-E36559D28D5A}" srcOrd="7" destOrd="0" presId="urn:microsoft.com/office/officeart/2005/8/layout/process4"/>
    <dgm:cxn modelId="{D884A00C-E26B-4981-B846-64F71082750A}" type="presParOf" srcId="{7B56F677-0F05-4BB3-84A1-8579A9D3A9CC}" destId="{91589C6E-BA5C-4198-95EF-8AAE3E23F061}" srcOrd="8" destOrd="0" presId="urn:microsoft.com/office/officeart/2005/8/layout/process4"/>
    <dgm:cxn modelId="{DCAA46C6-1C76-4792-AB12-E9E4BADA28DC}" type="presParOf" srcId="{91589C6E-BA5C-4198-95EF-8AAE3E23F061}" destId="{5F0E915A-E69D-4BDC-9FCF-81FB0FE17BC8}" srcOrd="0" destOrd="0" presId="urn:microsoft.com/office/officeart/2005/8/layout/process4"/>
    <dgm:cxn modelId="{F6403237-A7C2-40F0-B415-B61E1DC326EC}" type="presParOf" srcId="{7B56F677-0F05-4BB3-84A1-8579A9D3A9CC}" destId="{2A4F7BBD-C426-4AD4-B309-9920384B50BE}" srcOrd="9" destOrd="0" presId="urn:microsoft.com/office/officeart/2005/8/layout/process4"/>
    <dgm:cxn modelId="{C9F6F732-EC58-4D42-8603-5B7FA05AC768}" type="presParOf" srcId="{7B56F677-0F05-4BB3-84A1-8579A9D3A9CC}" destId="{E723B267-6362-486F-B44E-17E680976F1F}" srcOrd="10" destOrd="0" presId="urn:microsoft.com/office/officeart/2005/8/layout/process4"/>
    <dgm:cxn modelId="{D4E81EFF-1B9A-4F38-AD6A-158D5DE7E0DA}" type="presParOf" srcId="{E723B267-6362-486F-B44E-17E680976F1F}" destId="{E85C9B7F-1271-4121-BFDD-2E0838DCB447}" srcOrd="0" destOrd="0" presId="urn:microsoft.com/office/officeart/2005/8/layout/process4"/>
    <dgm:cxn modelId="{8A92CF30-5742-425E-8C06-AB2034DAB76A}" type="presParOf" srcId="{7B56F677-0F05-4BB3-84A1-8579A9D3A9CC}" destId="{8D5F2E58-A085-449F-B349-EF4AD2895F48}" srcOrd="11" destOrd="0" presId="urn:microsoft.com/office/officeart/2005/8/layout/process4"/>
    <dgm:cxn modelId="{59546404-73A9-4C72-B265-5D909CEACEE5}" type="presParOf" srcId="{7B56F677-0F05-4BB3-84A1-8579A9D3A9CC}" destId="{3D97137A-43C7-4E8C-AB6B-1936B8B57998}" srcOrd="12" destOrd="0" presId="urn:microsoft.com/office/officeart/2005/8/layout/process4"/>
    <dgm:cxn modelId="{4F1BF949-0B8C-4D65-8ED7-C469DD9553F4}" type="presParOf" srcId="{3D97137A-43C7-4E8C-AB6B-1936B8B57998}" destId="{4E554888-BCAE-4BAC-BCF0-FA1467EE7153}" srcOrd="0" destOrd="0" presId="urn:microsoft.com/office/officeart/2005/8/layout/process4"/>
    <dgm:cxn modelId="{510D18E0-214D-429B-A35A-468C027B441B}" type="presParOf" srcId="{7B56F677-0F05-4BB3-84A1-8579A9D3A9CC}" destId="{72C75669-EC48-4216-92AD-D8962FE6A6ED}" srcOrd="13" destOrd="0" presId="urn:microsoft.com/office/officeart/2005/8/layout/process4"/>
    <dgm:cxn modelId="{4FE26107-0666-4444-B0AD-51C16FC04989}" type="presParOf" srcId="{7B56F677-0F05-4BB3-84A1-8579A9D3A9CC}" destId="{C293543C-B467-4433-80DD-FFB01C670591}" srcOrd="14" destOrd="0" presId="urn:microsoft.com/office/officeart/2005/8/layout/process4"/>
    <dgm:cxn modelId="{37EC8A67-E56E-439D-B940-67BC0BBDBD46}" type="presParOf" srcId="{C293543C-B467-4433-80DD-FFB01C670591}" destId="{67A1ADED-6B12-4104-A371-55E5824DB4B1}"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C47C7-54FD-45E9-B642-6CA92CFA1E98}">
      <dsp:nvSpPr>
        <dsp:cNvPr id="0" name=""/>
        <dsp:cNvSpPr/>
      </dsp:nvSpPr>
      <dsp:spPr>
        <a:xfrm>
          <a:off x="0" y="5528393"/>
          <a:ext cx="3706707" cy="618347"/>
        </a:xfrm>
        <a:prstGeom prst="rect">
          <a:avLst/>
        </a:prstGeom>
        <a:solidFill>
          <a:schemeClr val="accent3">
            <a:shade val="5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Often, landlords and tenants do not have a chance to resolve disputes themselves</a:t>
          </a:r>
        </a:p>
      </dsp:txBody>
      <dsp:txXfrm>
        <a:off x="0" y="5528393"/>
        <a:ext cx="3706707" cy="618347"/>
      </dsp:txXfrm>
    </dsp:sp>
    <dsp:sp modelId="{3F550E75-A4BB-46EA-BE67-8C1018C8865E}">
      <dsp:nvSpPr>
        <dsp:cNvPr id="0" name=""/>
        <dsp:cNvSpPr/>
      </dsp:nvSpPr>
      <dsp:spPr>
        <a:xfrm rot="10800000">
          <a:off x="0" y="4838708"/>
          <a:ext cx="3706707" cy="698960"/>
        </a:xfrm>
        <a:prstGeom prst="upArrowCallout">
          <a:avLst/>
        </a:prstGeom>
        <a:solidFill>
          <a:schemeClr val="accent3">
            <a:shade val="50000"/>
            <a:hueOff val="142988"/>
            <a:satOff val="-9752"/>
            <a:lumOff val="1357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Colorado’s current law involves the courts early in the process</a:t>
          </a:r>
        </a:p>
      </dsp:txBody>
      <dsp:txXfrm rot="10800000">
        <a:off x="0" y="4838708"/>
        <a:ext cx="3706707" cy="454163"/>
      </dsp:txXfrm>
    </dsp:sp>
    <dsp:sp modelId="{1D0F787F-EDD7-4BA1-B5DD-C2BE8C3417FC}">
      <dsp:nvSpPr>
        <dsp:cNvPr id="0" name=""/>
        <dsp:cNvSpPr/>
      </dsp:nvSpPr>
      <dsp:spPr>
        <a:xfrm rot="10800000">
          <a:off x="0" y="4054777"/>
          <a:ext cx="3706707" cy="793206"/>
        </a:xfrm>
        <a:prstGeom prst="upArrowCallout">
          <a:avLst/>
        </a:prstGeom>
        <a:solidFill>
          <a:schemeClr val="accent3">
            <a:shade val="50000"/>
            <a:hueOff val="285976"/>
            <a:satOff val="-19503"/>
            <a:lumOff val="27145"/>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No matter which option the tenant chooses, she will likely end up in court and encounter the court’s presumption of good faith on behalf of the landlord</a:t>
          </a:r>
          <a:r>
            <a:rPr lang="en-US" sz="900" kern="1200" dirty="0"/>
            <a:t>. </a:t>
          </a:r>
        </a:p>
      </dsp:txBody>
      <dsp:txXfrm rot="10800000">
        <a:off x="0" y="4054777"/>
        <a:ext cx="3706707" cy="515401"/>
      </dsp:txXfrm>
    </dsp:sp>
    <dsp:sp modelId="{5F48677C-DD8A-47AB-982C-6AEB06B7A8D3}">
      <dsp:nvSpPr>
        <dsp:cNvPr id="0" name=""/>
        <dsp:cNvSpPr/>
      </dsp:nvSpPr>
      <dsp:spPr>
        <a:xfrm rot="10800000">
          <a:off x="0" y="2592313"/>
          <a:ext cx="3706707" cy="1471738"/>
        </a:xfrm>
        <a:prstGeom prst="upArrowCallout">
          <a:avLst/>
        </a:prstGeom>
        <a:solidFill>
          <a:schemeClr val="accent3">
            <a:shade val="50000"/>
            <a:hueOff val="428964"/>
            <a:satOff val="-29255"/>
            <a:lumOff val="40718"/>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After a reasonable amount of time passes</a:t>
          </a:r>
          <a:r>
            <a:rPr lang="en-US" sz="800" kern="1200" dirty="0"/>
            <a:t>,</a:t>
          </a:r>
        </a:p>
      </dsp:txBody>
      <dsp:txXfrm rot="-10800000">
        <a:off x="0" y="2592313"/>
        <a:ext cx="3706707" cy="516580"/>
      </dsp:txXfrm>
    </dsp:sp>
    <dsp:sp modelId="{164A4602-D882-4755-89D1-230A4AC4FF0A}">
      <dsp:nvSpPr>
        <dsp:cNvPr id="0" name=""/>
        <dsp:cNvSpPr/>
      </dsp:nvSpPr>
      <dsp:spPr>
        <a:xfrm>
          <a:off x="1809" y="2949153"/>
          <a:ext cx="3703087" cy="759010"/>
        </a:xfrm>
        <a:prstGeom prst="rect">
          <a:avLst/>
        </a:prstGeom>
        <a:solidFill>
          <a:schemeClr val="accent3">
            <a:alpha val="90000"/>
            <a:tint val="55000"/>
            <a:hueOff val="0"/>
            <a:satOff val="0"/>
            <a:lumOff val="0"/>
            <a:alphaOff val="0"/>
          </a:schemeClr>
        </a:solidFill>
        <a:ln w="9525" cap="flat" cmpd="sng" algn="ctr">
          <a:solidFill>
            <a:schemeClr val="accent3">
              <a:alpha val="90000"/>
              <a:tint val="55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9784" tIns="8890" rIns="49784" bIns="8890" numCol="1" spcCol="1270" anchor="t" anchorCtr="0">
          <a:noAutofit/>
        </a:bodyPr>
        <a:lstStyle/>
        <a:p>
          <a:pPr marL="0" lvl="0" indent="0" algn="l" defTabSz="311150">
            <a:lnSpc>
              <a:spcPct val="90000"/>
            </a:lnSpc>
            <a:spcBef>
              <a:spcPct val="0"/>
            </a:spcBef>
            <a:spcAft>
              <a:spcPct val="35000"/>
            </a:spcAft>
            <a:buNone/>
          </a:pPr>
          <a:r>
            <a:rPr lang="en-US" sz="700" kern="1200" dirty="0"/>
            <a:t>A tenant can try to:</a:t>
          </a:r>
        </a:p>
        <a:p>
          <a:pPr marL="57150" lvl="1" indent="-57150" algn="l" defTabSz="311150">
            <a:lnSpc>
              <a:spcPct val="90000"/>
            </a:lnSpc>
            <a:spcBef>
              <a:spcPct val="0"/>
            </a:spcBef>
            <a:spcAft>
              <a:spcPct val="15000"/>
            </a:spcAft>
            <a:buChar char="•"/>
          </a:pPr>
          <a:r>
            <a:rPr lang="en-US" sz="700" kern="1200" dirty="0"/>
            <a:t>Abate rent: post bond with the court to abate rent, give notice, and get ready to go to court</a:t>
          </a:r>
        </a:p>
        <a:p>
          <a:pPr marL="57150" lvl="1" indent="-57150" algn="l" defTabSz="311150">
            <a:lnSpc>
              <a:spcPct val="90000"/>
            </a:lnSpc>
            <a:spcBef>
              <a:spcPct val="0"/>
            </a:spcBef>
            <a:spcAft>
              <a:spcPct val="15000"/>
            </a:spcAft>
            <a:buChar char="•"/>
          </a:pPr>
          <a:r>
            <a:rPr lang="en-US" sz="700" kern="1200" dirty="0"/>
            <a:t>Break lease: a tenant must tell the district court about the problem, give the landlord another notice outlying the habitability issue, and then give the landlord another (10-30 days) notice of tenant’s intent to vacate. </a:t>
          </a:r>
        </a:p>
      </dsp:txBody>
      <dsp:txXfrm>
        <a:off x="1809" y="2949153"/>
        <a:ext cx="3703087" cy="759010"/>
      </dsp:txXfrm>
    </dsp:sp>
    <dsp:sp modelId="{B33B5322-3798-4FB0-929D-C5E8CC37E76E}">
      <dsp:nvSpPr>
        <dsp:cNvPr id="0" name=""/>
        <dsp:cNvSpPr/>
      </dsp:nvSpPr>
      <dsp:spPr>
        <a:xfrm rot="10800000">
          <a:off x="0" y="1650570"/>
          <a:ext cx="3706707" cy="951018"/>
        </a:xfrm>
        <a:prstGeom prst="upArrowCallout">
          <a:avLst/>
        </a:prstGeom>
        <a:solidFill>
          <a:schemeClr val="accent3">
            <a:shade val="50000"/>
            <a:hueOff val="428964"/>
            <a:satOff val="-29255"/>
            <a:lumOff val="40718"/>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Tenant must let a district court know that they intend to take action against landlord.</a:t>
          </a:r>
        </a:p>
      </dsp:txBody>
      <dsp:txXfrm rot="10800000">
        <a:off x="0" y="1650570"/>
        <a:ext cx="3706707" cy="617943"/>
      </dsp:txXfrm>
    </dsp:sp>
    <dsp:sp modelId="{67FEB666-F107-4BB8-8D07-EA7A43B30E00}">
      <dsp:nvSpPr>
        <dsp:cNvPr id="0" name=""/>
        <dsp:cNvSpPr/>
      </dsp:nvSpPr>
      <dsp:spPr>
        <a:xfrm rot="10800000">
          <a:off x="0" y="645071"/>
          <a:ext cx="3706707" cy="1014774"/>
        </a:xfrm>
        <a:prstGeom prst="upArrowCallout">
          <a:avLst/>
        </a:prstGeom>
        <a:solidFill>
          <a:schemeClr val="accent3">
            <a:shade val="50000"/>
            <a:hueOff val="285976"/>
            <a:satOff val="-19503"/>
            <a:lumOff val="27145"/>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Tenant waits a “reasonable amount of time.”</a:t>
          </a:r>
        </a:p>
      </dsp:txBody>
      <dsp:txXfrm rot="-10800000">
        <a:off x="0" y="645071"/>
        <a:ext cx="3706707" cy="356185"/>
      </dsp:txXfrm>
    </dsp:sp>
    <dsp:sp modelId="{8DA3D845-2FE5-44E1-BD63-C516CB77698B}">
      <dsp:nvSpPr>
        <dsp:cNvPr id="0" name=""/>
        <dsp:cNvSpPr/>
      </dsp:nvSpPr>
      <dsp:spPr>
        <a:xfrm>
          <a:off x="0" y="1074092"/>
          <a:ext cx="3706707" cy="157683"/>
        </a:xfrm>
        <a:prstGeom prst="rect">
          <a:avLst/>
        </a:prstGeom>
        <a:solidFill>
          <a:schemeClr val="accent3">
            <a:alpha val="90000"/>
            <a:tint val="55000"/>
            <a:hueOff val="0"/>
            <a:satOff val="0"/>
            <a:lumOff val="0"/>
            <a:alphaOff val="0"/>
          </a:schemeClr>
        </a:solidFill>
        <a:ln w="9525" cap="flat" cmpd="sng" algn="ctr">
          <a:solidFill>
            <a:schemeClr val="accent3">
              <a:alpha val="90000"/>
              <a:tint val="55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t>No distinction between emergency or non emergency repairs in current  statutory language.</a:t>
          </a:r>
        </a:p>
      </dsp:txBody>
      <dsp:txXfrm>
        <a:off x="0" y="1074092"/>
        <a:ext cx="3706707" cy="157683"/>
      </dsp:txXfrm>
    </dsp:sp>
    <dsp:sp modelId="{05F7F715-8A0E-445D-9AD5-B6EDABF25CAB}">
      <dsp:nvSpPr>
        <dsp:cNvPr id="0" name=""/>
        <dsp:cNvSpPr/>
      </dsp:nvSpPr>
      <dsp:spPr>
        <a:xfrm rot="10800000">
          <a:off x="0" y="712"/>
          <a:ext cx="3706707" cy="653634"/>
        </a:xfrm>
        <a:prstGeom prst="upArrowCallout">
          <a:avLst/>
        </a:prstGeom>
        <a:solidFill>
          <a:schemeClr val="accent3">
            <a:shade val="50000"/>
            <a:hueOff val="142988"/>
            <a:satOff val="-9752"/>
            <a:lumOff val="1357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Tenant gives written notice to landlord. Electronic notice is invalid</a:t>
          </a:r>
          <a:r>
            <a:rPr lang="en-US" sz="900" kern="1200" dirty="0"/>
            <a:t>.  </a:t>
          </a:r>
        </a:p>
      </dsp:txBody>
      <dsp:txXfrm rot="10800000">
        <a:off x="0" y="712"/>
        <a:ext cx="3706707" cy="424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E9A46-60BA-4F4A-A65F-EE807772BF39}">
      <dsp:nvSpPr>
        <dsp:cNvPr id="0" name=""/>
        <dsp:cNvSpPr/>
      </dsp:nvSpPr>
      <dsp:spPr>
        <a:xfrm>
          <a:off x="0" y="5748902"/>
          <a:ext cx="3706707" cy="478753"/>
        </a:xfrm>
        <a:prstGeom prst="rect">
          <a:avLst/>
        </a:prstGeom>
        <a:solidFill>
          <a:schemeClr val="accent2">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Landlords and Tenants are encouraged to communicate and work together to resolve disagreements. </a:t>
          </a:r>
        </a:p>
      </dsp:txBody>
      <dsp:txXfrm>
        <a:off x="0" y="5748902"/>
        <a:ext cx="3706707" cy="478753"/>
      </dsp:txXfrm>
    </dsp:sp>
    <dsp:sp modelId="{D10470ED-3A2E-432D-8B4D-174581CDDA0E}">
      <dsp:nvSpPr>
        <dsp:cNvPr id="0" name=""/>
        <dsp:cNvSpPr/>
      </dsp:nvSpPr>
      <dsp:spPr>
        <a:xfrm rot="10800000">
          <a:off x="0" y="4981502"/>
          <a:ext cx="3706707" cy="772029"/>
        </a:xfrm>
        <a:prstGeom prst="upArrowCallout">
          <a:avLst/>
        </a:prstGeom>
        <a:solidFill>
          <a:schemeClr val="accent2">
            <a:hueOff val="279208"/>
            <a:satOff val="-4505"/>
            <a:lumOff val="-784"/>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Colorado’s new law will provide for more opportunities to resolve the dispute outside of the courts. </a:t>
          </a:r>
        </a:p>
      </dsp:txBody>
      <dsp:txXfrm rot="10800000">
        <a:off x="0" y="4981502"/>
        <a:ext cx="3706707" cy="501641"/>
      </dsp:txXfrm>
    </dsp:sp>
    <dsp:sp modelId="{6A2A5B66-3302-44C2-B071-C2ADE849127B}">
      <dsp:nvSpPr>
        <dsp:cNvPr id="0" name=""/>
        <dsp:cNvSpPr/>
      </dsp:nvSpPr>
      <dsp:spPr>
        <a:xfrm rot="10800000">
          <a:off x="0" y="4273122"/>
          <a:ext cx="3706707" cy="713009"/>
        </a:xfrm>
        <a:prstGeom prst="upArrowCallout">
          <a:avLst/>
        </a:prstGeom>
        <a:solidFill>
          <a:schemeClr val="accent2">
            <a:hueOff val="558415"/>
            <a:satOff val="-9010"/>
            <a:lumOff val="-1569"/>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tx1"/>
              </a:solidFill>
            </a:rPr>
            <a:t>If the case goes to court, there is no presumption for either party. Each party is responsible for proving their claims/defenses before a judge. </a:t>
          </a:r>
        </a:p>
      </dsp:txBody>
      <dsp:txXfrm rot="10800000">
        <a:off x="0" y="4273122"/>
        <a:ext cx="3706707" cy="463292"/>
      </dsp:txXfrm>
    </dsp:sp>
    <dsp:sp modelId="{7EABC2DE-9DF8-4828-AAB1-419020146E41}">
      <dsp:nvSpPr>
        <dsp:cNvPr id="0" name=""/>
        <dsp:cNvSpPr/>
      </dsp:nvSpPr>
      <dsp:spPr>
        <a:xfrm rot="10800000">
          <a:off x="0" y="2825876"/>
          <a:ext cx="3706707" cy="1460297"/>
        </a:xfrm>
        <a:prstGeom prst="upArrowCallout">
          <a:avLst/>
        </a:prstGeom>
        <a:solidFill>
          <a:schemeClr val="accent2">
            <a:hueOff val="837623"/>
            <a:satOff val="-13515"/>
            <a:lumOff val="-235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22275">
            <a:lnSpc>
              <a:spcPct val="90000"/>
            </a:lnSpc>
            <a:spcBef>
              <a:spcPct val="0"/>
            </a:spcBef>
            <a:spcAft>
              <a:spcPct val="35000"/>
            </a:spcAft>
            <a:buNone/>
          </a:pPr>
          <a:r>
            <a:rPr lang="en-US" sz="950" kern="1200" dirty="0">
              <a:solidFill>
                <a:schemeClr val="tx1"/>
              </a:solidFill>
            </a:rPr>
            <a:t>If the notice period lapses  without communication from the landlord</a:t>
          </a:r>
          <a:r>
            <a:rPr lang="en-US" sz="1000" kern="1200" dirty="0">
              <a:solidFill>
                <a:schemeClr val="tx1"/>
              </a:solidFill>
            </a:rPr>
            <a:t>,</a:t>
          </a:r>
        </a:p>
      </dsp:txBody>
      <dsp:txXfrm rot="-10800000">
        <a:off x="0" y="2825876"/>
        <a:ext cx="3706707" cy="512564"/>
      </dsp:txXfrm>
    </dsp:sp>
    <dsp:sp modelId="{0D884FD5-1C74-4A39-855A-3F934FCD3A21}">
      <dsp:nvSpPr>
        <dsp:cNvPr id="0" name=""/>
        <dsp:cNvSpPr/>
      </dsp:nvSpPr>
      <dsp:spPr>
        <a:xfrm>
          <a:off x="73" y="3258295"/>
          <a:ext cx="1846444" cy="57909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9784" tIns="8890" rIns="49784" bIns="8890" numCol="1" spcCol="1270" anchor="t" anchorCtr="0">
          <a:noAutofit/>
        </a:bodyPr>
        <a:lstStyle/>
        <a:p>
          <a:pPr marL="0" lvl="0" indent="0" algn="l" defTabSz="311150">
            <a:lnSpc>
              <a:spcPct val="90000"/>
            </a:lnSpc>
            <a:spcBef>
              <a:spcPct val="0"/>
            </a:spcBef>
            <a:spcAft>
              <a:spcPct val="35000"/>
            </a:spcAft>
            <a:buNone/>
          </a:pPr>
          <a:r>
            <a:rPr lang="en-US" sz="700" kern="1200" dirty="0"/>
            <a:t>The Tenant may: </a:t>
          </a:r>
        </a:p>
        <a:p>
          <a:pPr marL="57150" lvl="1" indent="-57150" algn="l" defTabSz="311150">
            <a:lnSpc>
              <a:spcPct val="90000"/>
            </a:lnSpc>
            <a:spcBef>
              <a:spcPct val="0"/>
            </a:spcBef>
            <a:spcAft>
              <a:spcPct val="15000"/>
            </a:spcAft>
            <a:buChar char="•"/>
          </a:pPr>
          <a:r>
            <a:rPr lang="en-US" sz="700" kern="1200" dirty="0"/>
            <a:t>Get a professional estimate for the cost of repair </a:t>
          </a:r>
          <a:r>
            <a:rPr lang="en-US" sz="700" u="sng" kern="1200" dirty="0"/>
            <a:t>and </a:t>
          </a:r>
        </a:p>
        <a:p>
          <a:pPr marL="57150" lvl="1" indent="-57150" algn="l" defTabSz="311150">
            <a:lnSpc>
              <a:spcPct val="90000"/>
            </a:lnSpc>
            <a:spcBef>
              <a:spcPct val="0"/>
            </a:spcBef>
            <a:spcAft>
              <a:spcPct val="15000"/>
            </a:spcAft>
            <a:buChar char="•"/>
          </a:pPr>
          <a:r>
            <a:rPr lang="en-US" sz="700" kern="1200" dirty="0"/>
            <a:t>Give  landlord notice of their intent to withhold</a:t>
          </a:r>
        </a:p>
      </dsp:txBody>
      <dsp:txXfrm>
        <a:off x="73" y="3258295"/>
        <a:ext cx="1846444" cy="579090"/>
      </dsp:txXfrm>
    </dsp:sp>
    <dsp:sp modelId="{257F778F-5B55-4E2E-96E4-C3FC5C4B254C}">
      <dsp:nvSpPr>
        <dsp:cNvPr id="0" name=""/>
        <dsp:cNvSpPr/>
      </dsp:nvSpPr>
      <dsp:spPr>
        <a:xfrm>
          <a:off x="1846518" y="3249875"/>
          <a:ext cx="1860114" cy="595931"/>
        </a:xfrm>
        <a:prstGeom prst="rect">
          <a:avLst/>
        </a:prstGeom>
        <a:solidFill>
          <a:schemeClr val="accent2">
            <a:tint val="40000"/>
            <a:alpha val="90000"/>
            <a:hueOff val="3208860"/>
            <a:satOff val="-57041"/>
            <a:lumOff val="-4127"/>
            <a:alphaOff val="0"/>
          </a:schemeClr>
        </a:solidFill>
        <a:ln w="9525" cap="flat" cmpd="sng" algn="ctr">
          <a:solidFill>
            <a:schemeClr val="accent2">
              <a:tint val="40000"/>
              <a:alpha val="90000"/>
              <a:hueOff val="3208860"/>
              <a:satOff val="-57041"/>
              <a:lumOff val="-4127"/>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9784" tIns="8890" rIns="49784" bIns="8890" numCol="1" spcCol="1270" anchor="t" anchorCtr="0">
          <a:noAutofit/>
        </a:bodyPr>
        <a:lstStyle/>
        <a:p>
          <a:pPr marL="0" lvl="0" indent="0" algn="l" defTabSz="311150">
            <a:lnSpc>
              <a:spcPct val="90000"/>
            </a:lnSpc>
            <a:spcBef>
              <a:spcPct val="0"/>
            </a:spcBef>
            <a:spcAft>
              <a:spcPct val="35000"/>
            </a:spcAft>
            <a:buNone/>
          </a:pPr>
          <a:r>
            <a:rPr lang="en-US" sz="700" kern="1200" dirty="0"/>
            <a:t>The Landlord may:</a:t>
          </a:r>
        </a:p>
        <a:p>
          <a:pPr marL="57150" lvl="1" indent="-57150" algn="l" defTabSz="311150">
            <a:lnSpc>
              <a:spcPct val="90000"/>
            </a:lnSpc>
            <a:spcBef>
              <a:spcPct val="0"/>
            </a:spcBef>
            <a:spcAft>
              <a:spcPct val="15000"/>
            </a:spcAft>
            <a:buChar char="•"/>
          </a:pPr>
          <a:r>
            <a:rPr lang="en-US" sz="700" kern="1200" dirty="0"/>
            <a:t>Get their own estimate for repairs </a:t>
          </a:r>
        </a:p>
        <a:p>
          <a:pPr marL="57150" lvl="1" indent="-57150" algn="l" defTabSz="311150">
            <a:lnSpc>
              <a:spcPct val="90000"/>
            </a:lnSpc>
            <a:spcBef>
              <a:spcPct val="0"/>
            </a:spcBef>
            <a:spcAft>
              <a:spcPct val="15000"/>
            </a:spcAft>
            <a:buChar char="•"/>
          </a:pPr>
          <a:r>
            <a:rPr lang="en-US" sz="700" kern="1200" dirty="0"/>
            <a:t>Repair the issue and stop the habitability claim</a:t>
          </a:r>
        </a:p>
      </dsp:txBody>
      <dsp:txXfrm>
        <a:off x="1846518" y="3249875"/>
        <a:ext cx="1860114" cy="595931"/>
      </dsp:txXfrm>
    </dsp:sp>
    <dsp:sp modelId="{5F0E915A-E69D-4BDC-9FCF-81FB0FE17BC8}">
      <dsp:nvSpPr>
        <dsp:cNvPr id="0" name=""/>
        <dsp:cNvSpPr/>
      </dsp:nvSpPr>
      <dsp:spPr>
        <a:xfrm rot="10800000">
          <a:off x="0" y="2000543"/>
          <a:ext cx="3706707" cy="821542"/>
        </a:xfrm>
        <a:prstGeom prst="upArrowCallout">
          <a:avLst/>
        </a:prstGeom>
        <a:solidFill>
          <a:schemeClr val="accent2">
            <a:hueOff val="1116831"/>
            <a:satOff val="-18019"/>
            <a:lumOff val="-3137"/>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22275">
            <a:lnSpc>
              <a:spcPct val="90000"/>
            </a:lnSpc>
            <a:spcBef>
              <a:spcPct val="0"/>
            </a:spcBef>
            <a:spcAft>
              <a:spcPct val="35000"/>
            </a:spcAft>
            <a:buNone/>
          </a:pPr>
          <a:r>
            <a:rPr lang="en-US" sz="950" kern="1200" dirty="0">
              <a:solidFill>
                <a:schemeClr val="tx1"/>
              </a:solidFill>
            </a:rPr>
            <a:t>The landlord must respond in a timely manner and give an estimate of timelines of repairs, if LL is unable to cure the issue within the prescribed timelines, the landlord may provide a written explanation of the delay. </a:t>
          </a:r>
        </a:p>
      </dsp:txBody>
      <dsp:txXfrm rot="10800000">
        <a:off x="0" y="2000543"/>
        <a:ext cx="3706707" cy="533813"/>
      </dsp:txXfrm>
    </dsp:sp>
    <dsp:sp modelId="{E85C9B7F-1271-4121-BFDD-2E0838DCB447}">
      <dsp:nvSpPr>
        <dsp:cNvPr id="0" name=""/>
        <dsp:cNvSpPr/>
      </dsp:nvSpPr>
      <dsp:spPr>
        <a:xfrm rot="10800000">
          <a:off x="0" y="1530463"/>
          <a:ext cx="3706707" cy="474709"/>
        </a:xfrm>
        <a:prstGeom prst="upArrowCallout">
          <a:avLst/>
        </a:prstGeom>
        <a:solidFill>
          <a:schemeClr val="accent2">
            <a:hueOff val="1396038"/>
            <a:satOff val="-22524"/>
            <a:lumOff val="-3921"/>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22275">
            <a:lnSpc>
              <a:spcPct val="90000"/>
            </a:lnSpc>
            <a:spcBef>
              <a:spcPct val="0"/>
            </a:spcBef>
            <a:spcAft>
              <a:spcPct val="35000"/>
            </a:spcAft>
            <a:buNone/>
          </a:pPr>
          <a:r>
            <a:rPr lang="en-US" sz="950" kern="1200" dirty="0">
              <a:solidFill>
                <a:schemeClr val="tx1"/>
              </a:solidFill>
            </a:rPr>
            <a:t>Tenants must let County and/or District Courts know of their intent to take action</a:t>
          </a:r>
        </a:p>
      </dsp:txBody>
      <dsp:txXfrm rot="10800000">
        <a:off x="0" y="1530463"/>
        <a:ext cx="3706707" cy="308452"/>
      </dsp:txXfrm>
    </dsp:sp>
    <dsp:sp modelId="{4E554888-BCAE-4BAC-BCF0-FA1467EE7153}">
      <dsp:nvSpPr>
        <dsp:cNvPr id="0" name=""/>
        <dsp:cNvSpPr/>
      </dsp:nvSpPr>
      <dsp:spPr>
        <a:xfrm rot="10800000">
          <a:off x="0" y="620902"/>
          <a:ext cx="3706707" cy="914191"/>
        </a:xfrm>
        <a:prstGeom prst="upArrowCallout">
          <a:avLst/>
        </a:prstGeom>
        <a:solidFill>
          <a:schemeClr val="accent2">
            <a:hueOff val="1675246"/>
            <a:satOff val="-27029"/>
            <a:lumOff val="-4706"/>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22275">
            <a:lnSpc>
              <a:spcPct val="90000"/>
            </a:lnSpc>
            <a:spcBef>
              <a:spcPct val="0"/>
            </a:spcBef>
            <a:spcAft>
              <a:spcPct val="35000"/>
            </a:spcAft>
            <a:buNone/>
          </a:pPr>
          <a:r>
            <a:rPr lang="en-US" sz="950" kern="1200" dirty="0">
              <a:solidFill>
                <a:schemeClr val="tx1"/>
              </a:solidFill>
            </a:rPr>
            <a:t>Emergency repairs have specific and reasonable timelines depending on the issue.</a:t>
          </a:r>
        </a:p>
        <a:p>
          <a:pPr marL="0" lvl="0" indent="0" algn="ctr" defTabSz="422275">
            <a:lnSpc>
              <a:spcPct val="90000"/>
            </a:lnSpc>
            <a:spcBef>
              <a:spcPct val="0"/>
            </a:spcBef>
            <a:spcAft>
              <a:spcPct val="35000"/>
            </a:spcAft>
            <a:buNone/>
          </a:pPr>
          <a:r>
            <a:rPr lang="en-US" sz="950" kern="1200" dirty="0">
              <a:solidFill>
                <a:schemeClr val="tx1"/>
              </a:solidFill>
            </a:rPr>
            <a:t> 10 days for all other repairs.</a:t>
          </a:r>
        </a:p>
      </dsp:txBody>
      <dsp:txXfrm rot="10800000">
        <a:off x="0" y="620902"/>
        <a:ext cx="3706707" cy="594014"/>
      </dsp:txXfrm>
    </dsp:sp>
    <dsp:sp modelId="{67A1ADED-6B12-4104-A371-55E5824DB4B1}">
      <dsp:nvSpPr>
        <dsp:cNvPr id="0" name=""/>
        <dsp:cNvSpPr/>
      </dsp:nvSpPr>
      <dsp:spPr>
        <a:xfrm rot="10800000">
          <a:off x="0" y="80916"/>
          <a:ext cx="3706707" cy="625372"/>
        </a:xfrm>
        <a:prstGeom prst="upArrowCallout">
          <a:avLst/>
        </a:prstGeom>
        <a:solidFill>
          <a:schemeClr val="accent2">
            <a:hueOff val="1954454"/>
            <a:satOff val="-31534"/>
            <a:lumOff val="-549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Written notice includes email, text, and resident portals and validates electronic communication between landlords and tenants. Notice must be outlined and followed per the lease agreement. </a:t>
          </a:r>
        </a:p>
      </dsp:txBody>
      <dsp:txXfrm rot="10800000">
        <a:off x="0" y="80916"/>
        <a:ext cx="3706707" cy="4063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8993210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 am– who &amp; what ECP does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D5E77-CF72-40A7-9647-6055A3CAD0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9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have some level setting– I wanted to share what I think is a pretty good basic overview of what warranty of habitability is in landlord tenant law.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D5E77-CF72-40A7-9647-6055A3CAD0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55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Enterprise chose to work on this piece of landlord tenant law because due to a few factors. One we released a report in 2017, that was a comprehensive scan of the policy changes that needed to be made in Colorado in order to get landlords and tenants on more equal footing. In particular, a survey done by 9to5 Colorado where they surveyed almost 1,000 residents of public and private housing and asked them what their biggest housing concerns/issues were. Also we were hearing a lot from the young people who moved here from cities like Seattle, LA, DC and Chicago that they were shocked with how little rights tenants had in the event of a housing quality issue compared with those other states. Housing quality and maintenance issues rose to the top time and time again. We thought that this would make a great impact for renters and bring CO in line with other states in terms of warranty of habitability guidelines.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D5E77-CF72-40A7-9647-6055A3CAD0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68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is the current WOH statute provisions and on the right are the 2019 updates that passed out of the 2019 state legislative session. This side by side comparison really shows out methodical thought process towards injecting greater parity, communication and fairness throughout this entire bill update.  You’ll notice there is an emphasis on modernization with electronic notice, we also updated that the terms of notice as it has to be outlined in the lease contract and we gave each party options in terms of dealing with habitability issues. </a:t>
            </a:r>
          </a:p>
          <a:p>
            <a:endParaRPr lang="en-US" dirty="0"/>
          </a:p>
          <a:p>
            <a:r>
              <a:rPr lang="en-US" dirty="0"/>
              <a:t>In the handout you will see– mold has been listed as condition that could breach warranty, there is a prohibition on retaliation for tenants who make habitability claims, and of particular interest to this group– tenants of federal or state subsidized properties through programs like State and Federal LIHTC programs, HOME, or some other program that restricts max. rents or is subject to compliance monitoring are not allowed to withhold rent not hire someone to make repairs under warranty. However, these properties are subject to the quality and notice requirements under this bill. Tenants with housing choice vouchers who live in private housing are allowed to withhold.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D5E77-CF72-40A7-9647-6055A3CAD0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said earlier, this was a robust process centered in fairness and equitable remedies in the event of unfair treatment by landlords. The bill is over 22 pages long because we also beefed up remedies for landlords where a tenant causes the habitability issue, that is why we had such a robust 2 year engagement process and tried to ensure that this really elevated the landlord tenant relationship. We wanted to push back on the perception that this was an effort to tip the scales towards one group, we engaged with all groups to ensure that the changes were fair, reasonable, and based both on community &amp; expert feedback, but also on logic and robust legal analysis.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D5E77-CF72-40A7-9647-6055A3CAD0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11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the question I get asked most often is why did we do this? This really came out of the understanding that when families have safe and healthy homes they remain more stable, thereby being able to save money and possibly access greater economic opportunity which cannot happen when all their money is going to medical bills because of a mold infestation or rodent infestation. Studies have shown that families who live in subpar housing suffer parents and children experience greater stress and major impacts to their mental well being. Why not create a policy that goes unequivocally states that all people, but especially people of color and those living in poverty deserve to live in housing that gives them hope for them and future generations and beyond that, fosters greater vitality and access to opportunity so that they could move up the economic ladder? That was the push for me and I am sure from many of my colleagues that you will hear from to for creating legislation that established greater tenant protections in for residents across Colorado.  </a:t>
            </a:r>
          </a:p>
          <a:p>
            <a:endParaRPr lang="en-US" dirty="0"/>
          </a:p>
          <a:p>
            <a:r>
              <a:rPr lang="en-US" dirty="0"/>
              <a:t>Thank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D5E77-CF72-40A7-9647-6055A3CAD0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250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709334"/>
            <a:ext cx="10728960" cy="3689209"/>
          </a:xfrm>
        </p:spPr>
        <p:txBody>
          <a:bodyPr anchor="b"/>
          <a:lstStyle>
            <a:lvl1pPr>
              <a:defRPr sz="9387">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75360" y="6502400"/>
            <a:ext cx="9190059" cy="1517227"/>
          </a:xfrm>
        </p:spPr>
        <p:txBody>
          <a:bodyPr anchor="t">
            <a:normAutofit/>
          </a:bodyPr>
          <a:lstStyle>
            <a:lvl1pPr marL="0" indent="0" algn="l">
              <a:buNone/>
              <a:defRPr sz="2844">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D3087F-0AC2-48B1-8A08-E8272BB41E0C}"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568338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D3087F-0AC2-48B1-8A08-E8272BB41E0C}"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3183189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492587" cy="832216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D3087F-0AC2-48B1-8A08-E8272BB41E0C}"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187568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FEC8-FC6B-4ACF-B847-0DC8A7C402FA}"/>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1809EFBD-1434-4A47-ACBE-C5C9EDDFC168}"/>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CC757C1E-333C-47B7-8914-29EC6B2B4DB9}"/>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5" name="Footer Placeholder 4">
            <a:extLst>
              <a:ext uri="{FF2B5EF4-FFF2-40B4-BE49-F238E27FC236}">
                <a16:creationId xmlns:a16="http://schemas.microsoft.com/office/drawing/2014/main" id="{F1E07063-F38D-4C8D-8818-B4741CD46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793E7-BE4A-4763-9D24-1FB392C376A1}"/>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66110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C444-08D0-443C-912B-6489697A5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3CB9B8-C8EC-451D-BE58-567A65B556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ABCCB-B59C-460C-9C62-49ED4673B843}"/>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5" name="Footer Placeholder 4">
            <a:extLst>
              <a:ext uri="{FF2B5EF4-FFF2-40B4-BE49-F238E27FC236}">
                <a16:creationId xmlns:a16="http://schemas.microsoft.com/office/drawing/2014/main" id="{37E1B513-31ED-4E38-A888-FBDB7D566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85001-DB0F-4FBF-8F1F-4E4D1EA26DE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7174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A88C-D277-4842-8703-6F094192136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55D3C0B6-6E0D-48D7-87D1-36ACC9456C8E}"/>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9C1E18-0B36-44FA-8071-0A5FC9255841}"/>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5" name="Footer Placeholder 4">
            <a:extLst>
              <a:ext uri="{FF2B5EF4-FFF2-40B4-BE49-F238E27FC236}">
                <a16:creationId xmlns:a16="http://schemas.microsoft.com/office/drawing/2014/main" id="{E22C8739-4624-4FEF-BE5E-DBE4543B6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B1102-34A3-4CD9-AE82-96B51D3D82C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4639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A193-F4F0-431A-B486-49F8820A1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76ACC-E813-445C-B9E5-4B4D534B520F}"/>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2B8005-9FA9-4BAC-9D88-E12E59241D46}"/>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1FE49F-C6B9-4997-98A8-699B59FE6876}"/>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6" name="Footer Placeholder 5">
            <a:extLst>
              <a:ext uri="{FF2B5EF4-FFF2-40B4-BE49-F238E27FC236}">
                <a16:creationId xmlns:a16="http://schemas.microsoft.com/office/drawing/2014/main" id="{7FB0530F-7AF8-45C0-8B7D-A1E8CC5C2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4F67A-5078-4ED3-981D-4F89A2F43D6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2325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2F73-11D8-4802-96D0-C543CF6A4F64}"/>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7D01F6-1B7A-4394-9B99-4B8B9736ACC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051DEAB8-2F57-48FA-89F6-C3279AD8DA94}"/>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6F588-6B9D-4FC8-8FB6-73CCC026560C}"/>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0243F4AD-824F-4355-A924-F58C3D53DBC9}"/>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C452E-CCEE-498F-BA01-EE3D7D91AA69}"/>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8" name="Footer Placeholder 7">
            <a:extLst>
              <a:ext uri="{FF2B5EF4-FFF2-40B4-BE49-F238E27FC236}">
                <a16:creationId xmlns:a16="http://schemas.microsoft.com/office/drawing/2014/main" id="{8CEC526F-18AA-4B43-875A-2C0329A579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3328E-1FB1-4743-BAF3-23CD5313445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1780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961E-7499-4BB1-B6BB-C542BB24F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3C569B-C1B7-4C32-A7D1-80C918DBEC90}"/>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4" name="Footer Placeholder 3">
            <a:extLst>
              <a:ext uri="{FF2B5EF4-FFF2-40B4-BE49-F238E27FC236}">
                <a16:creationId xmlns:a16="http://schemas.microsoft.com/office/drawing/2014/main" id="{C023FBAA-DBDD-48BB-B904-973D75BA01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976B2-F141-4C90-AB69-FD70EFEFEE3A}"/>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70945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446E7-D651-485C-BB12-605757D4831B}"/>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3" name="Footer Placeholder 2">
            <a:extLst>
              <a:ext uri="{FF2B5EF4-FFF2-40B4-BE49-F238E27FC236}">
                <a16:creationId xmlns:a16="http://schemas.microsoft.com/office/drawing/2014/main" id="{30316BC5-CF02-41AB-ABC4-1A93F637F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7CEBD-C8DA-45C4-8CD9-D2CF2B0F9DB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5107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BE97-0177-4A62-9D76-3636FEFE8FB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952369A0-C9D0-4F69-92F7-622A1C9C63C1}"/>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F1F59D-1D85-4677-90AC-148C7F17581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66D5F3A0-7E31-49A3-B7F8-42D5EF34BD9B}"/>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6" name="Footer Placeholder 5">
            <a:extLst>
              <a:ext uri="{FF2B5EF4-FFF2-40B4-BE49-F238E27FC236}">
                <a16:creationId xmlns:a16="http://schemas.microsoft.com/office/drawing/2014/main" id="{CE22E464-0391-4DBD-920D-6E2EDE3B3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BFE0E-1BC9-4535-88F8-52C21DC58A8B}"/>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0449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D3087F-0AC2-48B1-8A08-E8272BB41E0C}"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1758183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D90E-CD33-427C-B504-9BC70DD4085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48C11BFB-08F7-42AF-AC4D-8C203770B560}"/>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17F4167-5071-4AF0-AA53-94DE0191B27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17E62CDD-DEC9-4D02-9D77-874097855AE8}"/>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6" name="Footer Placeholder 5">
            <a:extLst>
              <a:ext uri="{FF2B5EF4-FFF2-40B4-BE49-F238E27FC236}">
                <a16:creationId xmlns:a16="http://schemas.microsoft.com/office/drawing/2014/main" id="{353B3DB6-6F23-4E0D-B20B-08EE356AA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80E5-DA14-49A5-8D18-355C2F136AB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3577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F1D6-796F-4B4D-912E-346511984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F110D0-0BAC-4EE6-9B70-C8E924CBE6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18AD7-11AD-4D3B-9E5F-629AAD413A91}"/>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5" name="Footer Placeholder 4">
            <a:extLst>
              <a:ext uri="{FF2B5EF4-FFF2-40B4-BE49-F238E27FC236}">
                <a16:creationId xmlns:a16="http://schemas.microsoft.com/office/drawing/2014/main" id="{423A72BB-13F8-4612-B172-07A5BC9C0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A0505-8C55-489D-98A3-78B68884CE7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39545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B1D35-5C57-4D3B-943F-3BAA64D4CF28}"/>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ADC5E6-5921-4C28-A3BE-F8341D0F5151}"/>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41F75-1A48-42EE-86AB-B9CC927A2F7E}"/>
              </a:ext>
            </a:extLst>
          </p:cNvPr>
          <p:cNvSpPr>
            <a:spLocks noGrp="1"/>
          </p:cNvSpPr>
          <p:nvPr>
            <p:ph type="dt" sz="half" idx="10"/>
          </p:nvPr>
        </p:nvSpPr>
        <p:spPr/>
        <p:txBody>
          <a:bodyPr/>
          <a:lstStyle/>
          <a:p>
            <a:fld id="{2CCB5E13-CC27-4402-B5C6-3B20C5296383}" type="datetimeFigureOut">
              <a:rPr lang="en-US" smtClean="0"/>
              <a:t>5/10/2019</a:t>
            </a:fld>
            <a:endParaRPr lang="en-US"/>
          </a:p>
        </p:txBody>
      </p:sp>
      <p:sp>
        <p:nvSpPr>
          <p:cNvPr id="5" name="Footer Placeholder 4">
            <a:extLst>
              <a:ext uri="{FF2B5EF4-FFF2-40B4-BE49-F238E27FC236}">
                <a16:creationId xmlns:a16="http://schemas.microsoft.com/office/drawing/2014/main" id="{0A3530CB-37C5-4C32-A8AF-502EE6453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82762-A5E1-4F67-9B2B-2FB1DFA5B78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43420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Rectangle 7"/>
          <p:cNvSpPr/>
          <p:nvPr/>
        </p:nvSpPr>
        <p:spPr>
          <a:xfrm>
            <a:off x="-7299" y="5529333"/>
            <a:ext cx="13008713" cy="6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7299" y="2928373"/>
            <a:ext cx="13008713" cy="2600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07187" y="3081052"/>
            <a:ext cx="11996928" cy="2473738"/>
          </a:xfrm>
        </p:spPr>
        <p:txBody>
          <a:bodyPr tIns="45720" bIns="45720" anchor="ctr">
            <a:normAutofit/>
          </a:bodyPr>
          <a:lstStyle>
            <a:lvl1pPr algn="ctr">
              <a:lnSpc>
                <a:spcPct val="80000"/>
              </a:lnSpc>
              <a:defRPr sz="6400" spc="16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70637" y="5566054"/>
            <a:ext cx="12273280" cy="650240"/>
          </a:xfrm>
        </p:spPr>
        <p:txBody>
          <a:bodyPr>
            <a:normAutofit/>
          </a:bodyPr>
          <a:lstStyle>
            <a:lvl1pPr marL="0" indent="0" algn="ctr">
              <a:spcBef>
                <a:spcPts val="0"/>
              </a:spcBef>
              <a:spcAft>
                <a:spcPts val="0"/>
              </a:spcAft>
              <a:buNone/>
              <a:defRPr sz="2133">
                <a:solidFill>
                  <a:srgbClr val="FFFFFF"/>
                </a:solidFill>
              </a:defRPr>
            </a:lvl1pPr>
            <a:lvl2pPr marL="487695" indent="0" algn="ctr">
              <a:buNone/>
              <a:defRPr sz="2133"/>
            </a:lvl2pPr>
            <a:lvl3pPr marL="975390" indent="0" algn="ctr">
              <a:buNone/>
              <a:defRPr sz="2133"/>
            </a:lvl3pPr>
            <a:lvl4pPr marL="1463086" indent="0" algn="ctr">
              <a:buNone/>
              <a:defRPr sz="2133"/>
            </a:lvl4pPr>
            <a:lvl5pPr marL="1950781" indent="0" algn="ctr">
              <a:buNone/>
              <a:defRPr sz="2133"/>
            </a:lvl5pPr>
            <a:lvl6pPr marL="2438476" indent="0" algn="ctr">
              <a:buNone/>
              <a:defRPr sz="2133"/>
            </a:lvl6pPr>
            <a:lvl7pPr marL="2926171" indent="0" algn="ctr">
              <a:buNone/>
              <a:defRPr sz="2133"/>
            </a:lvl7pPr>
            <a:lvl8pPr marL="3413867" indent="0" algn="ctr">
              <a:buNone/>
              <a:defRPr sz="2133"/>
            </a:lvl8pPr>
            <a:lvl9pPr marL="3901562"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86983A-8CA3-4C49-8E93-1CDA93358724}"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14524687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86983A-8CA3-4C49-8E93-1CDA93358724}"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273582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7299" y="2928373"/>
            <a:ext cx="13008713" cy="2600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299" y="5529333"/>
            <a:ext cx="13008713" cy="6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07187" y="3082138"/>
            <a:ext cx="11996928" cy="2470912"/>
          </a:xfrm>
        </p:spPr>
        <p:txBody>
          <a:bodyPr anchor="ctr">
            <a:noAutofit/>
          </a:bodyPr>
          <a:lstStyle>
            <a:lvl1pPr algn="ctr">
              <a:lnSpc>
                <a:spcPct val="80000"/>
              </a:lnSpc>
              <a:defRPr sz="6400" b="0" spc="16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0637" y="5565457"/>
            <a:ext cx="12270029" cy="650240"/>
          </a:xfrm>
        </p:spPr>
        <p:txBody>
          <a:bodyPr anchor="t">
            <a:normAutofit/>
          </a:bodyPr>
          <a:lstStyle>
            <a:lvl1pPr marL="0" indent="0" algn="ctr">
              <a:buNone/>
              <a:defRPr sz="2133">
                <a:solidFill>
                  <a:srgbClr val="FFFFFF"/>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386983A-8CA3-4C49-8E93-1CDA93358724}" type="datetimeFigureOut">
              <a:rPr lang="en-US" smtClean="0"/>
              <a:t>5/10/2019</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F21D37-7B92-4C54-87A2-A701B96A8824}" type="slidenum">
              <a:rPr lang="en-US" smtClean="0"/>
              <a:t>‹#›</a:t>
            </a:fld>
            <a:endParaRPr lang="en-US"/>
          </a:p>
        </p:txBody>
      </p:sp>
    </p:spTree>
    <p:extLst>
      <p:ext uri="{BB962C8B-B14F-4D97-AF65-F5344CB8AC3E}">
        <p14:creationId xmlns:p14="http://schemas.microsoft.com/office/powerpoint/2010/main" val="79614702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85700" y="2861056"/>
            <a:ext cx="5071872" cy="5982208"/>
          </a:xfrm>
        </p:spPr>
        <p:txBody>
          <a:bodyPr/>
          <a:lstStyle>
            <a:lvl1pPr>
              <a:defRPr sz="2347"/>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5750" y="2861056"/>
            <a:ext cx="5071872" cy="5982208"/>
          </a:xfrm>
        </p:spPr>
        <p:txBody>
          <a:bodyPr/>
          <a:lstStyle>
            <a:lvl1pPr>
              <a:defRPr sz="2347"/>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86983A-8CA3-4C49-8E93-1CDA93358724}"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245252869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87475" y="2721379"/>
            <a:ext cx="5071872" cy="1056845"/>
          </a:xfrm>
        </p:spPr>
        <p:txBody>
          <a:bodyPr anchor="ctr">
            <a:normAutofit/>
          </a:bodyPr>
          <a:lstStyle>
            <a:lvl1pPr marL="0" indent="0">
              <a:buNone/>
              <a:defRPr sz="22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287475" y="3778227"/>
            <a:ext cx="5071872" cy="5071872"/>
          </a:xfrm>
        </p:spPr>
        <p:txBody>
          <a:bodyPr/>
          <a:lstStyle>
            <a:lvl1pPr>
              <a:defRPr sz="2347"/>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46645" y="2721379"/>
            <a:ext cx="5071872" cy="1056845"/>
          </a:xfrm>
        </p:spPr>
        <p:txBody>
          <a:bodyPr anchor="ctr">
            <a:normAutofit/>
          </a:bodyPr>
          <a:lstStyle>
            <a:lvl1pPr marL="0" indent="0">
              <a:buNone/>
              <a:defRPr sz="22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646645" y="3778224"/>
            <a:ext cx="5071872" cy="5071872"/>
          </a:xfrm>
        </p:spPr>
        <p:txBody>
          <a:bodyPr/>
          <a:lstStyle>
            <a:lvl1pPr>
              <a:defRPr sz="2347"/>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86983A-8CA3-4C49-8E93-1CDA93358724}" type="datetimeFigureOut">
              <a:rPr lang="en-US" smtClean="0"/>
              <a:t>5/10/2019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265499483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86983A-8CA3-4C49-8E93-1CDA93358724}" type="datetimeFigureOut">
              <a:rPr lang="en-US" smtClean="0"/>
              <a:t>5/10/2019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1748249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6983A-8CA3-4C49-8E93-1CDA93358724}" type="datetimeFigureOut">
              <a:rPr lang="en-US" smtClean="0"/>
              <a:t>5/10/2019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1786751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7802880"/>
            <a:ext cx="10893777" cy="1661724"/>
          </a:xfrm>
        </p:spPr>
        <p:txBody>
          <a:bodyPr anchor="t"/>
          <a:lstStyle>
            <a:lvl1pPr algn="l">
              <a:defRPr sz="5120" b="0" cap="all"/>
            </a:lvl1pPr>
          </a:lstStyle>
          <a:p>
            <a:r>
              <a:rPr lang="en-US"/>
              <a:t>Click to edit Master title style</a:t>
            </a:r>
            <a:endParaRPr lang="en-US" dirty="0"/>
          </a:p>
        </p:txBody>
      </p:sp>
      <p:sp>
        <p:nvSpPr>
          <p:cNvPr id="3" name="Text Placeholder 2"/>
          <p:cNvSpPr>
            <a:spLocks noGrp="1"/>
          </p:cNvSpPr>
          <p:nvPr>
            <p:ph type="body" idx="1"/>
          </p:nvPr>
        </p:nvSpPr>
        <p:spPr>
          <a:xfrm>
            <a:off x="1027291" y="5479627"/>
            <a:ext cx="8726310" cy="2323254"/>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D3087F-0AC2-48B1-8A08-E8272BB41E0C}"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3786628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87475" y="3015188"/>
            <a:ext cx="6534912" cy="5852160"/>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08291" y="3054203"/>
            <a:ext cx="3413760" cy="4881520"/>
          </a:xfrm>
        </p:spPr>
        <p:txBody>
          <a:bodyPr>
            <a:normAutofit/>
          </a:bodyPr>
          <a:lstStyle>
            <a:lvl1pPr marL="0" indent="0">
              <a:lnSpc>
                <a:spcPct val="95000"/>
              </a:lnSpc>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C386983A-8CA3-4C49-8E93-1CDA93358724}"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184568584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365504" y="3145236"/>
            <a:ext cx="6534912" cy="5592064"/>
          </a:xfrm>
          <a:solidFill>
            <a:schemeClr val="tx2">
              <a:lumMod val="60000"/>
              <a:lumOff val="40000"/>
            </a:schemeClr>
          </a:solidFill>
        </p:spPr>
        <p:txBody>
          <a:bodyPr tIns="365760" anchor="t"/>
          <a:lstStyle>
            <a:lvl1pPr marL="0" indent="0" algn="ctr">
              <a:buNone/>
              <a:defRPr sz="3413">
                <a:solidFill>
                  <a:schemeClr val="tx1">
                    <a:lumMod val="50000"/>
                  </a:schemeClr>
                </a:solidFill>
              </a:defRPr>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8310067" y="3058661"/>
            <a:ext cx="3413760" cy="4876800"/>
          </a:xfrm>
        </p:spPr>
        <p:txBody>
          <a:bodyPr>
            <a:normAutofit/>
          </a:bodyPr>
          <a:lstStyle>
            <a:lvl1pPr marL="0" indent="0">
              <a:lnSpc>
                <a:spcPct val="95000"/>
              </a:lnSpc>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C386983A-8CA3-4C49-8E93-1CDA93358724}"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1086765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86983A-8CA3-4C49-8E93-1CDA93358724}"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158033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620599" y="0"/>
            <a:ext cx="2926080"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771332" y="390596"/>
            <a:ext cx="2562539" cy="83876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79" y="390596"/>
            <a:ext cx="8504844" cy="8387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134726"/>
            <a:ext cx="2926076" cy="519289"/>
          </a:xfrm>
        </p:spPr>
        <p:txBody>
          <a:bodyPr/>
          <a:lstStyle/>
          <a:p>
            <a:fld id="{C386983A-8CA3-4C49-8E93-1CDA93358724}" type="datetimeFigureOut">
              <a:rPr lang="en-US" smtClean="0"/>
              <a:t>5/10/2019</a:t>
            </a:fld>
            <a:endParaRPr lang="en-US"/>
          </a:p>
        </p:txBody>
      </p:sp>
      <p:sp>
        <p:nvSpPr>
          <p:cNvPr id="5" name="Footer Placeholder 4"/>
          <p:cNvSpPr>
            <a:spLocks noGrp="1"/>
          </p:cNvSpPr>
          <p:nvPr>
            <p:ph type="ftr" sz="quarter" idx="11"/>
          </p:nvPr>
        </p:nvSpPr>
        <p:spPr>
          <a:xfrm>
            <a:off x="4027878" y="9134726"/>
            <a:ext cx="4564980" cy="519289"/>
          </a:xfrm>
        </p:spPr>
        <p:txBody>
          <a:bodyPr/>
          <a:lstStyle/>
          <a:p>
            <a:endParaRPr lang="en-US"/>
          </a:p>
        </p:txBody>
      </p:sp>
      <p:sp>
        <p:nvSpPr>
          <p:cNvPr id="6" name="Slide Number Placeholder 5"/>
          <p:cNvSpPr>
            <a:spLocks noGrp="1"/>
          </p:cNvSpPr>
          <p:nvPr>
            <p:ph type="sldNum" sz="quarter" idx="12"/>
          </p:nvPr>
        </p:nvSpPr>
        <p:spPr>
          <a:xfrm>
            <a:off x="8611252" y="9134726"/>
            <a:ext cx="938410" cy="519289"/>
          </a:xfrm>
        </p:spPr>
        <p:txBody>
          <a:bodyPr/>
          <a:lstStyle/>
          <a:p>
            <a:fld id="{4EF21D37-7B92-4C54-87A2-A701B96A8824}" type="slidenum">
              <a:rPr lang="en-US" smtClean="0"/>
              <a:t>‹#›</a:t>
            </a:fld>
            <a:endParaRPr lang="en-US"/>
          </a:p>
        </p:txBody>
      </p:sp>
    </p:spTree>
    <p:extLst>
      <p:ext uri="{BB962C8B-B14F-4D97-AF65-F5344CB8AC3E}">
        <p14:creationId xmlns:p14="http://schemas.microsoft.com/office/powerpoint/2010/main" val="3495960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89100"/>
            <a:ext cx="10464800" cy="3467100"/>
          </a:xfrm>
          <a:prstGeom prst="rect">
            <a:avLst/>
          </a:prstGeom>
        </p:spPr>
        <p:txBody>
          <a:bodyPr anchor="b"/>
          <a:lstStyle>
            <a:lvl1pPr algn="ctr"/>
          </a:lstStyle>
          <a:p>
            <a:r>
              <a:t>Title Text</a:t>
            </a:r>
          </a:p>
        </p:txBody>
      </p:sp>
      <p:sp>
        <p:nvSpPr>
          <p:cNvPr id="12" name="Body Level One…"/>
          <p:cNvSpPr txBox="1">
            <a:spLocks noGrp="1"/>
          </p:cNvSpPr>
          <p:nvPr>
            <p:ph type="body" sz="quarter" idx="1"/>
          </p:nvPr>
        </p:nvSpPr>
        <p:spPr>
          <a:xfrm>
            <a:off x="1270000" y="5181600"/>
            <a:ext cx="10464800" cy="14605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332755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1573807" y="1421425"/>
            <a:ext cx="9855201" cy="5143501"/>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270000" y="6680200"/>
            <a:ext cx="10464800" cy="1270000"/>
          </a:xfrm>
          <a:prstGeom prst="rect">
            <a:avLst/>
          </a:prstGeom>
        </p:spPr>
        <p:txBody>
          <a:bodyPr anchor="b"/>
          <a:lstStyle>
            <a:lvl1pPr algn="ctr"/>
          </a:lstStyle>
          <a:p>
            <a:r>
              <a:t>Title Text</a:t>
            </a:r>
          </a:p>
        </p:txBody>
      </p:sp>
      <p:sp>
        <p:nvSpPr>
          <p:cNvPr id="22" name="Body Level One…"/>
          <p:cNvSpPr txBox="1">
            <a:spLocks noGrp="1"/>
          </p:cNvSpPr>
          <p:nvPr>
            <p:ph type="body" sz="quarter" idx="1"/>
          </p:nvPr>
        </p:nvSpPr>
        <p:spPr>
          <a:xfrm>
            <a:off x="1270000" y="7835900"/>
            <a:ext cx="10464800" cy="14605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054217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89300"/>
            <a:ext cx="10464800" cy="3175000"/>
          </a:xfrm>
          <a:prstGeom prst="rect">
            <a:avLst/>
          </a:prstGeom>
        </p:spPr>
        <p:txBody>
          <a:bodyPr/>
          <a:lstStyle>
            <a:lvl1pPr algn="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95489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75450" y="1408083"/>
            <a:ext cx="4673600" cy="6972301"/>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965200" y="1397000"/>
            <a:ext cx="5600700" cy="4038600"/>
          </a:xfrm>
          <a:prstGeom prst="rect">
            <a:avLst/>
          </a:prstGeom>
        </p:spPr>
        <p:txBody>
          <a:bodyPr anchor="b"/>
          <a:lstStyle>
            <a:lvl1pPr algn="ctr">
              <a:defRPr sz="6800"/>
            </a:lvl1pPr>
          </a:lstStyle>
          <a:p>
            <a:r>
              <a:t>Title Text</a:t>
            </a:r>
          </a:p>
        </p:txBody>
      </p:sp>
      <p:sp>
        <p:nvSpPr>
          <p:cNvPr id="40" name="Body Level One…"/>
          <p:cNvSpPr txBox="1">
            <a:spLocks noGrp="1"/>
          </p:cNvSpPr>
          <p:nvPr>
            <p:ph type="body" sz="quarter" idx="1"/>
          </p:nvPr>
        </p:nvSpPr>
        <p:spPr>
          <a:xfrm>
            <a:off x="965200" y="5448300"/>
            <a:ext cx="5600700" cy="29337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988332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lgn="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540038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lgn="ctr"/>
          </a:lstStyle>
          <a:p>
            <a:r>
              <a:t>Title Text</a:t>
            </a:r>
          </a:p>
        </p:txBody>
      </p:sp>
      <p:sp>
        <p:nvSpPr>
          <p:cNvPr id="57" name="Body Level One…"/>
          <p:cNvSpPr txBox="1">
            <a:spLocks noGrp="1"/>
          </p:cNvSpPr>
          <p:nvPr>
            <p:ph type="body" idx="1"/>
          </p:nvPr>
        </p:nvSpPr>
        <p:spPr>
          <a:xfrm>
            <a:off x="1270000" y="2819400"/>
            <a:ext cx="10464800"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63749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184806"/>
            <a:ext cx="5201920" cy="652841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5653" y="2184806"/>
            <a:ext cx="5201920" cy="652841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D3087F-0AC2-48B1-8A08-E8272BB41E0C}"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4275807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31000" y="2857500"/>
            <a:ext cx="5003800" cy="558800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lgn="ctr"/>
          </a:lstStyle>
          <a:p>
            <a:r>
              <a:t>Title Text</a:t>
            </a:r>
          </a:p>
        </p:txBody>
      </p:sp>
      <p:sp>
        <p:nvSpPr>
          <p:cNvPr id="67" name="Body Level One…"/>
          <p:cNvSpPr txBox="1">
            <a:spLocks noGrp="1"/>
          </p:cNvSpPr>
          <p:nvPr>
            <p:ph type="body" sz="half" idx="1"/>
          </p:nvPr>
        </p:nvSpPr>
        <p:spPr>
          <a:xfrm>
            <a:off x="1270000" y="2819400"/>
            <a:ext cx="5016500" cy="5651500"/>
          </a:xfrm>
          <a:prstGeom prst="rect">
            <a:avLst/>
          </a:prstGeom>
        </p:spPr>
        <p:txBody>
          <a:bodyPr/>
          <a:lstStyle>
            <a:lvl1pPr marL="368300" indent="-368300">
              <a:spcBef>
                <a:spcPts val="2800"/>
              </a:spcBef>
              <a:buBlip>
                <a:blip r:embed="rId2"/>
              </a:buBlip>
              <a:defRPr sz="3000"/>
            </a:lvl1pPr>
            <a:lvl2pPr marL="736600" indent="-368300">
              <a:spcBef>
                <a:spcPts val="2800"/>
              </a:spcBef>
              <a:buBlip>
                <a:blip r:embed="rId2"/>
              </a:buBlip>
              <a:defRPr sz="3000"/>
            </a:lvl2pPr>
            <a:lvl3pPr marL="1104900" indent="-368300">
              <a:spcBef>
                <a:spcPts val="2800"/>
              </a:spcBef>
              <a:buBlip>
                <a:blip r:embed="rId2"/>
              </a:buBlip>
              <a:defRPr sz="3000"/>
            </a:lvl3pPr>
            <a:lvl4pPr marL="1473200" indent="-368300">
              <a:spcBef>
                <a:spcPts val="2800"/>
              </a:spcBef>
              <a:buBlip>
                <a:blip r:embed="rId2"/>
              </a:buBlip>
              <a:defRPr sz="3000"/>
            </a:lvl4pPr>
            <a:lvl5pPr marL="1841500" indent="-368300">
              <a:spcBef>
                <a:spcPts val="280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840540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188100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396540" y="812918"/>
            <a:ext cx="4660901" cy="2984501"/>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quarter" idx="14"/>
          </p:nvPr>
        </p:nvSpPr>
        <p:spPr>
          <a:xfrm>
            <a:off x="7396540" y="4038718"/>
            <a:ext cx="4660901" cy="4864101"/>
          </a:xfrm>
          <a:prstGeom prst="rect">
            <a:avLst/>
          </a:prstGeom>
          <a:ln w="9525">
            <a:round/>
          </a:ln>
        </p:spPr>
        <p:txBody>
          <a:bodyPr lIns="91439" tIns="45719" rIns="91439" bIns="45719" anchor="t">
            <a:noAutofit/>
          </a:bodyPr>
          <a:lstStyle/>
          <a:p>
            <a:endParaRPr/>
          </a:p>
        </p:txBody>
      </p:sp>
      <p:sp>
        <p:nvSpPr>
          <p:cNvPr id="85" name="Image"/>
          <p:cNvSpPr>
            <a:spLocks noGrp="1"/>
          </p:cNvSpPr>
          <p:nvPr>
            <p:ph type="pic" sz="half" idx="15"/>
          </p:nvPr>
        </p:nvSpPr>
        <p:spPr>
          <a:xfrm>
            <a:off x="952500" y="825500"/>
            <a:ext cx="6197600" cy="808990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837304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13"/>
          </p:nvPr>
        </p:nvSpPr>
        <p:spPr>
          <a:xfrm>
            <a:off x="1270000" y="4267200"/>
            <a:ext cx="10464800" cy="850900"/>
          </a:xfrm>
          <a:prstGeom prst="rect">
            <a:avLst/>
          </a:prstGeom>
        </p:spPr>
        <p:txBody>
          <a:bodyPr>
            <a:spAutoFit/>
          </a:bodyPr>
          <a:lstStyle>
            <a:lvl1pPr marL="0" indent="0" algn="ctr">
              <a:spcBef>
                <a:spcPts val="0"/>
              </a:spcBef>
              <a:buSzTx/>
              <a:buNone/>
            </a:lvl1pPr>
          </a:lstStyle>
          <a:p>
            <a:r>
              <a:t>“Type a quote here.”</a:t>
            </a:r>
          </a:p>
        </p:txBody>
      </p:sp>
      <p:sp>
        <p:nvSpPr>
          <p:cNvPr id="94" name="–Johnny Appleseed"/>
          <p:cNvSpPr txBox="1">
            <a:spLocks noGrp="1"/>
          </p:cNvSpPr>
          <p:nvPr>
            <p:ph type="body" sz="quarter" idx="14"/>
          </p:nvPr>
        </p:nvSpPr>
        <p:spPr>
          <a:xfrm>
            <a:off x="1270000" y="6362700"/>
            <a:ext cx="10464800" cy="647700"/>
          </a:xfrm>
          <a:prstGeom prst="rect">
            <a:avLst/>
          </a:prstGeom>
        </p:spPr>
        <p:txBody>
          <a:bodyPr anchor="t">
            <a:spAutoFit/>
          </a:bodyPr>
          <a:lstStyle>
            <a:lvl1pPr marL="0" indent="0" algn="ctr">
              <a:spcBef>
                <a:spcPts val="0"/>
              </a:spcBef>
              <a:buSzTx/>
              <a:buNone/>
              <a:defRPr sz="2800"/>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76458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960304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055130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1083733"/>
            <a:ext cx="9751060" cy="75861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888281" y="1083733"/>
            <a:ext cx="3120339" cy="758613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41171" y="1846682"/>
            <a:ext cx="7802880" cy="4629709"/>
          </a:xfrm>
        </p:spPr>
        <p:txBody>
          <a:bodyPr anchor="b">
            <a:normAutofit/>
          </a:bodyPr>
          <a:lstStyle>
            <a:lvl1pPr algn="l">
              <a:defRPr sz="6294" spc="-107"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73349" y="6642128"/>
            <a:ext cx="7802880" cy="1300480"/>
          </a:xfrm>
        </p:spPr>
        <p:txBody>
          <a:bodyPr anchor="t">
            <a:normAutofit/>
          </a:bodyPr>
          <a:lstStyle>
            <a:lvl1pPr marL="0" indent="0" algn="l">
              <a:buNone/>
              <a:defRPr sz="2347" cap="none" spc="0" baseline="0">
                <a:solidFill>
                  <a:schemeClr val="accent1">
                    <a:lumMod val="20000"/>
                    <a:lumOff val="80000"/>
                  </a:schemeClr>
                </a:solidFill>
              </a:defRPr>
            </a:lvl1pPr>
            <a:lvl2pPr marL="487695" indent="0" algn="ctr">
              <a:buNone/>
              <a:defRPr sz="2347"/>
            </a:lvl2pPr>
            <a:lvl3pPr marL="975390" indent="0" algn="ctr">
              <a:buNone/>
              <a:defRPr sz="2347"/>
            </a:lvl3pPr>
            <a:lvl4pPr marL="1463086" indent="0" algn="ctr">
              <a:buNone/>
              <a:defRPr sz="2133"/>
            </a:lvl4pPr>
            <a:lvl5pPr marL="1950781" indent="0" algn="ctr">
              <a:buNone/>
              <a:defRPr sz="2133"/>
            </a:lvl5pPr>
            <a:lvl6pPr marL="2438476" indent="0" algn="ctr">
              <a:buNone/>
              <a:defRPr sz="2133"/>
            </a:lvl6pPr>
            <a:lvl7pPr marL="2926171" indent="0" algn="ctr">
              <a:buNone/>
              <a:defRPr sz="2133"/>
            </a:lvl7pPr>
            <a:lvl8pPr marL="3413867" indent="0" algn="ctr">
              <a:buNone/>
              <a:defRPr sz="2133"/>
            </a:lvl8pPr>
            <a:lvl9pPr marL="3901562"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7897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84385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25773" y="1846682"/>
            <a:ext cx="7802880" cy="4629709"/>
          </a:xfrm>
        </p:spPr>
        <p:txBody>
          <a:bodyPr anchor="b">
            <a:normAutofit/>
          </a:bodyPr>
          <a:lstStyle>
            <a:lvl1pPr>
              <a:defRPr sz="6294" b="0" spc="-107"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45280" y="6645453"/>
            <a:ext cx="7802880" cy="1300480"/>
          </a:xfrm>
        </p:spPr>
        <p:txBody>
          <a:bodyPr anchor="t">
            <a:normAutofit/>
          </a:bodyPr>
          <a:lstStyle>
            <a:lvl1pPr marL="0" indent="0">
              <a:buNone/>
              <a:defRPr sz="2347" cap="none" spc="0" baseline="0">
                <a:solidFill>
                  <a:schemeClr val="tx1">
                    <a:lumMod val="65000"/>
                    <a:lumOff val="3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93103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25773" y="1235456"/>
            <a:ext cx="3706368" cy="7282688"/>
          </a:xfrm>
        </p:spPr>
        <p:txBody>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339328" y="1235456"/>
            <a:ext cx="3706368" cy="7282688"/>
          </a:xfrm>
        </p:spPr>
        <p:txBody>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9703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201920" cy="909884"/>
          </a:xfrm>
        </p:spPr>
        <p:txBody>
          <a:bodyPr anchor="b">
            <a:noAutofit/>
          </a:bodyPr>
          <a:lstStyle>
            <a:lvl1pPr marL="0" indent="0" algn="ctr">
              <a:buNone/>
              <a:defRPr sz="2844" b="1">
                <a:solidFill>
                  <a:schemeClr val="tx2"/>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201920"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85653" y="2183272"/>
            <a:ext cx="5201920" cy="909884"/>
          </a:xfrm>
        </p:spPr>
        <p:txBody>
          <a:bodyPr anchor="b">
            <a:noAutofit/>
          </a:bodyPr>
          <a:lstStyle>
            <a:lvl1pPr marL="0" indent="0" algn="ctr">
              <a:buNone/>
              <a:defRPr sz="2844" b="1">
                <a:solidFill>
                  <a:schemeClr val="tx2"/>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285653" y="3093155"/>
            <a:ext cx="5201920"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D3087F-0AC2-48B1-8A08-E8272BB41E0C}" type="datetimeFigureOut">
              <a:rPr lang="en-US" smtClean="0"/>
              <a:t>5/10/2019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545305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125773" y="1455767"/>
            <a:ext cx="3706368" cy="1148757"/>
          </a:xfrm>
        </p:spPr>
        <p:txBody>
          <a:bodyPr anchor="b">
            <a:normAutofit/>
          </a:bodyPr>
          <a:lstStyle>
            <a:lvl1pPr marL="0" indent="0">
              <a:spcBef>
                <a:spcPts val="0"/>
              </a:spcBef>
              <a:buNone/>
              <a:defRPr sz="2133" b="1">
                <a:solidFill>
                  <a:schemeClr val="tx1">
                    <a:lumMod val="65000"/>
                    <a:lumOff val="35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4125773" y="2746220"/>
            <a:ext cx="3706368" cy="5722112"/>
          </a:xfrm>
        </p:spPr>
        <p:txBody>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339694" y="1455767"/>
            <a:ext cx="3706368" cy="1156510"/>
          </a:xfrm>
        </p:spPr>
        <p:txBody>
          <a:bodyPr anchor="b">
            <a:normAutofit/>
          </a:bodyPr>
          <a:lstStyle>
            <a:lvl1pPr marL="0" indent="0">
              <a:spcBef>
                <a:spcPts val="0"/>
              </a:spcBef>
              <a:buNone/>
              <a:defRPr sz="2133" b="1">
                <a:solidFill>
                  <a:schemeClr val="tx1">
                    <a:lumMod val="65000"/>
                    <a:lumOff val="35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8339694" y="2746220"/>
            <a:ext cx="3706368" cy="5722112"/>
          </a:xfrm>
        </p:spPr>
        <p:txBody>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8088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29230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09741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381248"/>
          </a:xfrm>
        </p:spPr>
        <p:txBody>
          <a:bodyPr anchor="b">
            <a:normAutofit/>
          </a:bodyPr>
          <a:lstStyle>
            <a:lvl1pPr>
              <a:defRPr sz="3413" b="0" baseline="0"/>
            </a:lvl1pPr>
          </a:lstStyle>
          <a:p>
            <a:r>
              <a:rPr lang="en-US"/>
              <a:t>Click to edit Master title style</a:t>
            </a:r>
            <a:endParaRPr lang="en-US" dirty="0"/>
          </a:p>
        </p:txBody>
      </p:sp>
      <p:sp>
        <p:nvSpPr>
          <p:cNvPr id="3" name="Content Placeholder 2"/>
          <p:cNvSpPr>
            <a:spLocks noGrp="1"/>
          </p:cNvSpPr>
          <p:nvPr>
            <p:ph idx="1"/>
          </p:nvPr>
        </p:nvSpPr>
        <p:spPr>
          <a:xfrm>
            <a:off x="4125773" y="1235456"/>
            <a:ext cx="7802880" cy="7282688"/>
          </a:xfrm>
        </p:spPr>
        <p:txBody>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3101" y="4969495"/>
            <a:ext cx="3023616" cy="3302386"/>
          </a:xfrm>
        </p:spPr>
        <p:txBody>
          <a:bodyPr anchor="t">
            <a:normAutofit/>
          </a:bodyPr>
          <a:lstStyle>
            <a:lvl1pPr marL="0" indent="0">
              <a:lnSpc>
                <a:spcPct val="100000"/>
              </a:lnSpc>
              <a:buNone/>
              <a:defRPr sz="1493">
                <a:solidFill>
                  <a:srgbClr val="FFFFFF"/>
                </a:solidFill>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583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381248"/>
          </a:xfrm>
        </p:spPr>
        <p:txBody>
          <a:bodyPr anchor="b">
            <a:normAutofit/>
          </a:bodyPr>
          <a:lstStyle>
            <a:lvl1pPr>
              <a:defRPr sz="3413"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08687" y="1091441"/>
            <a:ext cx="8656245" cy="7581798"/>
          </a:xfrm>
          <a:solidFill>
            <a:schemeClr val="bg1">
              <a:lumMod val="75000"/>
            </a:schemeClr>
          </a:solidFill>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a:t>Click icon to add picture</a:t>
            </a:r>
          </a:p>
        </p:txBody>
      </p:sp>
      <p:sp>
        <p:nvSpPr>
          <p:cNvPr id="4" name="Text Placeholder 3"/>
          <p:cNvSpPr>
            <a:spLocks noGrp="1"/>
          </p:cNvSpPr>
          <p:nvPr>
            <p:ph type="body" sz="half" idx="2"/>
          </p:nvPr>
        </p:nvSpPr>
        <p:spPr>
          <a:xfrm>
            <a:off x="273101" y="4967834"/>
            <a:ext cx="3023616" cy="3303219"/>
          </a:xfrm>
        </p:spPr>
        <p:txBody>
          <a:bodyPr anchor="t">
            <a:normAutofit/>
          </a:bodyPr>
          <a:lstStyle>
            <a:lvl1pPr marL="0" indent="0">
              <a:lnSpc>
                <a:spcPct val="100000"/>
              </a:lnSpc>
              <a:buNone/>
              <a:defRPr sz="1493">
                <a:solidFill>
                  <a:srgbClr val="FFFFFF"/>
                </a:solidFill>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9" name="Footer Placeholder 8"/>
          <p:cNvSpPr>
            <a:spLocks noGrp="1"/>
          </p:cNvSpPr>
          <p:nvPr>
            <p:ph type="ftr" sz="quarter" idx="11"/>
          </p:nvPr>
        </p:nvSpPr>
        <p:spPr>
          <a:xfrm>
            <a:off x="3732375" y="9040143"/>
            <a:ext cx="6305618" cy="519289"/>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40011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44721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6400" y="1408853"/>
            <a:ext cx="3007360" cy="704426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125773" y="1235456"/>
            <a:ext cx="7802880" cy="72826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8368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D3087F-0AC2-48B1-8A08-E8272BB41E0C}" type="datetimeFigureOut">
              <a:rPr lang="en-US" smtClean="0"/>
              <a:t>5/10/2019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389015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3087F-0AC2-48B1-8A08-E8272BB41E0C}" type="datetimeFigureOut">
              <a:rPr lang="en-US" smtClean="0"/>
              <a:t>5/10/2019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B30A4-7F5E-478D-9294-CE860CEE4481}" type="slidenum">
              <a:rPr lang="en-US" smtClean="0"/>
              <a:t>‹#›</a:t>
            </a:fld>
            <a:endParaRPr lang="en-US"/>
          </a:p>
        </p:txBody>
      </p:sp>
    </p:spTree>
    <p:extLst>
      <p:ext uri="{BB962C8B-B14F-4D97-AF65-F5344CB8AC3E}">
        <p14:creationId xmlns:p14="http://schemas.microsoft.com/office/powerpoint/2010/main" val="169922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3495" y="7815885"/>
            <a:ext cx="11054080" cy="845312"/>
          </a:xfrm>
        </p:spPr>
        <p:txBody>
          <a:bodyPr anchor="b"/>
          <a:lstStyle>
            <a:lvl1pPr algn="ctr">
              <a:defRPr sz="3129" b="1"/>
            </a:lvl1pPr>
          </a:lstStyle>
          <a:p>
            <a:r>
              <a:rPr lang="en-US"/>
              <a:t>Click to edit Master title style</a:t>
            </a:r>
            <a:endParaRPr lang="en-US" dirty="0"/>
          </a:p>
        </p:txBody>
      </p:sp>
      <p:sp>
        <p:nvSpPr>
          <p:cNvPr id="4" name="Text Placeholder 3"/>
          <p:cNvSpPr>
            <a:spLocks noGrp="1"/>
          </p:cNvSpPr>
          <p:nvPr>
            <p:ph type="body" sz="half" idx="2"/>
          </p:nvPr>
        </p:nvSpPr>
        <p:spPr>
          <a:xfrm>
            <a:off x="433493" y="8669867"/>
            <a:ext cx="11054081" cy="866987"/>
          </a:xfrm>
        </p:spPr>
        <p:txBody>
          <a:bodyPr>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AAD3087F-0AC2-48B1-8A08-E8272BB41E0C}"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B30A4-7F5E-478D-9294-CE860CEE4481}" type="slidenum">
              <a:rPr lang="en-US" smtClean="0"/>
              <a:t>‹#›</a:t>
            </a:fld>
            <a:endParaRPr lang="en-US"/>
          </a:p>
        </p:txBody>
      </p:sp>
      <p:sp>
        <p:nvSpPr>
          <p:cNvPr id="9" name="Content Placeholder 8"/>
          <p:cNvSpPr>
            <a:spLocks noGrp="1"/>
          </p:cNvSpPr>
          <p:nvPr>
            <p:ph sz="quarter" idx="13"/>
          </p:nvPr>
        </p:nvSpPr>
        <p:spPr>
          <a:xfrm>
            <a:off x="433493" y="541867"/>
            <a:ext cx="11054080" cy="7029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35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9158" y="7815507"/>
            <a:ext cx="11054080" cy="845690"/>
          </a:xfrm>
        </p:spPr>
        <p:txBody>
          <a:bodyPr anchor="b"/>
          <a:lstStyle>
            <a:lvl1pPr algn="ctr">
              <a:defRPr sz="3129"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2029440" cy="780288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429158" y="8669866"/>
            <a:ext cx="11054080" cy="871322"/>
          </a:xfrm>
        </p:spPr>
        <p:txBody>
          <a:bodyPr>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8" name="Date Placeholder 7"/>
          <p:cNvSpPr>
            <a:spLocks noGrp="1"/>
          </p:cNvSpPr>
          <p:nvPr>
            <p:ph type="dt" sz="half" idx="10"/>
          </p:nvPr>
        </p:nvSpPr>
        <p:spPr/>
        <p:txBody>
          <a:bodyPr/>
          <a:lstStyle/>
          <a:p>
            <a:fld id="{AAD3087F-0AC2-48B1-8A08-E8272BB41E0C}" type="datetimeFigureOut">
              <a:rPr lang="en-US" smtClean="0"/>
              <a:t>5/10/2019</a:t>
            </a:fld>
            <a:endParaRPr lang="en-US"/>
          </a:p>
        </p:txBody>
      </p:sp>
      <p:sp>
        <p:nvSpPr>
          <p:cNvPr id="9" name="Slide Number Placeholder 8"/>
          <p:cNvSpPr>
            <a:spLocks noGrp="1"/>
          </p:cNvSpPr>
          <p:nvPr>
            <p:ph type="sldNum" sz="quarter" idx="11"/>
          </p:nvPr>
        </p:nvSpPr>
        <p:spPr/>
        <p:txBody>
          <a:bodyPr/>
          <a:lstStyle/>
          <a:p>
            <a:fld id="{559B30A4-7F5E-478D-9294-CE860CEE448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65475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0837333" cy="1625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50240" y="2275840"/>
            <a:ext cx="10837333" cy="6827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2029440" y="0"/>
            <a:ext cx="975360" cy="975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8" name="Rectangle 7"/>
          <p:cNvSpPr/>
          <p:nvPr/>
        </p:nvSpPr>
        <p:spPr>
          <a:xfrm>
            <a:off x="12029440" y="7802880"/>
            <a:ext cx="975360" cy="975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6" name="Slide Number Placeholder 5"/>
          <p:cNvSpPr>
            <a:spLocks noGrp="1"/>
          </p:cNvSpPr>
          <p:nvPr>
            <p:ph type="sldNum" sz="quarter" idx="4"/>
          </p:nvPr>
        </p:nvSpPr>
        <p:spPr>
          <a:xfrm>
            <a:off x="12134098" y="8034077"/>
            <a:ext cx="780288" cy="563541"/>
          </a:xfrm>
          <a:prstGeom prst="bracketPair">
            <a:avLst>
              <a:gd name="adj" fmla="val 17949"/>
            </a:avLst>
          </a:prstGeom>
          <a:ln w="19050">
            <a:solidFill>
              <a:srgbClr val="FFFFFF"/>
            </a:solidFill>
          </a:ln>
        </p:spPr>
        <p:txBody>
          <a:bodyPr vert="horz" lIns="0" tIns="0" rIns="0" bIns="0" rtlCol="0" anchor="ctr"/>
          <a:lstStyle>
            <a:lvl1pPr algn="ctr">
              <a:defRPr sz="2560">
                <a:solidFill>
                  <a:srgbClr val="FFFFFF"/>
                </a:solidFill>
              </a:defRPr>
            </a:lvl1pPr>
          </a:lstStyle>
          <a:p>
            <a:fld id="{559B30A4-7F5E-478D-9294-CE860CEE4481}" type="slidenum">
              <a:rPr lang="en-US" smtClean="0"/>
              <a:t>‹#›</a:t>
            </a:fld>
            <a:endParaRPr lang="en-US"/>
          </a:p>
        </p:txBody>
      </p:sp>
      <p:sp>
        <p:nvSpPr>
          <p:cNvPr id="5" name="Footer Placeholder 4"/>
          <p:cNvSpPr>
            <a:spLocks noGrp="1"/>
          </p:cNvSpPr>
          <p:nvPr>
            <p:ph type="ftr" sz="quarter" idx="3"/>
          </p:nvPr>
        </p:nvSpPr>
        <p:spPr>
          <a:xfrm rot="16200000">
            <a:off x="10790273" y="5758236"/>
            <a:ext cx="3366800" cy="520192"/>
          </a:xfrm>
          <a:prstGeom prst="rect">
            <a:avLst/>
          </a:prstGeom>
        </p:spPr>
        <p:txBody>
          <a:bodyPr vert="horz" lIns="91440" tIns="45720" rIns="91440" bIns="45720" rtlCol="0" anchor="ctr"/>
          <a:lstStyle>
            <a:lvl1pPr algn="r">
              <a:defRPr sz="1707">
                <a:solidFill>
                  <a:schemeClr val="bg2"/>
                </a:solidFill>
              </a:defRPr>
            </a:lvl1pPr>
          </a:lstStyle>
          <a:p>
            <a:endParaRPr lang="en-US"/>
          </a:p>
        </p:txBody>
      </p:sp>
      <p:sp>
        <p:nvSpPr>
          <p:cNvPr id="4" name="Date Placeholder 3"/>
          <p:cNvSpPr>
            <a:spLocks noGrp="1"/>
          </p:cNvSpPr>
          <p:nvPr>
            <p:ph type="dt" sz="half" idx="2"/>
          </p:nvPr>
        </p:nvSpPr>
        <p:spPr>
          <a:xfrm rot="16200000">
            <a:off x="10739700" y="2340864"/>
            <a:ext cx="3467945" cy="520192"/>
          </a:xfrm>
          <a:prstGeom prst="rect">
            <a:avLst/>
          </a:prstGeom>
        </p:spPr>
        <p:txBody>
          <a:bodyPr vert="horz" lIns="91440" tIns="45720" rIns="91440" bIns="45720" rtlCol="0" anchor="ctr"/>
          <a:lstStyle>
            <a:lvl1pPr algn="l">
              <a:defRPr sz="1707">
                <a:solidFill>
                  <a:schemeClr val="bg2"/>
                </a:solidFill>
              </a:defRPr>
            </a:lvl1pPr>
          </a:lstStyle>
          <a:p>
            <a:fld id="{AAD3087F-0AC2-48B1-8A08-E8272BB41E0C}" type="datetimeFigureOut">
              <a:rPr lang="en-US" smtClean="0"/>
              <a:t>5/10/2019</a:t>
            </a:fld>
            <a:endParaRPr lang="en-US"/>
          </a:p>
        </p:txBody>
      </p:sp>
    </p:spTree>
    <p:extLst>
      <p:ext uri="{BB962C8B-B14F-4D97-AF65-F5344CB8AC3E}">
        <p14:creationId xmlns:p14="http://schemas.microsoft.com/office/powerpoint/2010/main" val="41229985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00460" rtl="0" eaLnBrk="1" latinLnBrk="0" hangingPunct="1">
        <a:spcBef>
          <a:spcPct val="0"/>
        </a:spcBef>
        <a:buNone/>
        <a:defRPr sz="6542" kern="1200" cap="none" spc="-142" baseline="0">
          <a:ln>
            <a:noFill/>
          </a:ln>
          <a:solidFill>
            <a:schemeClr val="tx2"/>
          </a:solidFill>
          <a:effectLst/>
          <a:latin typeface="+mj-lt"/>
          <a:ea typeface="+mj-ea"/>
          <a:cs typeface="+mj-cs"/>
        </a:defRPr>
      </a:lvl1pPr>
    </p:titleStyle>
    <p:bodyStyle>
      <a:lvl1pPr marL="487672" indent="-325115" algn="l" defTabSz="1300460" rtl="0" eaLnBrk="1" latinLnBrk="0" hangingPunct="1">
        <a:spcBef>
          <a:spcPct val="20000"/>
        </a:spcBef>
        <a:buClr>
          <a:schemeClr val="accent1"/>
        </a:buClr>
        <a:buFont typeface="Arial" pitchFamily="34" charset="0"/>
        <a:buChar char="•"/>
        <a:defRPr sz="3129" kern="1200">
          <a:solidFill>
            <a:schemeClr val="tx1"/>
          </a:solidFill>
          <a:latin typeface="+mn-lt"/>
          <a:ea typeface="+mn-ea"/>
          <a:cs typeface="+mn-cs"/>
        </a:defRPr>
      </a:lvl1pPr>
      <a:lvl2pPr marL="910322" indent="-325115" algn="l" defTabSz="1300460" rtl="0" eaLnBrk="1" latinLnBrk="0" hangingPunct="1">
        <a:spcBef>
          <a:spcPct val="20000"/>
        </a:spcBef>
        <a:buClr>
          <a:schemeClr val="accent2"/>
        </a:buClr>
        <a:buFont typeface="Arial" pitchFamily="34" charset="0"/>
        <a:buChar char="•"/>
        <a:defRPr sz="2844" kern="1200">
          <a:solidFill>
            <a:schemeClr val="tx1"/>
          </a:solidFill>
          <a:latin typeface="+mn-lt"/>
          <a:ea typeface="+mn-ea"/>
          <a:cs typeface="+mn-cs"/>
        </a:defRPr>
      </a:lvl2pPr>
      <a:lvl3pPr marL="1430506" indent="-325115" algn="l" defTabSz="1300460" rtl="0" eaLnBrk="1" latinLnBrk="0" hangingPunct="1">
        <a:spcBef>
          <a:spcPct val="20000"/>
        </a:spcBef>
        <a:buClr>
          <a:schemeClr val="accent3"/>
        </a:buClr>
        <a:buFont typeface="Arial" pitchFamily="34" charset="0"/>
        <a:buChar char="•"/>
        <a:defRPr sz="2560" kern="1200">
          <a:solidFill>
            <a:schemeClr val="tx1"/>
          </a:solidFill>
          <a:latin typeface="+mn-lt"/>
          <a:ea typeface="+mn-ea"/>
          <a:cs typeface="+mn-cs"/>
        </a:defRPr>
      </a:lvl3pPr>
      <a:lvl4pPr marL="1820644" indent="-325115" algn="l" defTabSz="1300460" rtl="0" eaLnBrk="1" latinLnBrk="0" hangingPunct="1">
        <a:spcBef>
          <a:spcPct val="20000"/>
        </a:spcBef>
        <a:buClr>
          <a:schemeClr val="accent4"/>
        </a:buClr>
        <a:buFont typeface="Arial" pitchFamily="34" charset="0"/>
        <a:buChar char="•"/>
        <a:defRPr sz="2276" kern="1200">
          <a:solidFill>
            <a:schemeClr val="tx1"/>
          </a:solidFill>
          <a:latin typeface="+mn-lt"/>
          <a:ea typeface="+mn-ea"/>
          <a:cs typeface="+mn-cs"/>
        </a:defRPr>
      </a:lvl4pPr>
      <a:lvl5pPr marL="2210781" indent="-325115" algn="l" defTabSz="1300460" rtl="0" eaLnBrk="1" latinLnBrk="0" hangingPunct="1">
        <a:spcBef>
          <a:spcPct val="20000"/>
        </a:spcBef>
        <a:buClr>
          <a:schemeClr val="accent5"/>
        </a:buClr>
        <a:buFont typeface="Arial" pitchFamily="34" charset="0"/>
        <a:buChar char="•"/>
        <a:defRPr sz="1991" kern="1200" baseline="0">
          <a:solidFill>
            <a:schemeClr val="tx1"/>
          </a:solidFill>
          <a:latin typeface="+mn-lt"/>
          <a:ea typeface="+mn-ea"/>
          <a:cs typeface="+mn-cs"/>
        </a:defRPr>
      </a:lvl5pPr>
      <a:lvl6pPr marL="2470873" indent="-260092" algn="l" defTabSz="1300460" rtl="0" eaLnBrk="1" latinLnBrk="0" hangingPunct="1">
        <a:spcBef>
          <a:spcPct val="20000"/>
        </a:spcBef>
        <a:buClr>
          <a:schemeClr val="accent1"/>
        </a:buClr>
        <a:buFont typeface="Arial" pitchFamily="34" charset="0"/>
        <a:buChar char="•"/>
        <a:defRPr sz="1991" kern="1200" baseline="0">
          <a:solidFill>
            <a:schemeClr val="tx1"/>
          </a:solidFill>
          <a:latin typeface="+mn-lt"/>
          <a:ea typeface="+mn-ea"/>
          <a:cs typeface="+mn-cs"/>
        </a:defRPr>
      </a:lvl6pPr>
      <a:lvl7pPr marL="2730965" indent="-260092" algn="l" defTabSz="1300460" rtl="0" eaLnBrk="1" latinLnBrk="0" hangingPunct="1">
        <a:spcBef>
          <a:spcPct val="20000"/>
        </a:spcBef>
        <a:buClr>
          <a:schemeClr val="accent2"/>
        </a:buClr>
        <a:buFont typeface="Arial" pitchFamily="34" charset="0"/>
        <a:buChar char="•"/>
        <a:defRPr sz="1991" kern="1200">
          <a:solidFill>
            <a:schemeClr val="tx1"/>
          </a:solidFill>
          <a:latin typeface="+mn-lt"/>
          <a:ea typeface="+mn-ea"/>
          <a:cs typeface="+mn-cs"/>
        </a:defRPr>
      </a:lvl7pPr>
      <a:lvl8pPr marL="2991057" indent="-260092" algn="l" defTabSz="1300460" rtl="0" eaLnBrk="1" latinLnBrk="0" hangingPunct="1">
        <a:spcBef>
          <a:spcPct val="20000"/>
        </a:spcBef>
        <a:buClr>
          <a:schemeClr val="accent3"/>
        </a:buClr>
        <a:buFont typeface="Arial" pitchFamily="34" charset="0"/>
        <a:buChar char="•"/>
        <a:defRPr sz="1991" kern="1200">
          <a:solidFill>
            <a:schemeClr val="tx1"/>
          </a:solidFill>
          <a:latin typeface="+mn-lt"/>
          <a:ea typeface="+mn-ea"/>
          <a:cs typeface="+mn-cs"/>
        </a:defRPr>
      </a:lvl8pPr>
      <a:lvl9pPr marL="3251149" indent="-260092" algn="l" defTabSz="1300460" rtl="0" eaLnBrk="1" latinLnBrk="0" hangingPunct="1">
        <a:spcBef>
          <a:spcPct val="20000"/>
        </a:spcBef>
        <a:buClr>
          <a:schemeClr val="accent4"/>
        </a:buClr>
        <a:buFont typeface="Arial" pitchFamily="34" charset="0"/>
        <a:buChar char="•"/>
        <a:defRPr sz="1991"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78993-6CEF-4405-B792-64CAEA08453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FD8402-7920-48E7-91CF-F991A660ED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D21B6-F939-49E0-985A-7E8D3CE8BA74}"/>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CCB5E13-CC27-4402-B5C6-3B20C5296383}" type="datetimeFigureOut">
              <a:rPr lang="en-US" smtClean="0"/>
              <a:t>5/10/2019</a:t>
            </a:fld>
            <a:endParaRPr lang="en-US"/>
          </a:p>
        </p:txBody>
      </p:sp>
      <p:sp>
        <p:nvSpPr>
          <p:cNvPr id="5" name="Footer Placeholder 4">
            <a:extLst>
              <a:ext uri="{FF2B5EF4-FFF2-40B4-BE49-F238E27FC236}">
                <a16:creationId xmlns:a16="http://schemas.microsoft.com/office/drawing/2014/main" id="{4C8D23FE-48CF-4067-AB6C-B58584580EA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9FCEA-ED72-4554-8BEB-16694948C4A9}"/>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95811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515" y="250467"/>
            <a:ext cx="13001549" cy="2340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83114" y="404161"/>
            <a:ext cx="10436352" cy="21457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83114" y="2861056"/>
            <a:ext cx="10436352" cy="59822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82417" y="9134726"/>
            <a:ext cx="3200954" cy="519289"/>
          </a:xfrm>
          <a:prstGeom prst="rect">
            <a:avLst/>
          </a:prstGeom>
        </p:spPr>
        <p:txBody>
          <a:bodyPr vert="horz" lIns="91440" tIns="45720" rIns="45720" bIns="45720" rtlCol="0" anchor="ctr"/>
          <a:lstStyle>
            <a:lvl1pPr algn="l">
              <a:defRPr sz="1120">
                <a:solidFill>
                  <a:schemeClr val="tx1"/>
                </a:solidFill>
              </a:defRPr>
            </a:lvl1pPr>
          </a:lstStyle>
          <a:p>
            <a:fld id="{C386983A-8CA3-4C49-8E93-1CDA93358724}" type="datetimeFigureOut">
              <a:rPr lang="en-US" smtClean="0"/>
              <a:t>5/10/2019</a:t>
            </a:fld>
            <a:endParaRPr lang="en-US"/>
          </a:p>
        </p:txBody>
      </p:sp>
      <p:sp>
        <p:nvSpPr>
          <p:cNvPr id="5" name="Footer Placeholder 4"/>
          <p:cNvSpPr>
            <a:spLocks noGrp="1"/>
          </p:cNvSpPr>
          <p:nvPr>
            <p:ph type="ftr" sz="quarter" idx="3"/>
          </p:nvPr>
        </p:nvSpPr>
        <p:spPr>
          <a:xfrm>
            <a:off x="5969569" y="9134726"/>
            <a:ext cx="5380736" cy="519289"/>
          </a:xfrm>
          <a:prstGeom prst="rect">
            <a:avLst/>
          </a:prstGeom>
        </p:spPr>
        <p:txBody>
          <a:bodyPr vert="horz" lIns="91440" tIns="45720" rIns="91440" bIns="45720" rtlCol="0" anchor="ctr"/>
          <a:lstStyle>
            <a:lvl1pPr algn="r">
              <a:defRPr sz="1120">
                <a:solidFill>
                  <a:schemeClr val="tx1"/>
                </a:solidFill>
              </a:defRPr>
            </a:lvl1pPr>
          </a:lstStyle>
          <a:p>
            <a:endParaRPr lang="en-US"/>
          </a:p>
        </p:txBody>
      </p:sp>
      <p:sp>
        <p:nvSpPr>
          <p:cNvPr id="6" name="Slide Number Placeholder 5"/>
          <p:cNvSpPr>
            <a:spLocks noGrp="1"/>
          </p:cNvSpPr>
          <p:nvPr>
            <p:ph type="sldNum" sz="quarter" idx="4"/>
          </p:nvPr>
        </p:nvSpPr>
        <p:spPr>
          <a:xfrm>
            <a:off x="11369522" y="9134726"/>
            <a:ext cx="1009348" cy="519289"/>
          </a:xfrm>
          <a:prstGeom prst="rect">
            <a:avLst/>
          </a:prstGeom>
        </p:spPr>
        <p:txBody>
          <a:bodyPr vert="horz" lIns="45720" tIns="45720" rIns="91440" bIns="45720" rtlCol="0" anchor="ctr"/>
          <a:lstStyle>
            <a:lvl1pPr algn="l">
              <a:defRPr sz="1280" b="0">
                <a:solidFill>
                  <a:schemeClr val="tx1"/>
                </a:solidFill>
              </a:defRPr>
            </a:lvl1pPr>
          </a:lstStyle>
          <a:p>
            <a:fld id="{4EF21D37-7B92-4C54-87A2-A701B96A8824}" type="slidenum">
              <a:rPr lang="en-US" smtClean="0"/>
              <a:t>‹#›</a:t>
            </a:fld>
            <a:endParaRPr lang="en-US"/>
          </a:p>
        </p:txBody>
      </p:sp>
    </p:spTree>
    <p:extLst>
      <p:ext uri="{BB962C8B-B14F-4D97-AF65-F5344CB8AC3E}">
        <p14:creationId xmlns:p14="http://schemas.microsoft.com/office/powerpoint/2010/main" val="359160781"/>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75390" rtl="0" eaLnBrk="1" latinLnBrk="0" hangingPunct="1">
        <a:lnSpc>
          <a:spcPct val="85000"/>
        </a:lnSpc>
        <a:spcBef>
          <a:spcPct val="0"/>
        </a:spcBef>
        <a:buNone/>
        <a:defRPr sz="4267" kern="1200" cap="all" baseline="0">
          <a:solidFill>
            <a:schemeClr val="bg2"/>
          </a:solidFill>
          <a:latin typeface="+mj-lt"/>
          <a:ea typeface="+mj-ea"/>
          <a:cs typeface="+mj-cs"/>
        </a:defRPr>
      </a:lvl1pPr>
    </p:titleStyle>
    <p:bodyStyle>
      <a:lvl1pPr marL="195078" indent="-195078" algn="l" defTabSz="975390" rtl="0" eaLnBrk="1" latinLnBrk="0" hangingPunct="1">
        <a:lnSpc>
          <a:spcPct val="90000"/>
        </a:lnSpc>
        <a:spcBef>
          <a:spcPts val="1280"/>
        </a:spcBef>
        <a:spcAft>
          <a:spcPts val="213"/>
        </a:spcAft>
        <a:buClr>
          <a:schemeClr val="tx1"/>
        </a:buClr>
        <a:buFont typeface="Wingdings" pitchFamily="2" charset="2"/>
        <a:buChar char=""/>
        <a:defRPr sz="2347" kern="1200">
          <a:solidFill>
            <a:schemeClr val="tx1"/>
          </a:solidFill>
          <a:latin typeface="+mn-lt"/>
          <a:ea typeface="+mn-ea"/>
          <a:cs typeface="+mn-cs"/>
        </a:defRPr>
      </a:lvl1pPr>
      <a:lvl2pPr marL="438926" indent="-195078" algn="l" defTabSz="975390" rtl="0" eaLnBrk="1" latinLnBrk="0" hangingPunct="1">
        <a:lnSpc>
          <a:spcPct val="90000"/>
        </a:lnSpc>
        <a:spcBef>
          <a:spcPts val="213"/>
        </a:spcBef>
        <a:spcAft>
          <a:spcPts val="427"/>
        </a:spcAft>
        <a:buClr>
          <a:schemeClr val="tx1"/>
        </a:buClr>
        <a:buFont typeface="Wingdings" pitchFamily="2" charset="2"/>
        <a:buChar char=""/>
        <a:defRPr sz="2133" kern="1200">
          <a:solidFill>
            <a:schemeClr val="tx1"/>
          </a:solidFill>
          <a:latin typeface="+mn-lt"/>
          <a:ea typeface="+mn-ea"/>
          <a:cs typeface="+mn-cs"/>
        </a:defRPr>
      </a:lvl2pPr>
      <a:lvl3pPr marL="682773" indent="-195078" algn="l" defTabSz="975390" rtl="0" eaLnBrk="1" latinLnBrk="0" hangingPunct="1">
        <a:lnSpc>
          <a:spcPct val="90000"/>
        </a:lnSpc>
        <a:spcBef>
          <a:spcPts val="213"/>
        </a:spcBef>
        <a:spcAft>
          <a:spcPts val="427"/>
        </a:spcAft>
        <a:buClr>
          <a:schemeClr val="tx1"/>
        </a:buClr>
        <a:buFont typeface="Wingdings" pitchFamily="2" charset="2"/>
        <a:buChar char=""/>
        <a:defRPr sz="1920" kern="1200">
          <a:solidFill>
            <a:schemeClr val="tx1"/>
          </a:solidFill>
          <a:latin typeface="+mn-lt"/>
          <a:ea typeface="+mn-ea"/>
          <a:cs typeface="+mn-cs"/>
        </a:defRPr>
      </a:lvl3pPr>
      <a:lvl4pPr marL="926621" indent="-195078" algn="l" defTabSz="975390" rtl="0" eaLnBrk="1" latinLnBrk="0" hangingPunct="1">
        <a:lnSpc>
          <a:spcPct val="90000"/>
        </a:lnSpc>
        <a:spcBef>
          <a:spcPts val="213"/>
        </a:spcBef>
        <a:spcAft>
          <a:spcPts val="427"/>
        </a:spcAft>
        <a:buClr>
          <a:schemeClr val="tx1"/>
        </a:buClr>
        <a:buFont typeface="Wingdings" pitchFamily="2" charset="2"/>
        <a:buChar char=""/>
        <a:defRPr sz="1707" kern="1200">
          <a:solidFill>
            <a:schemeClr val="tx1"/>
          </a:solidFill>
          <a:latin typeface="+mn-lt"/>
          <a:ea typeface="+mn-ea"/>
          <a:cs typeface="+mn-cs"/>
        </a:defRPr>
      </a:lvl4pPr>
      <a:lvl5pPr marL="1170469" indent="-195078" algn="l" defTabSz="975390" rtl="0" eaLnBrk="1" latinLnBrk="0" hangingPunct="1">
        <a:lnSpc>
          <a:spcPct val="90000"/>
        </a:lnSpc>
        <a:spcBef>
          <a:spcPts val="213"/>
        </a:spcBef>
        <a:spcAft>
          <a:spcPts val="427"/>
        </a:spcAft>
        <a:buClr>
          <a:schemeClr val="tx1"/>
        </a:buClr>
        <a:buFont typeface="Wingdings" pitchFamily="2" charset="2"/>
        <a:buChar char=""/>
        <a:defRPr sz="1707" kern="1200">
          <a:solidFill>
            <a:schemeClr val="tx1"/>
          </a:solidFill>
          <a:latin typeface="+mn-lt"/>
          <a:ea typeface="+mn-ea"/>
          <a:cs typeface="+mn-cs"/>
        </a:defRPr>
      </a:lvl5pPr>
      <a:lvl6pPr marL="1370283" indent="-243848" algn="l" defTabSz="975390" rtl="0" eaLnBrk="1" latinLnBrk="0" hangingPunct="1">
        <a:lnSpc>
          <a:spcPct val="90000"/>
        </a:lnSpc>
        <a:spcBef>
          <a:spcPts val="213"/>
        </a:spcBef>
        <a:spcAft>
          <a:spcPts val="427"/>
        </a:spcAft>
        <a:buClr>
          <a:schemeClr val="tx1"/>
        </a:buClr>
        <a:buFont typeface="Wingdings" pitchFamily="2" charset="2"/>
        <a:buChar char=""/>
        <a:defRPr sz="1707" kern="1200">
          <a:solidFill>
            <a:schemeClr val="tx1"/>
          </a:solidFill>
          <a:latin typeface="+mn-lt"/>
          <a:ea typeface="+mn-ea"/>
          <a:cs typeface="+mn-cs"/>
        </a:defRPr>
      </a:lvl6pPr>
      <a:lvl7pPr marL="1569969" indent="-243848" algn="l" defTabSz="975390" rtl="0" eaLnBrk="1" latinLnBrk="0" hangingPunct="1">
        <a:lnSpc>
          <a:spcPct val="90000"/>
        </a:lnSpc>
        <a:spcBef>
          <a:spcPts val="213"/>
        </a:spcBef>
        <a:spcAft>
          <a:spcPts val="427"/>
        </a:spcAft>
        <a:buClr>
          <a:schemeClr val="tx1"/>
        </a:buClr>
        <a:buFont typeface="Wingdings" pitchFamily="2" charset="2"/>
        <a:buChar char=""/>
        <a:defRPr sz="1707" kern="1200">
          <a:solidFill>
            <a:schemeClr val="tx1"/>
          </a:solidFill>
          <a:latin typeface="+mn-lt"/>
          <a:ea typeface="+mn-ea"/>
          <a:cs typeface="+mn-cs"/>
        </a:defRPr>
      </a:lvl7pPr>
      <a:lvl8pPr marL="1737654" indent="-243848" algn="l" defTabSz="975390" rtl="0" eaLnBrk="1" latinLnBrk="0" hangingPunct="1">
        <a:lnSpc>
          <a:spcPct val="90000"/>
        </a:lnSpc>
        <a:spcBef>
          <a:spcPts val="213"/>
        </a:spcBef>
        <a:spcAft>
          <a:spcPts val="427"/>
        </a:spcAft>
        <a:buClr>
          <a:schemeClr val="tx1"/>
        </a:buClr>
        <a:buFont typeface="Wingdings" pitchFamily="2" charset="2"/>
        <a:buChar char=""/>
        <a:defRPr sz="1707" kern="1200">
          <a:solidFill>
            <a:schemeClr val="tx1"/>
          </a:solidFill>
          <a:latin typeface="+mn-lt"/>
          <a:ea typeface="+mn-ea"/>
          <a:cs typeface="+mn-cs"/>
        </a:defRPr>
      </a:lvl8pPr>
      <a:lvl9pPr marL="1926674" indent="-243848" algn="l" defTabSz="975390" rtl="0" eaLnBrk="1" latinLnBrk="0" hangingPunct="1">
        <a:lnSpc>
          <a:spcPct val="90000"/>
        </a:lnSpc>
        <a:spcBef>
          <a:spcPts val="213"/>
        </a:spcBef>
        <a:spcAft>
          <a:spcPts val="427"/>
        </a:spcAft>
        <a:buClr>
          <a:schemeClr val="tx1"/>
        </a:buClr>
        <a:buFont typeface="Wingdings" pitchFamily="2" charset="2"/>
        <a:buChar char=""/>
        <a:defRPr sz="1707"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168400"/>
            <a:ext cx="10464800" cy="7416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635000"/>
            <a:ext cx="10464800" cy="210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37299" y="9296399"/>
            <a:ext cx="323479" cy="4572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7648701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p:txStyles>
    <p:titleStyle>
      <a:lvl1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1pPr>
      <a:lvl2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2pPr>
      <a:lvl3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3pPr>
      <a:lvl4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4pPr>
      <a:lvl5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5pPr>
      <a:lvl6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6pPr>
      <a:lvl7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7pPr>
      <a:lvl8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8pPr>
      <a:lvl9pPr marL="0" marR="0" indent="0" algn="l" defTabSz="584200" latinLnBrk="0">
        <a:lnSpc>
          <a:spcPct val="100000"/>
        </a:lnSpc>
        <a:spcBef>
          <a:spcPts val="0"/>
        </a:spcBef>
        <a:spcAft>
          <a:spcPts val="0"/>
        </a:spcAft>
        <a:buClrTx/>
        <a:buSzTx/>
        <a:buFontTx/>
        <a:buNone/>
        <a:tabLst/>
        <a:defRPr sz="7200" b="0" i="0" u="none" strike="noStrike" cap="none" spc="0" baseline="0">
          <a:ln>
            <a:noFill/>
          </a:ln>
          <a:solidFill>
            <a:srgbClr val="3E231A"/>
          </a:solidFill>
          <a:uFillTx/>
          <a:latin typeface="+mn-lt"/>
          <a:ea typeface="+mn-ea"/>
          <a:cs typeface="+mn-cs"/>
          <a:sym typeface="Papyrus"/>
        </a:defRPr>
      </a:lvl9pPr>
    </p:titleStyle>
    <p:bodyStyle>
      <a:lvl1pPr marL="4699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1pPr>
      <a:lvl2pPr marL="9398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2pPr>
      <a:lvl3pPr marL="14097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3pPr>
      <a:lvl4pPr marL="18796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4pPr>
      <a:lvl5pPr marL="23495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5pPr>
      <a:lvl6pPr marL="28194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6pPr>
      <a:lvl7pPr marL="32893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7pPr>
      <a:lvl8pPr marL="37592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8pPr>
      <a:lvl9pPr marL="4229100" marR="0" indent="-469900" algn="l" defTabSz="584200" rtl="0" latinLnBrk="0">
        <a:lnSpc>
          <a:spcPct val="100000"/>
        </a:lnSpc>
        <a:spcBef>
          <a:spcPts val="3000"/>
        </a:spcBef>
        <a:spcAft>
          <a:spcPts val="0"/>
        </a:spcAft>
        <a:buClrTx/>
        <a:buSzPct val="25000"/>
        <a:buFontTx/>
        <a:buBlip>
          <a:blip r:embed="rId15"/>
        </a:buBlip>
        <a:tabLst/>
        <a:defRPr sz="3800" b="0" i="0" u="none" strike="noStrike" cap="none" spc="0" baseline="0">
          <a:ln>
            <a:noFill/>
          </a:ln>
          <a:solidFill>
            <a:srgbClr val="3E231A"/>
          </a:solidFill>
          <a:uFillTx/>
          <a:latin typeface="+mn-lt"/>
          <a:ea typeface="+mn-ea"/>
          <a:cs typeface="+mn-cs"/>
          <a:sym typeface="Papyru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pyru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1079399"/>
            <a:ext cx="3673163" cy="7581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9780" y="1598347"/>
            <a:ext cx="3143981" cy="65439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2603588" y="1079399"/>
            <a:ext cx="409651" cy="758179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4127219" y="1228954"/>
            <a:ext cx="7802880" cy="7282688"/>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9963" y="9040143"/>
            <a:ext cx="2926080" cy="519289"/>
          </a:xfrm>
          <a:prstGeom prst="rect">
            <a:avLst/>
          </a:prstGeom>
        </p:spPr>
        <p:txBody>
          <a:bodyPr vert="horz" lIns="91440" tIns="45720" rIns="91440" bIns="45720" rtlCol="0" anchor="ctr"/>
          <a:lstStyle>
            <a:lvl1pPr algn="l">
              <a:defRPr sz="1173">
                <a:solidFill>
                  <a:schemeClr val="tx1">
                    <a:lumMod val="50000"/>
                    <a:lumOff val="50000"/>
                  </a:schemeClr>
                </a:solidFill>
              </a:defRPr>
            </a:lvl1pPr>
          </a:lstStyle>
          <a:p>
            <a:fld id="{5586B75A-687E-405C-8A0B-8D00578BA2C3}" type="datetimeFigureOut">
              <a:rPr lang="en-US" dirty="0"/>
              <a:pPr/>
              <a:t>5/10/2019</a:t>
            </a:fld>
            <a:endParaRPr lang="en-US" dirty="0"/>
          </a:p>
        </p:txBody>
      </p:sp>
      <p:sp>
        <p:nvSpPr>
          <p:cNvPr id="5" name="Footer Placeholder 4"/>
          <p:cNvSpPr>
            <a:spLocks noGrp="1"/>
          </p:cNvSpPr>
          <p:nvPr>
            <p:ph type="ftr" sz="quarter" idx="3"/>
          </p:nvPr>
        </p:nvSpPr>
        <p:spPr>
          <a:xfrm>
            <a:off x="4127220" y="9040143"/>
            <a:ext cx="6305618" cy="519289"/>
          </a:xfrm>
          <a:prstGeom prst="rect">
            <a:avLst/>
          </a:prstGeom>
        </p:spPr>
        <p:txBody>
          <a:bodyPr vert="horz" lIns="91440" tIns="45720" rIns="91440" bIns="45720" rtlCol="0" anchor="ctr"/>
          <a:lstStyle>
            <a:lvl1pPr algn="l">
              <a:defRPr sz="1173">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1343078" y="9040143"/>
            <a:ext cx="1632989" cy="519289"/>
          </a:xfrm>
          <a:prstGeom prst="rect">
            <a:avLst/>
          </a:prstGeom>
        </p:spPr>
        <p:txBody>
          <a:bodyPr vert="horz" lIns="91440" tIns="45720" rIns="91440" bIns="45720" rtlCol="0" anchor="ctr"/>
          <a:lstStyle>
            <a:lvl1pPr algn="r">
              <a:defRPr sz="128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3676385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defTabSz="975390" rtl="0" eaLnBrk="1" latinLnBrk="0" hangingPunct="1">
        <a:lnSpc>
          <a:spcPct val="90000"/>
        </a:lnSpc>
        <a:spcBef>
          <a:spcPct val="0"/>
        </a:spcBef>
        <a:buNone/>
        <a:defRPr sz="3840" kern="1200" spc="-64" baseline="0">
          <a:solidFill>
            <a:srgbClr val="FFFFFF"/>
          </a:solidFill>
          <a:latin typeface="+mj-lt"/>
          <a:ea typeface="+mj-ea"/>
          <a:cs typeface="+mj-cs"/>
        </a:defRPr>
      </a:lvl1pPr>
    </p:titleStyle>
    <p:bodyStyle>
      <a:lvl1pPr marL="195078" indent="-195078" algn="l" defTabSz="975390" rtl="0" eaLnBrk="1" latinLnBrk="0" hangingPunct="1">
        <a:lnSpc>
          <a:spcPct val="90000"/>
        </a:lnSpc>
        <a:spcBef>
          <a:spcPts val="1280"/>
        </a:spcBef>
        <a:buClr>
          <a:schemeClr val="accent1"/>
        </a:buClr>
        <a:buFont typeface="Wingdings 2" pitchFamily="18" charset="2"/>
        <a:buChar char=""/>
        <a:defRPr sz="2133" kern="1200">
          <a:solidFill>
            <a:schemeClr val="tx1">
              <a:lumMod val="65000"/>
              <a:lumOff val="35000"/>
            </a:schemeClr>
          </a:solidFill>
          <a:latin typeface="+mn-lt"/>
          <a:ea typeface="+mn-ea"/>
          <a:cs typeface="+mn-cs"/>
        </a:defRPr>
      </a:lvl1pPr>
      <a:lvl2pPr marL="731543" indent="-195078" algn="l" defTabSz="975390" rtl="0" eaLnBrk="1" latinLnBrk="0" hangingPunct="1">
        <a:lnSpc>
          <a:spcPct val="90000"/>
        </a:lnSpc>
        <a:spcBef>
          <a:spcPts val="267"/>
        </a:spcBef>
        <a:spcAft>
          <a:spcPts val="267"/>
        </a:spcAft>
        <a:buClr>
          <a:schemeClr val="accent1"/>
        </a:buClr>
        <a:buFont typeface="Wingdings 2" pitchFamily="18" charset="2"/>
        <a:buChar char=""/>
        <a:defRPr sz="1920" kern="1200">
          <a:solidFill>
            <a:schemeClr val="tx1">
              <a:lumMod val="65000"/>
              <a:lumOff val="35000"/>
            </a:schemeClr>
          </a:solidFill>
          <a:latin typeface="+mn-lt"/>
          <a:ea typeface="+mn-ea"/>
          <a:cs typeface="+mn-cs"/>
        </a:defRPr>
      </a:lvl2pPr>
      <a:lvl3pPr marL="1219238" indent="-195078" algn="l" defTabSz="975390" rtl="0" eaLnBrk="1" latinLnBrk="0" hangingPunct="1">
        <a:lnSpc>
          <a:spcPct val="90000"/>
        </a:lnSpc>
        <a:spcBef>
          <a:spcPts val="267"/>
        </a:spcBef>
        <a:spcAft>
          <a:spcPts val="267"/>
        </a:spcAft>
        <a:buClr>
          <a:schemeClr val="accent1"/>
        </a:buClr>
        <a:buFont typeface="Wingdings 2" pitchFamily="18" charset="2"/>
        <a:buChar char=""/>
        <a:defRPr sz="1707" kern="1200">
          <a:solidFill>
            <a:schemeClr val="tx1">
              <a:lumMod val="65000"/>
              <a:lumOff val="35000"/>
            </a:schemeClr>
          </a:solidFill>
          <a:latin typeface="+mn-lt"/>
          <a:ea typeface="+mn-ea"/>
          <a:cs typeface="+mn-cs"/>
        </a:defRPr>
      </a:lvl3pPr>
      <a:lvl4pPr marL="1706933" indent="-195078" algn="l" defTabSz="975390" rtl="0" eaLnBrk="1" latinLnBrk="0" hangingPunct="1">
        <a:lnSpc>
          <a:spcPct val="90000"/>
        </a:lnSpc>
        <a:spcBef>
          <a:spcPts val="267"/>
        </a:spcBef>
        <a:spcAft>
          <a:spcPts val="267"/>
        </a:spcAft>
        <a:buClr>
          <a:schemeClr val="accent1"/>
        </a:buClr>
        <a:buFont typeface="Wingdings 2" pitchFamily="18" charset="2"/>
        <a:buChar char=""/>
        <a:defRPr sz="1493" kern="1200">
          <a:solidFill>
            <a:schemeClr val="tx1">
              <a:lumMod val="65000"/>
              <a:lumOff val="35000"/>
            </a:schemeClr>
          </a:solidFill>
          <a:latin typeface="+mn-lt"/>
          <a:ea typeface="+mn-ea"/>
          <a:cs typeface="+mn-cs"/>
        </a:defRPr>
      </a:lvl4pPr>
      <a:lvl5pPr marL="2194629" indent="-195078" algn="l" defTabSz="975390" rtl="0" eaLnBrk="1" latinLnBrk="0" hangingPunct="1">
        <a:lnSpc>
          <a:spcPct val="90000"/>
        </a:lnSpc>
        <a:spcBef>
          <a:spcPts val="267"/>
        </a:spcBef>
        <a:spcAft>
          <a:spcPts val="267"/>
        </a:spcAft>
        <a:buClr>
          <a:schemeClr val="accent1"/>
        </a:buClr>
        <a:buFont typeface="Wingdings 2" pitchFamily="18" charset="2"/>
        <a:buChar char=""/>
        <a:defRPr sz="1493" kern="1200">
          <a:solidFill>
            <a:schemeClr val="tx1">
              <a:lumMod val="65000"/>
              <a:lumOff val="35000"/>
            </a:schemeClr>
          </a:solidFill>
          <a:latin typeface="+mn-lt"/>
          <a:ea typeface="+mn-ea"/>
          <a:cs typeface="+mn-cs"/>
        </a:defRPr>
      </a:lvl5pPr>
      <a:lvl6pPr marL="2682324" indent="-243848" algn="l" defTabSz="975390" rtl="0" eaLnBrk="1" latinLnBrk="0" hangingPunct="1">
        <a:lnSpc>
          <a:spcPct val="90000"/>
        </a:lnSpc>
        <a:spcBef>
          <a:spcPts val="267"/>
        </a:spcBef>
        <a:spcAft>
          <a:spcPts val="267"/>
        </a:spcAft>
        <a:buClr>
          <a:schemeClr val="accent1"/>
        </a:buClr>
        <a:buFont typeface="Wingdings 2" pitchFamily="18" charset="2"/>
        <a:buChar char=""/>
        <a:defRPr sz="1493" kern="1200">
          <a:solidFill>
            <a:schemeClr val="tx1">
              <a:lumMod val="65000"/>
              <a:lumOff val="35000"/>
            </a:schemeClr>
          </a:solidFill>
          <a:latin typeface="+mn-lt"/>
          <a:ea typeface="+mn-ea"/>
          <a:cs typeface="+mn-cs"/>
        </a:defRPr>
      </a:lvl6pPr>
      <a:lvl7pPr marL="3170019" indent="-243848" algn="l" defTabSz="975390" rtl="0" eaLnBrk="1" latinLnBrk="0" hangingPunct="1">
        <a:lnSpc>
          <a:spcPct val="90000"/>
        </a:lnSpc>
        <a:spcBef>
          <a:spcPts val="267"/>
        </a:spcBef>
        <a:spcAft>
          <a:spcPts val="267"/>
        </a:spcAft>
        <a:buClr>
          <a:schemeClr val="accent1"/>
        </a:buClr>
        <a:buFont typeface="Wingdings 2" pitchFamily="18" charset="2"/>
        <a:buChar char=""/>
        <a:defRPr sz="1493" kern="1200">
          <a:solidFill>
            <a:schemeClr val="tx1">
              <a:lumMod val="65000"/>
              <a:lumOff val="35000"/>
            </a:schemeClr>
          </a:solidFill>
          <a:latin typeface="+mn-lt"/>
          <a:ea typeface="+mn-ea"/>
          <a:cs typeface="+mn-cs"/>
        </a:defRPr>
      </a:lvl7pPr>
      <a:lvl8pPr marL="3657714" indent="-243848" algn="l" defTabSz="975390" rtl="0" eaLnBrk="1" latinLnBrk="0" hangingPunct="1">
        <a:lnSpc>
          <a:spcPct val="90000"/>
        </a:lnSpc>
        <a:spcBef>
          <a:spcPts val="267"/>
        </a:spcBef>
        <a:spcAft>
          <a:spcPts val="267"/>
        </a:spcAft>
        <a:buClr>
          <a:schemeClr val="accent1"/>
        </a:buClr>
        <a:buFont typeface="Wingdings 2" pitchFamily="18" charset="2"/>
        <a:buChar char=""/>
        <a:defRPr sz="1493" kern="1200">
          <a:solidFill>
            <a:schemeClr val="tx1">
              <a:lumMod val="65000"/>
              <a:lumOff val="35000"/>
            </a:schemeClr>
          </a:solidFill>
          <a:latin typeface="+mn-lt"/>
          <a:ea typeface="+mn-ea"/>
          <a:cs typeface="+mn-cs"/>
        </a:defRPr>
      </a:lvl8pPr>
      <a:lvl9pPr marL="4145410" indent="-243848" algn="l" defTabSz="975390" rtl="0" eaLnBrk="1" latinLnBrk="0" hangingPunct="1">
        <a:lnSpc>
          <a:spcPct val="90000"/>
        </a:lnSpc>
        <a:spcBef>
          <a:spcPts val="267"/>
        </a:spcBef>
        <a:spcAft>
          <a:spcPts val="267"/>
        </a:spcAft>
        <a:buClr>
          <a:schemeClr val="accent1"/>
        </a:buClr>
        <a:buFont typeface="Wingdings 2" pitchFamily="18" charset="2"/>
        <a:buChar char=""/>
        <a:defRPr sz="1493" kern="1200">
          <a:solidFill>
            <a:schemeClr val="tx1">
              <a:lumMod val="65000"/>
              <a:lumOff val="35000"/>
            </a:schemeClr>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887877" cy="73152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defTabSz="975390" hangingPunct="1"/>
            <a:endParaRPr lang="en-US" sz="1920" kern="1200">
              <a:solidFill>
                <a:srgbClr val="ED7D31"/>
              </a:solidFill>
              <a:latin typeface="Calibri" panose="020F0502020204030204"/>
            </a:endParaRPr>
          </a:p>
        </p:txBody>
      </p:sp>
      <p:sp>
        <p:nvSpPr>
          <p:cNvPr id="13" name="Rectangle 12">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77" y="1219200"/>
            <a:ext cx="3433508" cy="73152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US" sz="192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B5E6768A-66A2-40C6-8867-03D82D3A008F}"/>
              </a:ext>
            </a:extLst>
          </p:cNvPr>
          <p:cNvSpPr>
            <a:spLocks noGrp="1"/>
          </p:cNvSpPr>
          <p:nvPr>
            <p:ph type="title"/>
          </p:nvPr>
        </p:nvSpPr>
        <p:spPr>
          <a:xfrm>
            <a:off x="887877" y="1219200"/>
            <a:ext cx="3433507" cy="6517115"/>
          </a:xfrm>
        </p:spPr>
        <p:txBody>
          <a:bodyPr anchor="t">
            <a:normAutofit/>
          </a:bodyPr>
          <a:lstStyle/>
          <a:p>
            <a:pPr algn="r"/>
            <a:r>
              <a:rPr lang="en-US" sz="4800" b="1" dirty="0">
                <a:effectLst>
                  <a:outerShdw blurRad="38100" dist="38100" dir="2700000" algn="tl">
                    <a:srgbClr val="000000">
                      <a:alpha val="43137"/>
                    </a:srgbClr>
                  </a:outerShdw>
                </a:effectLst>
              </a:rPr>
              <a:t>Protecting Tenants Through Legislative Efforts </a:t>
            </a:r>
            <a:endParaRPr lang="en-US" sz="4800" b="1" dirty="0">
              <a:solidFill>
                <a:srgbClr val="FFFFFF"/>
              </a:solidFill>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49E2FD86-C3F1-4A12-A500-CD2EF20E4F13}"/>
              </a:ext>
            </a:extLst>
          </p:cNvPr>
          <p:cNvSpPr>
            <a:spLocks noGrp="1"/>
          </p:cNvSpPr>
          <p:nvPr>
            <p:ph sz="half" idx="1"/>
          </p:nvPr>
        </p:nvSpPr>
        <p:spPr>
          <a:xfrm>
            <a:off x="4543426" y="2017286"/>
            <a:ext cx="3433508" cy="5719030"/>
          </a:xfrm>
        </p:spPr>
        <p:txBody>
          <a:bodyPr>
            <a:normAutofit fontScale="92500" lnSpcReduction="20000"/>
          </a:bodyPr>
          <a:lstStyle/>
          <a:p>
            <a:pPr marL="0" indent="0">
              <a:buNone/>
            </a:pPr>
            <a:endParaRPr lang="en-US" sz="2133" dirty="0"/>
          </a:p>
          <a:p>
            <a:pPr marL="0" indent="0" algn="ctr">
              <a:buNone/>
            </a:pPr>
            <a:r>
              <a:rPr lang="en-US" sz="3300" dirty="0"/>
              <a:t>Colorado has some of the fewest renters’ protections laws in the country. Hear from statewide advocates who have been working at local and state levels to remedy that and provide better legal protections for tenants in Colorado.</a:t>
            </a:r>
          </a:p>
          <a:p>
            <a:pPr marL="0" indent="0">
              <a:buNone/>
            </a:pPr>
            <a:endParaRPr lang="en-US" sz="2133" dirty="0"/>
          </a:p>
        </p:txBody>
      </p:sp>
      <p:sp>
        <p:nvSpPr>
          <p:cNvPr id="6" name="Content Placeholder 5">
            <a:extLst>
              <a:ext uri="{FF2B5EF4-FFF2-40B4-BE49-F238E27FC236}">
                <a16:creationId xmlns:a16="http://schemas.microsoft.com/office/drawing/2014/main" id="{1140CCE1-5F9A-476A-8A38-199A5BA5557E}"/>
              </a:ext>
            </a:extLst>
          </p:cNvPr>
          <p:cNvSpPr>
            <a:spLocks noGrp="1"/>
          </p:cNvSpPr>
          <p:nvPr>
            <p:ph sz="half" idx="2"/>
          </p:nvPr>
        </p:nvSpPr>
        <p:spPr>
          <a:xfrm>
            <a:off x="8258175" y="1414464"/>
            <a:ext cx="4586288" cy="7758112"/>
          </a:xfrm>
        </p:spPr>
        <p:txBody>
          <a:bodyPr>
            <a:normAutofit fontScale="92500" lnSpcReduction="20000"/>
          </a:bodyPr>
          <a:lstStyle/>
          <a:p>
            <a:endParaRPr lang="en-US" sz="1387" dirty="0"/>
          </a:p>
          <a:p>
            <a:pPr marL="0" indent="0" algn="ctr">
              <a:buNone/>
            </a:pPr>
            <a:r>
              <a:rPr lang="en-US" sz="2600" b="1" dirty="0"/>
              <a:t>SPEAKERS</a:t>
            </a:r>
          </a:p>
          <a:p>
            <a:pPr lvl="1"/>
            <a:r>
              <a:rPr lang="en-US" sz="2600" dirty="0"/>
              <a:t>MODERATOR:  </a:t>
            </a:r>
            <a:r>
              <a:rPr lang="en-US" sz="2600" b="1" dirty="0"/>
              <a:t>Cathy Alderman, </a:t>
            </a:r>
            <a:r>
              <a:rPr lang="en-US" sz="2600" dirty="0"/>
              <a:t>Vice President of Communications and Public Policy, Colorado Coalition for the Homeless</a:t>
            </a:r>
          </a:p>
          <a:p>
            <a:pPr lvl="1"/>
            <a:endParaRPr lang="en-US" sz="2600" dirty="0"/>
          </a:p>
          <a:p>
            <a:pPr lvl="1"/>
            <a:r>
              <a:rPr lang="en-US" sz="2600" b="1" dirty="0"/>
              <a:t>Tiana Patterson</a:t>
            </a:r>
            <a:r>
              <a:rPr lang="en-US" sz="2600" dirty="0"/>
              <a:t>, State and Local Policy Program Director, Enterprise Community Partners</a:t>
            </a:r>
          </a:p>
          <a:p>
            <a:pPr lvl="1"/>
            <a:endParaRPr lang="en-US" sz="2600" dirty="0"/>
          </a:p>
          <a:p>
            <a:pPr lvl="1"/>
            <a:r>
              <a:rPr lang="en-US" sz="2600" b="1" dirty="0"/>
              <a:t>Jack Regenbogen</a:t>
            </a:r>
            <a:r>
              <a:rPr lang="en-US" sz="2600" dirty="0"/>
              <a:t>, Family Economic Security Attorney &amp; Policy Advocate, Colorado Center on Law and Policy</a:t>
            </a:r>
          </a:p>
          <a:p>
            <a:pPr lvl="1"/>
            <a:endParaRPr lang="en-US" sz="2600" dirty="0"/>
          </a:p>
          <a:p>
            <a:pPr lvl="1"/>
            <a:r>
              <a:rPr lang="en-US" sz="2600" b="1" dirty="0"/>
              <a:t>Aubrey Hasvold</a:t>
            </a:r>
            <a:r>
              <a:rPr lang="en-US" sz="2600" dirty="0"/>
              <a:t>, Advocacy Program Manager, Colorado Coalition for the Homeless</a:t>
            </a:r>
          </a:p>
          <a:p>
            <a:pPr lvl="1"/>
            <a:endParaRPr lang="en-US" sz="2600" dirty="0"/>
          </a:p>
          <a:p>
            <a:pPr lvl="1"/>
            <a:r>
              <a:rPr lang="en-US" sz="2600" b="1" dirty="0"/>
              <a:t>Christina Garcia</a:t>
            </a:r>
            <a:r>
              <a:rPr lang="en-US" sz="2600" dirty="0"/>
              <a:t>, Director of Housing Counseling Services, Colorado Coalition for the Homeless</a:t>
            </a:r>
          </a:p>
        </p:txBody>
      </p:sp>
    </p:spTree>
    <p:extLst>
      <p:ext uri="{BB962C8B-B14F-4D97-AF65-F5344CB8AC3E}">
        <p14:creationId xmlns:p14="http://schemas.microsoft.com/office/powerpoint/2010/main" val="21685430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551" dirty="0"/>
              <a:t>Extend Notice Before an Eviction </a:t>
            </a:r>
            <a:br>
              <a:rPr lang="en-US" sz="4551" dirty="0"/>
            </a:br>
            <a:r>
              <a:rPr lang="en-US" sz="3129" dirty="0"/>
              <a:t>(HB19-1118, sponsored by Rep. Dominique Jackson, Rep. Rochelle Galindo and Sen. Angela Williams)</a:t>
            </a:r>
          </a:p>
        </p:txBody>
      </p:sp>
      <p:sp>
        <p:nvSpPr>
          <p:cNvPr id="3" name="Content Placeholder 2"/>
          <p:cNvSpPr>
            <a:spLocks noGrp="1"/>
          </p:cNvSpPr>
          <p:nvPr>
            <p:ph idx="1"/>
          </p:nvPr>
        </p:nvSpPr>
        <p:spPr/>
        <p:txBody>
          <a:bodyPr/>
          <a:lstStyle/>
          <a:p>
            <a:r>
              <a:rPr lang="en-US" sz="3982" dirty="0">
                <a:latin typeface="+mj-lt"/>
              </a:rPr>
              <a:t>This bill extends the amount of time a renter has to pay rent or cure a lease violation before an eviction, from 3 days to 10 days.</a:t>
            </a:r>
          </a:p>
          <a:p>
            <a:r>
              <a:rPr lang="en-US" sz="3982" dirty="0">
                <a:latin typeface="+mj-lt"/>
              </a:rPr>
              <a:t>If a landlord owns five or fewer single family homes, they may provide 5 days notice if this timeframe is disclosed in a lease agreement.</a:t>
            </a:r>
          </a:p>
          <a:p>
            <a:r>
              <a:rPr lang="en-US" sz="3982" dirty="0">
                <a:latin typeface="+mj-lt"/>
              </a:rPr>
              <a:t>** This does not apply to nonresidential leases or employer-provided housing.</a:t>
            </a:r>
          </a:p>
          <a:p>
            <a:r>
              <a:rPr lang="en-US" sz="3982" dirty="0">
                <a:latin typeface="+mj-lt"/>
              </a:rPr>
              <a:t>** A tenant may still be evicted sooner if behavior is threatening safety or property.</a:t>
            </a:r>
          </a:p>
          <a:p>
            <a:endParaRPr lang="en-US" dirty="0">
              <a:latin typeface="+mj-lt"/>
            </a:endParaRPr>
          </a:p>
        </p:txBody>
      </p:sp>
    </p:spTree>
    <p:extLst>
      <p:ext uri="{BB962C8B-B14F-4D97-AF65-F5344CB8AC3E}">
        <p14:creationId xmlns:p14="http://schemas.microsoft.com/office/powerpoint/2010/main" val="1216556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551" dirty="0"/>
              <a:t>Residential Tenants Health and Safety Act </a:t>
            </a:r>
            <a:r>
              <a:rPr lang="en-US" sz="3129" dirty="0"/>
              <a:t>(HB19-1170, sponsored by Rep. Dominique Jackson, Rep. Mike Weissman, Sen. Angela Williams and Sen. Jeff Bridges)</a:t>
            </a:r>
          </a:p>
        </p:txBody>
      </p:sp>
      <p:sp>
        <p:nvSpPr>
          <p:cNvPr id="3" name="Content Placeholder 2"/>
          <p:cNvSpPr>
            <a:spLocks noGrp="1"/>
          </p:cNvSpPr>
          <p:nvPr>
            <p:ph idx="1"/>
          </p:nvPr>
        </p:nvSpPr>
        <p:spPr/>
        <p:txBody>
          <a:bodyPr>
            <a:noAutofit/>
          </a:bodyPr>
          <a:lstStyle/>
          <a:p>
            <a:r>
              <a:rPr lang="en-US" sz="3413" dirty="0">
                <a:latin typeface="+mj-lt"/>
              </a:rPr>
              <a:t>This bill provides a meaningful process for enforcing the “warranty of habitability,” which is the basic standard for healthy and safe housing that a landlord is responsible for maintaining. </a:t>
            </a:r>
          </a:p>
          <a:p>
            <a:r>
              <a:rPr lang="en-US" sz="3413" dirty="0">
                <a:latin typeface="+mj-lt"/>
              </a:rPr>
              <a:t>It establishes timeframes for a landlord to commence repairs and allows a renter to withhold rent if needed.</a:t>
            </a:r>
          </a:p>
          <a:p>
            <a:r>
              <a:rPr lang="en-US" sz="3413" dirty="0">
                <a:latin typeface="+mj-lt"/>
              </a:rPr>
              <a:t>It makes it easier for a tenant to access relief through the courts.</a:t>
            </a:r>
          </a:p>
          <a:p>
            <a:r>
              <a:rPr lang="en-US" sz="3413" dirty="0">
                <a:latin typeface="+mj-lt"/>
              </a:rPr>
              <a:t>It requires a landlord to provide a working refrigerator and oven if included in the lease, and it requires a landlord to address issues related to mold.</a:t>
            </a:r>
          </a:p>
        </p:txBody>
      </p:sp>
    </p:spTree>
    <p:extLst>
      <p:ext uri="{BB962C8B-B14F-4D97-AF65-F5344CB8AC3E}">
        <p14:creationId xmlns:p14="http://schemas.microsoft.com/office/powerpoint/2010/main" val="17630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551" dirty="0"/>
              <a:t>Rental Application Fees </a:t>
            </a:r>
            <a:br>
              <a:rPr lang="en-US" sz="4551" dirty="0"/>
            </a:br>
            <a:r>
              <a:rPr lang="en-US" sz="3129" dirty="0"/>
              <a:t>(HB19-1106, sponsored by Rep. Serena Gonzales-Gutierrez, Rep. Brianna Titone and Sen. Brittany Pettersen)</a:t>
            </a:r>
          </a:p>
        </p:txBody>
      </p:sp>
      <p:sp>
        <p:nvSpPr>
          <p:cNvPr id="3" name="Content Placeholder 2"/>
          <p:cNvSpPr>
            <a:spLocks noGrp="1"/>
          </p:cNvSpPr>
          <p:nvPr>
            <p:ph idx="1"/>
          </p:nvPr>
        </p:nvSpPr>
        <p:spPr/>
        <p:txBody>
          <a:bodyPr/>
          <a:lstStyle/>
          <a:p>
            <a:r>
              <a:rPr lang="en-US" dirty="0">
                <a:latin typeface="+mj-lt"/>
              </a:rPr>
              <a:t>This bill limits what a landlord can charge as a “rental application fee” to the actual costs of screening a prospective tenant.</a:t>
            </a:r>
          </a:p>
          <a:p>
            <a:r>
              <a:rPr lang="en-US" dirty="0">
                <a:latin typeface="+mj-lt"/>
              </a:rPr>
              <a:t>It requires a receipt of expenses, a refund if someone’s application is not considered, and a notice that explains why someone was denied housing.</a:t>
            </a:r>
          </a:p>
          <a:p>
            <a:r>
              <a:rPr lang="en-US" dirty="0">
                <a:latin typeface="+mj-lt"/>
              </a:rPr>
              <a:t>It prohibits consideration of rental and credit history older than 7 years.</a:t>
            </a:r>
          </a:p>
          <a:p>
            <a:r>
              <a:rPr lang="en-US" dirty="0">
                <a:latin typeface="+mj-lt"/>
              </a:rPr>
              <a:t>It prohibits consideration of any arrests that do not result in a conviction.</a:t>
            </a:r>
          </a:p>
          <a:p>
            <a:r>
              <a:rPr lang="en-US" dirty="0">
                <a:latin typeface="+mj-lt"/>
              </a:rPr>
              <a:t>It prohibits consideration of criminal convictions older than 5 years, with limited exceptions.</a:t>
            </a:r>
          </a:p>
        </p:txBody>
      </p:sp>
    </p:spTree>
    <p:extLst>
      <p:ext uri="{BB962C8B-B14F-4D97-AF65-F5344CB8AC3E}">
        <p14:creationId xmlns:p14="http://schemas.microsoft.com/office/powerpoint/2010/main" val="246609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551" dirty="0"/>
              <a:t>Grants for Property Tax, Rent, and Heat </a:t>
            </a:r>
            <a:br>
              <a:rPr lang="en-US" sz="4551" dirty="0"/>
            </a:br>
            <a:r>
              <a:rPr lang="en-US" sz="3129" dirty="0"/>
              <a:t>(HB19-1085, sponsored by Rep. Tony Exum and Sen. Rachel </a:t>
            </a:r>
            <a:r>
              <a:rPr lang="en-US" sz="3129" dirty="0" err="1"/>
              <a:t>Zenzinger</a:t>
            </a:r>
            <a:r>
              <a:rPr lang="en-US" sz="3129" dirty="0"/>
              <a:t>)</a:t>
            </a:r>
          </a:p>
        </p:txBody>
      </p:sp>
      <p:sp>
        <p:nvSpPr>
          <p:cNvPr id="3" name="Content Placeholder 2"/>
          <p:cNvSpPr>
            <a:spLocks noGrp="1"/>
          </p:cNvSpPr>
          <p:nvPr>
            <p:ph idx="1"/>
          </p:nvPr>
        </p:nvSpPr>
        <p:spPr/>
        <p:txBody>
          <a:bodyPr>
            <a:noAutofit/>
          </a:bodyPr>
          <a:lstStyle/>
          <a:p>
            <a:r>
              <a:rPr lang="en-US" sz="3698" dirty="0">
                <a:latin typeface="+mj-lt"/>
              </a:rPr>
              <a:t>This bill increases funding and expands eligibility to qualify for assistance under the Property Tax, Rent, Heat Credit Rebate (PTC Rebate), which is available to low-income older adults and people with disabilities. </a:t>
            </a:r>
          </a:p>
          <a:p>
            <a:r>
              <a:rPr lang="en-US" sz="3698" dirty="0">
                <a:latin typeface="+mj-lt"/>
              </a:rPr>
              <a:t>It increased the income-eligibility thresholds and grant amounts by 5% and indexed the amounts to increase with inflation in the future.</a:t>
            </a:r>
          </a:p>
          <a:p>
            <a:r>
              <a:rPr lang="en-US" sz="3698" dirty="0">
                <a:latin typeface="+mj-lt"/>
              </a:rPr>
              <a:t>It expands eligibility to people living in nonprofit housing.</a:t>
            </a:r>
          </a:p>
        </p:txBody>
      </p:sp>
    </p:spTree>
    <p:extLst>
      <p:ext uri="{BB962C8B-B14F-4D97-AF65-F5344CB8AC3E}">
        <p14:creationId xmlns:p14="http://schemas.microsoft.com/office/powerpoint/2010/main" val="69523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94" y="390596"/>
            <a:ext cx="11162453" cy="1625600"/>
          </a:xfrm>
        </p:spPr>
        <p:txBody>
          <a:bodyPr/>
          <a:lstStyle/>
          <a:p>
            <a:pPr algn="ctr"/>
            <a:r>
              <a:rPr lang="en-US" sz="4267" dirty="0"/>
              <a:t>Landlord And Tenant Duties Regarding Bed Bugs</a:t>
            </a:r>
            <a:br>
              <a:rPr lang="en-US" dirty="0"/>
            </a:br>
            <a:r>
              <a:rPr lang="en-US" sz="3129" dirty="0"/>
              <a:t>(HB19-1328, sponsored by Rep. Leslie Herod and Sen. Robert Rodriguez)</a:t>
            </a:r>
          </a:p>
        </p:txBody>
      </p:sp>
      <p:sp>
        <p:nvSpPr>
          <p:cNvPr id="3" name="Content Placeholder 2"/>
          <p:cNvSpPr>
            <a:spLocks noGrp="1"/>
          </p:cNvSpPr>
          <p:nvPr>
            <p:ph idx="1"/>
          </p:nvPr>
        </p:nvSpPr>
        <p:spPr/>
        <p:txBody>
          <a:bodyPr>
            <a:normAutofit/>
          </a:bodyPr>
          <a:lstStyle/>
          <a:p>
            <a:r>
              <a:rPr lang="en-US" sz="3556" dirty="0">
                <a:latin typeface="+mj-lt"/>
              </a:rPr>
              <a:t>This bill establishes responsibilities, processes and timeframes for addressing a bed bug infestation.</a:t>
            </a:r>
          </a:p>
          <a:p>
            <a:r>
              <a:rPr lang="en-US" sz="3556" dirty="0">
                <a:latin typeface="+mj-lt"/>
              </a:rPr>
              <a:t>Landlords are generally responsible for the cost of treating a bed bug infestation, though the tenant is responsible for notifying the landlord and preparing a unit for treatment.</a:t>
            </a:r>
          </a:p>
          <a:p>
            <a:r>
              <a:rPr lang="en-US" sz="3556" dirty="0">
                <a:latin typeface="+mj-lt"/>
              </a:rPr>
              <a:t>A landlord must have a unit inspected within 96 hours of receiving notice that it may be infested.</a:t>
            </a:r>
          </a:p>
          <a:p>
            <a:r>
              <a:rPr lang="en-US" sz="3556" dirty="0">
                <a:latin typeface="+mj-lt"/>
              </a:rPr>
              <a:t>A landlord must also disclose to a prospective tenant if there is reason to believe a unit is infested.</a:t>
            </a:r>
          </a:p>
        </p:txBody>
      </p:sp>
    </p:spTree>
    <p:extLst>
      <p:ext uri="{BB962C8B-B14F-4D97-AF65-F5344CB8AC3E}">
        <p14:creationId xmlns:p14="http://schemas.microsoft.com/office/powerpoint/2010/main" val="1447029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Authorize Local Governments to Stabilize Rent </a:t>
            </a:r>
            <a:r>
              <a:rPr lang="en-US" sz="3129" dirty="0"/>
              <a:t>(SB19-225, sponsored by Sen. Julie Gonzales, Sen. Robert Rodriguez, Rep. Serena Gonzales-Gutierrez and Rep. Susan Lontine)</a:t>
            </a:r>
          </a:p>
        </p:txBody>
      </p:sp>
      <p:sp>
        <p:nvSpPr>
          <p:cNvPr id="3" name="Content Placeholder 2"/>
          <p:cNvSpPr>
            <a:spLocks noGrp="1"/>
          </p:cNvSpPr>
          <p:nvPr>
            <p:ph idx="1"/>
          </p:nvPr>
        </p:nvSpPr>
        <p:spPr/>
        <p:txBody>
          <a:bodyPr>
            <a:normAutofit/>
          </a:bodyPr>
          <a:lstStyle/>
          <a:p>
            <a:r>
              <a:rPr lang="en-US" sz="3698" dirty="0">
                <a:latin typeface="+mj-lt"/>
              </a:rPr>
              <a:t>This bill did </a:t>
            </a:r>
            <a:r>
              <a:rPr lang="en-US" sz="3698" b="1" dirty="0">
                <a:latin typeface="+mj-lt"/>
              </a:rPr>
              <a:t>not </a:t>
            </a:r>
            <a:r>
              <a:rPr lang="en-US" sz="3698" dirty="0">
                <a:latin typeface="+mj-lt"/>
              </a:rPr>
              <a:t>pass, but would have given counties and municipalities the authority to enact ordinances intended to stabilize the cost of rent.</a:t>
            </a:r>
          </a:p>
          <a:p>
            <a:r>
              <a:rPr lang="en-US" sz="3698" dirty="0">
                <a:latin typeface="+mj-lt"/>
              </a:rPr>
              <a:t>It would have authorized local governments to enact and enforce any ordinance, resolution, agreement, deed restriction, or other measure that would stabilize rent on private residential property.</a:t>
            </a:r>
          </a:p>
        </p:txBody>
      </p:sp>
    </p:spTree>
    <p:extLst>
      <p:ext uri="{BB962C8B-B14F-4D97-AF65-F5344CB8AC3E}">
        <p14:creationId xmlns:p14="http://schemas.microsoft.com/office/powerpoint/2010/main" val="105039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551" dirty="0"/>
              <a:t>Mobile Home Park Act Oversight </a:t>
            </a:r>
            <a:br>
              <a:rPr lang="en-US" sz="4551" dirty="0"/>
            </a:br>
            <a:r>
              <a:rPr lang="en-US" sz="3129" dirty="0"/>
              <a:t>(HB19-1309, sponsored by Rep. Edie </a:t>
            </a:r>
            <a:r>
              <a:rPr lang="en-US" sz="3129" dirty="0" err="1"/>
              <a:t>Hooten</a:t>
            </a:r>
            <a:r>
              <a:rPr lang="en-US" sz="3129" dirty="0"/>
              <a:t>, Rep. Julie McCluskie, Sen. Stephen </a:t>
            </a:r>
            <a:r>
              <a:rPr lang="en-US" sz="3129" dirty="0" err="1"/>
              <a:t>Fenberg</a:t>
            </a:r>
            <a:r>
              <a:rPr lang="en-US" sz="3129" dirty="0"/>
              <a:t> and Sen. </a:t>
            </a:r>
            <a:r>
              <a:rPr lang="en-US" sz="3129"/>
              <a:t>Pete Lee)</a:t>
            </a:r>
            <a:endParaRPr lang="en-US" sz="3129" dirty="0"/>
          </a:p>
        </p:txBody>
      </p:sp>
      <p:sp>
        <p:nvSpPr>
          <p:cNvPr id="3" name="Content Placeholder 2"/>
          <p:cNvSpPr>
            <a:spLocks noGrp="1"/>
          </p:cNvSpPr>
          <p:nvPr>
            <p:ph idx="1"/>
          </p:nvPr>
        </p:nvSpPr>
        <p:spPr/>
        <p:txBody>
          <a:bodyPr>
            <a:normAutofit/>
          </a:bodyPr>
          <a:lstStyle/>
          <a:p>
            <a:r>
              <a:rPr lang="en-US" sz="3271" dirty="0">
                <a:latin typeface="+mj-lt"/>
              </a:rPr>
              <a:t>This bill provides for state oversight over the Mobile Home Park Act, and it establishes an administrative process within the Division of Housing for mobile home park tenants to seek relief if their rights are violated.</a:t>
            </a:r>
          </a:p>
          <a:p>
            <a:r>
              <a:rPr lang="en-US" sz="3271" dirty="0">
                <a:latin typeface="+mj-lt"/>
              </a:rPr>
              <a:t>This bill changes some of the timeframes for the eviction of a mobile home park tenant: it expands the time to pay rent before an eviction from 5 days to 10 days, and increases the time to move or sell a home after an eviction from 2 days to 30 (with the option of purchasing an additional 30 days).</a:t>
            </a:r>
          </a:p>
          <a:p>
            <a:r>
              <a:rPr lang="en-US" sz="3271" dirty="0">
                <a:latin typeface="+mj-lt"/>
              </a:rPr>
              <a:t>It gives counties legal authority to regulate mobile home parks in unincorporated areas.</a:t>
            </a:r>
          </a:p>
        </p:txBody>
      </p:sp>
    </p:spTree>
    <p:extLst>
      <p:ext uri="{BB962C8B-B14F-4D97-AF65-F5344CB8AC3E}">
        <p14:creationId xmlns:p14="http://schemas.microsoft.com/office/powerpoint/2010/main" val="655162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76C9B0-E379-4AF4-8DB1-D7BE7A53069E}"/>
              </a:ext>
            </a:extLst>
          </p:cNvPr>
          <p:cNvSpPr>
            <a:spLocks noGrp="1"/>
          </p:cNvSpPr>
          <p:nvPr>
            <p:ph type="title"/>
          </p:nvPr>
        </p:nvSpPr>
        <p:spPr/>
        <p:txBody>
          <a:bodyPr/>
          <a:lstStyle/>
          <a:p>
            <a:r>
              <a:rPr lang="en-US" dirty="0"/>
              <a:t>HB 1118 – Engaging </a:t>
            </a:r>
            <a:r>
              <a:rPr lang="en-US" dirty="0" err="1"/>
              <a:t>LandLords</a:t>
            </a:r>
            <a:r>
              <a:rPr lang="en-US" dirty="0"/>
              <a:t> and People with Lived Experience</a:t>
            </a:r>
          </a:p>
        </p:txBody>
      </p:sp>
      <p:sp>
        <p:nvSpPr>
          <p:cNvPr id="5" name="Text Placeholder 4">
            <a:extLst>
              <a:ext uri="{FF2B5EF4-FFF2-40B4-BE49-F238E27FC236}">
                <a16:creationId xmlns:a16="http://schemas.microsoft.com/office/drawing/2014/main" id="{5DB3D347-4CED-4889-A6F2-AE35FC6F5E86}"/>
              </a:ext>
            </a:extLst>
          </p:cNvPr>
          <p:cNvSpPr>
            <a:spLocks noGrp="1"/>
          </p:cNvSpPr>
          <p:nvPr>
            <p:ph type="body" idx="1"/>
          </p:nvPr>
        </p:nvSpPr>
        <p:spPr>
          <a:xfrm>
            <a:off x="-129426" y="5736907"/>
            <a:ext cx="12270029" cy="650240"/>
          </a:xfrm>
        </p:spPr>
        <p:txBody>
          <a:bodyPr>
            <a:normAutofit/>
          </a:bodyPr>
          <a:lstStyle/>
          <a:p>
            <a:r>
              <a:rPr lang="en-US" sz="3600" dirty="0"/>
              <a:t>Aubrey Hasvold, Colorado Coalition for the Homeless</a:t>
            </a:r>
          </a:p>
        </p:txBody>
      </p:sp>
    </p:spTree>
    <p:extLst>
      <p:ext uri="{BB962C8B-B14F-4D97-AF65-F5344CB8AC3E}">
        <p14:creationId xmlns:p14="http://schemas.microsoft.com/office/powerpoint/2010/main" val="1932291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F4DC-509C-42FE-B8EC-58240EF0D54F}"/>
              </a:ext>
            </a:extLst>
          </p:cNvPr>
          <p:cNvSpPr>
            <a:spLocks noGrp="1"/>
          </p:cNvSpPr>
          <p:nvPr>
            <p:ph type="title"/>
          </p:nvPr>
        </p:nvSpPr>
        <p:spPr/>
        <p:txBody>
          <a:bodyPr/>
          <a:lstStyle/>
          <a:p>
            <a:r>
              <a:rPr lang="en-US" dirty="0"/>
              <a:t>Advocacy Case Study: HB19-1118</a:t>
            </a:r>
          </a:p>
        </p:txBody>
      </p:sp>
      <p:sp>
        <p:nvSpPr>
          <p:cNvPr id="3" name="Content Placeholder 2">
            <a:extLst>
              <a:ext uri="{FF2B5EF4-FFF2-40B4-BE49-F238E27FC236}">
                <a16:creationId xmlns:a16="http://schemas.microsoft.com/office/drawing/2014/main" id="{5839B0B0-4E9E-4261-83CA-29E75BFC66FD}"/>
              </a:ext>
            </a:extLst>
          </p:cNvPr>
          <p:cNvSpPr>
            <a:spLocks noGrp="1"/>
          </p:cNvSpPr>
          <p:nvPr>
            <p:ph idx="1"/>
          </p:nvPr>
        </p:nvSpPr>
        <p:spPr/>
        <p:txBody>
          <a:bodyPr/>
          <a:lstStyle/>
          <a:p>
            <a:r>
              <a:rPr lang="en-US" sz="3413" dirty="0"/>
              <a:t>It is a policy solution that balances the landlord/tenant relationship.</a:t>
            </a:r>
          </a:p>
          <a:p>
            <a:r>
              <a:rPr lang="en-US" sz="3413" dirty="0"/>
              <a:t>Most landlords are good actors and can be a </a:t>
            </a:r>
            <a:r>
              <a:rPr lang="en-US" sz="3413" i="1" dirty="0"/>
              <a:t>model</a:t>
            </a:r>
            <a:r>
              <a:rPr lang="en-US" sz="3413" dirty="0"/>
              <a:t> for renters’ protections bills. </a:t>
            </a:r>
          </a:p>
          <a:p>
            <a:endParaRPr lang="en-US" dirty="0"/>
          </a:p>
        </p:txBody>
      </p:sp>
    </p:spTree>
    <p:extLst>
      <p:ext uri="{BB962C8B-B14F-4D97-AF65-F5344CB8AC3E}">
        <p14:creationId xmlns:p14="http://schemas.microsoft.com/office/powerpoint/2010/main" val="1812932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D2D2-B560-4442-9EE1-D2BED7A655ED}"/>
              </a:ext>
            </a:extLst>
          </p:cNvPr>
          <p:cNvSpPr>
            <a:spLocks noGrp="1"/>
          </p:cNvSpPr>
          <p:nvPr>
            <p:ph type="title"/>
          </p:nvPr>
        </p:nvSpPr>
        <p:spPr/>
        <p:txBody>
          <a:bodyPr/>
          <a:lstStyle/>
          <a:p>
            <a:r>
              <a:rPr lang="en-US" dirty="0"/>
              <a:t>Background on HB19-1118</a:t>
            </a:r>
          </a:p>
        </p:txBody>
      </p:sp>
      <p:sp>
        <p:nvSpPr>
          <p:cNvPr id="4" name="Content Placeholder 2">
            <a:extLst>
              <a:ext uri="{FF2B5EF4-FFF2-40B4-BE49-F238E27FC236}">
                <a16:creationId xmlns:a16="http://schemas.microsoft.com/office/drawing/2014/main" id="{67CE8FFC-300F-48BA-822D-751B7A8E47B8}"/>
              </a:ext>
            </a:extLst>
          </p:cNvPr>
          <p:cNvSpPr>
            <a:spLocks noGrp="1"/>
          </p:cNvSpPr>
          <p:nvPr>
            <p:ph idx="1"/>
          </p:nvPr>
        </p:nvSpPr>
        <p:spPr>
          <a:xfrm>
            <a:off x="1283547" y="3364655"/>
            <a:ext cx="10436014" cy="4487333"/>
          </a:xfrm>
        </p:spPr>
        <p:txBody>
          <a:bodyPr>
            <a:normAutofit/>
          </a:bodyPr>
          <a:lstStyle/>
          <a:p>
            <a:r>
              <a:rPr lang="en-US" sz="3413" dirty="0"/>
              <a:t>The best way to address homelessness is to prevent it from happening in the first place.</a:t>
            </a:r>
          </a:p>
          <a:p>
            <a:r>
              <a:rPr lang="en-US" sz="3413" dirty="0"/>
              <a:t>Attorneys from Denver’s Eviction Legal Defense Program reported that 3 day’s notice is insufficient.</a:t>
            </a:r>
          </a:p>
          <a:p>
            <a:r>
              <a:rPr lang="en-US" sz="3413" dirty="0"/>
              <a:t>This short timeframe also undermines the effectiveness of existing rental assistance programs.</a:t>
            </a:r>
          </a:p>
          <a:p>
            <a:r>
              <a:rPr lang="en-US" sz="3413" dirty="0"/>
              <a:t>Most states have longer notice/cure periods </a:t>
            </a:r>
            <a:r>
              <a:rPr lang="en-US" sz="3413"/>
              <a:t>than Colorado</a:t>
            </a:r>
            <a:endParaRPr lang="en-US" sz="3413" dirty="0"/>
          </a:p>
        </p:txBody>
      </p:sp>
    </p:spTree>
    <p:extLst>
      <p:ext uri="{BB962C8B-B14F-4D97-AF65-F5344CB8AC3E}">
        <p14:creationId xmlns:p14="http://schemas.microsoft.com/office/powerpoint/2010/main" val="1408029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819F-AAB9-4AAF-BFE2-42813F99A548}"/>
              </a:ext>
            </a:extLst>
          </p:cNvPr>
          <p:cNvSpPr>
            <a:spLocks noGrp="1"/>
          </p:cNvSpPr>
          <p:nvPr>
            <p:ph type="ctrTitle"/>
          </p:nvPr>
        </p:nvSpPr>
        <p:spPr>
          <a:xfrm>
            <a:off x="562707" y="2604211"/>
            <a:ext cx="8571915" cy="3472282"/>
          </a:xfrm>
        </p:spPr>
        <p:txBody>
          <a:bodyPr/>
          <a:lstStyle/>
          <a:p>
            <a:r>
              <a:rPr lang="en-US" dirty="0"/>
              <a:t>Warranty of Habitability Legislation</a:t>
            </a:r>
            <a:br>
              <a:rPr lang="en-US" dirty="0"/>
            </a:br>
            <a:endParaRPr lang="en-US" dirty="0"/>
          </a:p>
        </p:txBody>
      </p:sp>
      <p:sp>
        <p:nvSpPr>
          <p:cNvPr id="3" name="Subtitle 2">
            <a:extLst>
              <a:ext uri="{FF2B5EF4-FFF2-40B4-BE49-F238E27FC236}">
                <a16:creationId xmlns:a16="http://schemas.microsoft.com/office/drawing/2014/main" id="{F2244C9B-BB1A-4C7D-8314-DD58BC089BD1}"/>
              </a:ext>
            </a:extLst>
          </p:cNvPr>
          <p:cNvSpPr>
            <a:spLocks noGrp="1"/>
          </p:cNvSpPr>
          <p:nvPr>
            <p:ph type="subTitle" idx="1"/>
          </p:nvPr>
        </p:nvSpPr>
        <p:spPr/>
        <p:txBody>
          <a:bodyPr/>
          <a:lstStyle/>
          <a:p>
            <a:r>
              <a:rPr lang="en-US" dirty="0"/>
              <a:t>Tiana Patterson, J.D. State &amp; Local Policy Director--Colorado</a:t>
            </a:r>
          </a:p>
          <a:p>
            <a:r>
              <a:rPr lang="en-US" dirty="0"/>
              <a:t>Enterprise Community Partners</a:t>
            </a:r>
          </a:p>
        </p:txBody>
      </p:sp>
    </p:spTree>
    <p:extLst>
      <p:ext uri="{BB962C8B-B14F-4D97-AF65-F5344CB8AC3E}">
        <p14:creationId xmlns:p14="http://schemas.microsoft.com/office/powerpoint/2010/main" val="325733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560FB-5E6F-489D-BA68-CCCD529AAA72}"/>
              </a:ext>
            </a:extLst>
          </p:cNvPr>
          <p:cNvSpPr>
            <a:spLocks noGrp="1"/>
          </p:cNvSpPr>
          <p:nvPr>
            <p:ph type="title"/>
          </p:nvPr>
        </p:nvSpPr>
        <p:spPr>
          <a:xfrm>
            <a:off x="1283114" y="1522321"/>
            <a:ext cx="10436352" cy="1609344"/>
          </a:xfrm>
        </p:spPr>
        <p:txBody>
          <a:bodyPr>
            <a:normAutofit/>
          </a:bodyPr>
          <a:lstStyle/>
          <a:p>
            <a:r>
              <a:rPr lang="en-US" dirty="0"/>
              <a:t>Barbara Carlson, Landlord</a:t>
            </a:r>
          </a:p>
        </p:txBody>
      </p:sp>
      <p:sp>
        <p:nvSpPr>
          <p:cNvPr id="4" name="Content Placeholder 2">
            <a:extLst>
              <a:ext uri="{FF2B5EF4-FFF2-40B4-BE49-F238E27FC236}">
                <a16:creationId xmlns:a16="http://schemas.microsoft.com/office/drawing/2014/main" id="{DC3672D9-83D7-44CE-92C5-C975F754D955}"/>
              </a:ext>
            </a:extLst>
          </p:cNvPr>
          <p:cNvSpPr>
            <a:spLocks noGrp="1"/>
          </p:cNvSpPr>
          <p:nvPr>
            <p:ph idx="1"/>
          </p:nvPr>
        </p:nvSpPr>
        <p:spPr>
          <a:xfrm>
            <a:off x="1283115" y="3364992"/>
            <a:ext cx="6681216" cy="4486656"/>
          </a:xfrm>
        </p:spPr>
        <p:txBody>
          <a:bodyPr>
            <a:normAutofit/>
          </a:bodyPr>
          <a:lstStyle/>
          <a:p>
            <a:pPr marL="0" indent="0">
              <a:buNone/>
            </a:pPr>
            <a:r>
              <a:rPr lang="en-US" sz="3413" dirty="0"/>
              <a:t>“…because we are all human, sometimes emergencies and setbacks happen. The law should reflect the understanding and flexibility many landlords already give their tenants when layoffs, loss of public benefits or medical issues occur.”</a:t>
            </a:r>
          </a:p>
        </p:txBody>
      </p:sp>
      <p:pic>
        <p:nvPicPr>
          <p:cNvPr id="5" name="Picture 4">
            <a:extLst>
              <a:ext uri="{FF2B5EF4-FFF2-40B4-BE49-F238E27FC236}">
                <a16:creationId xmlns:a16="http://schemas.microsoft.com/office/drawing/2014/main" id="{10ECB550-93A8-4C7E-B5A2-C5EA6C68F94D}"/>
              </a:ext>
            </a:extLst>
          </p:cNvPr>
          <p:cNvPicPr>
            <a:picLocks noChangeAspect="1"/>
          </p:cNvPicPr>
          <p:nvPr/>
        </p:nvPicPr>
        <p:blipFill rotWithShape="1">
          <a:blip r:embed="rId2"/>
          <a:srcRect b="22585"/>
          <a:stretch/>
        </p:blipFill>
        <p:spPr>
          <a:xfrm>
            <a:off x="8370363" y="3162697"/>
            <a:ext cx="4631701" cy="5371703"/>
          </a:xfrm>
          <a:prstGeom prst="rect">
            <a:avLst/>
          </a:prstGeom>
        </p:spPr>
      </p:pic>
    </p:spTree>
    <p:extLst>
      <p:ext uri="{BB962C8B-B14F-4D97-AF65-F5344CB8AC3E}">
        <p14:creationId xmlns:p14="http://schemas.microsoft.com/office/powerpoint/2010/main" val="1417766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1244-2C03-405D-81F0-48BE63CF5F1F}"/>
              </a:ext>
            </a:extLst>
          </p:cNvPr>
          <p:cNvSpPr>
            <a:spLocks noGrp="1"/>
          </p:cNvSpPr>
          <p:nvPr>
            <p:ph type="title"/>
          </p:nvPr>
        </p:nvSpPr>
        <p:spPr>
          <a:xfrm>
            <a:off x="1283114" y="1522321"/>
            <a:ext cx="10436352" cy="1609344"/>
          </a:xfrm>
        </p:spPr>
        <p:txBody>
          <a:bodyPr>
            <a:normAutofit/>
          </a:bodyPr>
          <a:lstStyle/>
          <a:p>
            <a:r>
              <a:rPr lang="en-US" dirty="0"/>
              <a:t>Emilie Aries, Landlord</a:t>
            </a:r>
          </a:p>
        </p:txBody>
      </p:sp>
      <p:pic>
        <p:nvPicPr>
          <p:cNvPr id="5" name="Picture 4">
            <a:extLst>
              <a:ext uri="{FF2B5EF4-FFF2-40B4-BE49-F238E27FC236}">
                <a16:creationId xmlns:a16="http://schemas.microsoft.com/office/drawing/2014/main" id="{68A3785A-AD3A-4E9B-9388-2B9D0518AE50}"/>
              </a:ext>
            </a:extLst>
          </p:cNvPr>
          <p:cNvPicPr>
            <a:picLocks noChangeAspect="1"/>
          </p:cNvPicPr>
          <p:nvPr/>
        </p:nvPicPr>
        <p:blipFill rotWithShape="1">
          <a:blip r:embed="rId2"/>
          <a:srcRect l="13772" r="1" b="1"/>
          <a:stretch/>
        </p:blipFill>
        <p:spPr>
          <a:xfrm>
            <a:off x="516" y="3162697"/>
            <a:ext cx="4631911" cy="5371703"/>
          </a:xfrm>
          <a:prstGeom prst="rect">
            <a:avLst/>
          </a:prstGeom>
        </p:spPr>
      </p:pic>
      <p:sp>
        <p:nvSpPr>
          <p:cNvPr id="4" name="Content Placeholder 2">
            <a:extLst>
              <a:ext uri="{FF2B5EF4-FFF2-40B4-BE49-F238E27FC236}">
                <a16:creationId xmlns:a16="http://schemas.microsoft.com/office/drawing/2014/main" id="{685B7172-DD05-412F-ACBD-A38BE7DB89D8}"/>
              </a:ext>
            </a:extLst>
          </p:cNvPr>
          <p:cNvSpPr>
            <a:spLocks noGrp="1"/>
          </p:cNvSpPr>
          <p:nvPr>
            <p:ph idx="1"/>
          </p:nvPr>
        </p:nvSpPr>
        <p:spPr>
          <a:xfrm>
            <a:off x="5233640" y="3364992"/>
            <a:ext cx="6816121" cy="4486656"/>
          </a:xfrm>
        </p:spPr>
        <p:txBody>
          <a:bodyPr>
            <a:normAutofit/>
          </a:bodyPr>
          <a:lstStyle/>
          <a:p>
            <a:pPr marL="0" indent="0">
              <a:buNone/>
            </a:pPr>
            <a:r>
              <a:rPr lang="en-US" sz="3413" dirty="0"/>
              <a:t>“Before [becoming a landlord], I had to honestly consider the risks: what would happen if rent was not paid on time? What would I do? How would my business go on? … The bottom line is, if my renters are a few days late on rent, or even a few weeks late on rent, I won't lose my home.”</a:t>
            </a:r>
          </a:p>
          <a:p>
            <a:endParaRPr lang="en-US" dirty="0"/>
          </a:p>
        </p:txBody>
      </p:sp>
    </p:spTree>
    <p:extLst>
      <p:ext uri="{BB962C8B-B14F-4D97-AF65-F5344CB8AC3E}">
        <p14:creationId xmlns:p14="http://schemas.microsoft.com/office/powerpoint/2010/main" val="266591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21A5-2888-4C95-9447-11602902A0BE}"/>
              </a:ext>
            </a:extLst>
          </p:cNvPr>
          <p:cNvSpPr>
            <a:spLocks noGrp="1"/>
          </p:cNvSpPr>
          <p:nvPr>
            <p:ph type="title"/>
          </p:nvPr>
        </p:nvSpPr>
        <p:spPr>
          <a:xfrm>
            <a:off x="1283114" y="1522321"/>
            <a:ext cx="10436352" cy="1609344"/>
          </a:xfrm>
        </p:spPr>
        <p:txBody>
          <a:bodyPr/>
          <a:lstStyle/>
          <a:p>
            <a:r>
              <a:rPr lang="en-US" dirty="0"/>
              <a:t>Melissa Jones, Tenant</a:t>
            </a:r>
          </a:p>
        </p:txBody>
      </p:sp>
      <p:sp>
        <p:nvSpPr>
          <p:cNvPr id="3" name="Content Placeholder 2">
            <a:extLst>
              <a:ext uri="{FF2B5EF4-FFF2-40B4-BE49-F238E27FC236}">
                <a16:creationId xmlns:a16="http://schemas.microsoft.com/office/drawing/2014/main" id="{74570893-17F4-439E-A8D7-251C9AA673EB}"/>
              </a:ext>
            </a:extLst>
          </p:cNvPr>
          <p:cNvSpPr>
            <a:spLocks noGrp="1"/>
          </p:cNvSpPr>
          <p:nvPr>
            <p:ph idx="1"/>
          </p:nvPr>
        </p:nvSpPr>
        <p:spPr>
          <a:xfrm>
            <a:off x="1283113" y="3364992"/>
            <a:ext cx="5425461" cy="4866287"/>
          </a:xfrm>
        </p:spPr>
        <p:txBody>
          <a:bodyPr>
            <a:normAutofit fontScale="85000" lnSpcReduction="20000"/>
          </a:bodyPr>
          <a:lstStyle/>
          <a:p>
            <a:pPr marL="0" indent="0">
              <a:buNone/>
            </a:pPr>
            <a:r>
              <a:rPr lang="en-US" sz="3733" dirty="0"/>
              <a:t>“I believe strongly that this bill will help the hard working families that live paycheck to paycheck, the disabled men and woman like myself that have heath conditions that can't move that fast or get help to move that fast. [It will give people] time to get the money up and resolve the issues that are leading them to homelessness and worsening the housing crisis.”</a:t>
            </a:r>
          </a:p>
          <a:p>
            <a:endParaRPr lang="en-US" dirty="0"/>
          </a:p>
        </p:txBody>
      </p:sp>
      <p:pic>
        <p:nvPicPr>
          <p:cNvPr id="4" name="Picture 3">
            <a:extLst>
              <a:ext uri="{FF2B5EF4-FFF2-40B4-BE49-F238E27FC236}">
                <a16:creationId xmlns:a16="http://schemas.microsoft.com/office/drawing/2014/main" id="{145737BE-0D21-483D-86D2-497F32A6C892}"/>
              </a:ext>
            </a:extLst>
          </p:cNvPr>
          <p:cNvPicPr>
            <a:picLocks noChangeAspect="1"/>
          </p:cNvPicPr>
          <p:nvPr/>
        </p:nvPicPr>
        <p:blipFill rotWithShape="1">
          <a:blip r:embed="rId2"/>
          <a:srcRect t="-238" r="21499" b="347"/>
          <a:stretch/>
        </p:blipFill>
        <p:spPr>
          <a:xfrm>
            <a:off x="7343688" y="3131665"/>
            <a:ext cx="5661113" cy="5402735"/>
          </a:xfrm>
          <a:prstGeom prst="rect">
            <a:avLst/>
          </a:prstGeom>
        </p:spPr>
      </p:pic>
    </p:spTree>
    <p:extLst>
      <p:ext uri="{BB962C8B-B14F-4D97-AF65-F5344CB8AC3E}">
        <p14:creationId xmlns:p14="http://schemas.microsoft.com/office/powerpoint/2010/main" val="2113942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B9EF-B95F-42A0-9FA1-BBDAC46D8F10}"/>
              </a:ext>
            </a:extLst>
          </p:cNvPr>
          <p:cNvSpPr>
            <a:spLocks noGrp="1"/>
          </p:cNvSpPr>
          <p:nvPr>
            <p:ph type="title"/>
          </p:nvPr>
        </p:nvSpPr>
        <p:spPr/>
        <p:txBody>
          <a:bodyPr>
            <a:normAutofit/>
          </a:bodyPr>
          <a:lstStyle/>
          <a:p>
            <a:r>
              <a:rPr lang="en-US" dirty="0"/>
              <a:t>Future Legislation: </a:t>
            </a:r>
            <a:br>
              <a:rPr lang="en-US" dirty="0"/>
            </a:br>
            <a:r>
              <a:rPr lang="en-US" dirty="0"/>
              <a:t>Source of Income Non-Discrimination	</a:t>
            </a:r>
          </a:p>
        </p:txBody>
      </p:sp>
      <p:sp>
        <p:nvSpPr>
          <p:cNvPr id="3" name="Content Placeholder 2">
            <a:extLst>
              <a:ext uri="{FF2B5EF4-FFF2-40B4-BE49-F238E27FC236}">
                <a16:creationId xmlns:a16="http://schemas.microsoft.com/office/drawing/2014/main" id="{F6BF66FC-0EE4-4178-A266-6FB7371E325E}"/>
              </a:ext>
            </a:extLst>
          </p:cNvPr>
          <p:cNvSpPr>
            <a:spLocks noGrp="1"/>
          </p:cNvSpPr>
          <p:nvPr>
            <p:ph idx="1"/>
          </p:nvPr>
        </p:nvSpPr>
        <p:spPr/>
        <p:txBody>
          <a:bodyPr/>
          <a:lstStyle/>
          <a:p>
            <a:r>
              <a:rPr lang="en-US" sz="3413" dirty="0"/>
              <a:t>This legislation would ensure that a person’s source of income does not preclude them from accessing housing.</a:t>
            </a:r>
          </a:p>
          <a:p>
            <a:r>
              <a:rPr lang="en-US" sz="3413" dirty="0"/>
              <a:t>According to Denver Housing Authority, 22 percent of vouchers expire because the holder is not able to find a place to live.</a:t>
            </a:r>
          </a:p>
          <a:p>
            <a:r>
              <a:rPr lang="en-US" sz="3413" dirty="0"/>
              <a:t>When protections are in place, voucher utilization increases by up to 11 percent.</a:t>
            </a:r>
          </a:p>
          <a:p>
            <a:endParaRPr lang="en-US" dirty="0"/>
          </a:p>
        </p:txBody>
      </p:sp>
    </p:spTree>
    <p:extLst>
      <p:ext uri="{BB962C8B-B14F-4D97-AF65-F5344CB8AC3E}">
        <p14:creationId xmlns:p14="http://schemas.microsoft.com/office/powerpoint/2010/main" val="942241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D5C4EC-B37A-402B-B54F-129830455446}"/>
              </a:ext>
            </a:extLst>
          </p:cNvPr>
          <p:cNvSpPr>
            <a:spLocks noGrp="1"/>
          </p:cNvSpPr>
          <p:nvPr>
            <p:ph type="title"/>
          </p:nvPr>
        </p:nvSpPr>
        <p:spPr>
          <a:xfrm>
            <a:off x="1270000" y="2271714"/>
            <a:ext cx="10464800" cy="2286000"/>
          </a:xfrm>
        </p:spPr>
        <p:txBody>
          <a:bodyPr/>
          <a:lstStyle/>
          <a:p>
            <a:r>
              <a:rPr lang="en-US" dirty="0"/>
              <a:t>Assessing the Impacts</a:t>
            </a:r>
          </a:p>
        </p:txBody>
      </p:sp>
      <p:sp>
        <p:nvSpPr>
          <p:cNvPr id="4" name="Text Placeholder 3">
            <a:extLst>
              <a:ext uri="{FF2B5EF4-FFF2-40B4-BE49-F238E27FC236}">
                <a16:creationId xmlns:a16="http://schemas.microsoft.com/office/drawing/2014/main" id="{28765468-711F-4FAA-9BDB-2D914F1F1866}"/>
              </a:ext>
            </a:extLst>
          </p:cNvPr>
          <p:cNvSpPr>
            <a:spLocks noGrp="1"/>
          </p:cNvSpPr>
          <p:nvPr>
            <p:ph type="body" sz="quarter" idx="1"/>
          </p:nvPr>
        </p:nvSpPr>
        <p:spPr>
          <a:xfrm>
            <a:off x="1270000" y="6057900"/>
            <a:ext cx="10464800" cy="1423986"/>
          </a:xfrm>
        </p:spPr>
        <p:txBody>
          <a:bodyPr/>
          <a:lstStyle/>
          <a:p>
            <a:r>
              <a:rPr lang="en-US" dirty="0"/>
              <a:t>Christina Garcia, Colorado Coalition for the Homeless</a:t>
            </a:r>
          </a:p>
        </p:txBody>
      </p:sp>
    </p:spTree>
    <p:extLst>
      <p:ext uri="{BB962C8B-B14F-4D97-AF65-F5344CB8AC3E}">
        <p14:creationId xmlns:p14="http://schemas.microsoft.com/office/powerpoint/2010/main" val="40487871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Housing Vouchers in the Community"/>
          <p:cNvSpPr txBox="1">
            <a:spLocks noGrp="1"/>
          </p:cNvSpPr>
          <p:nvPr>
            <p:ph type="ctrTitle"/>
          </p:nvPr>
        </p:nvSpPr>
        <p:spPr>
          <a:xfrm>
            <a:off x="1403306" y="1071284"/>
            <a:ext cx="10464801" cy="1474242"/>
          </a:xfrm>
          <a:prstGeom prst="rect">
            <a:avLst/>
          </a:prstGeom>
        </p:spPr>
        <p:txBody>
          <a:bodyPr/>
          <a:lstStyle>
            <a:lvl1pPr defTabSz="473201">
              <a:defRPr sz="5103"/>
            </a:lvl1pPr>
          </a:lstStyle>
          <a:p>
            <a:r>
              <a:t>Housing Vouchers in the Community </a:t>
            </a:r>
          </a:p>
        </p:txBody>
      </p:sp>
      <p:sp>
        <p:nvSpPr>
          <p:cNvPr id="120" name="Discrimination/misperception…"/>
          <p:cNvSpPr txBox="1">
            <a:spLocks noGrp="1"/>
          </p:cNvSpPr>
          <p:nvPr>
            <p:ph type="subTitle" sz="half" idx="1"/>
          </p:nvPr>
        </p:nvSpPr>
        <p:spPr>
          <a:xfrm>
            <a:off x="1270000" y="4271552"/>
            <a:ext cx="10464800" cy="3844630"/>
          </a:xfrm>
          <a:prstGeom prst="rect">
            <a:avLst/>
          </a:prstGeom>
        </p:spPr>
        <p:txBody>
          <a:bodyPr/>
          <a:lstStyle/>
          <a:p>
            <a:pPr marL="445168" lvl="1" indent="-445168" algn="l">
              <a:lnSpc>
                <a:spcPct val="130000"/>
              </a:lnSpc>
              <a:buSzPct val="125000"/>
              <a:buChar char="•"/>
            </a:pPr>
            <a:r>
              <a:rPr dirty="0"/>
              <a:t>Discrimination/misperception </a:t>
            </a:r>
          </a:p>
          <a:p>
            <a:pPr marL="445168" lvl="1" indent="-445168" algn="l">
              <a:lnSpc>
                <a:spcPct val="130000"/>
              </a:lnSpc>
              <a:buSzPct val="125000"/>
              <a:buChar char="•"/>
            </a:pPr>
            <a:r>
              <a:rPr dirty="0"/>
              <a:t>High rents/low inventory</a:t>
            </a:r>
          </a:p>
          <a:p>
            <a:pPr marL="445168" lvl="1" indent="-445168" algn="l">
              <a:lnSpc>
                <a:spcPct val="130000"/>
              </a:lnSpc>
              <a:buSzPct val="125000"/>
              <a:buChar char="•"/>
            </a:pPr>
            <a:r>
              <a:rPr dirty="0"/>
              <a:t>Payment Standard vs. FMR</a:t>
            </a:r>
          </a:p>
          <a:p>
            <a:pPr marL="445168" lvl="1" indent="-445168" algn="l">
              <a:lnSpc>
                <a:spcPct val="130000"/>
              </a:lnSpc>
              <a:buSzPct val="125000"/>
              <a:buChar char="•"/>
            </a:pPr>
            <a:r>
              <a:rPr dirty="0"/>
              <a:t>Landlord not part of care team</a:t>
            </a:r>
          </a:p>
          <a:p>
            <a:pPr marL="445168" lvl="1" indent="-445168" algn="l">
              <a:lnSpc>
                <a:spcPct val="130000"/>
              </a:lnSpc>
              <a:buSzPct val="125000"/>
              <a:buChar char="•"/>
            </a:pPr>
            <a:r>
              <a:rPr dirty="0"/>
              <a:t>Damages to units</a:t>
            </a:r>
          </a:p>
        </p:txBody>
      </p:sp>
      <p:sp>
        <p:nvSpPr>
          <p:cNvPr id="121" name="Common Challenges"/>
          <p:cNvSpPr txBox="1"/>
          <p:nvPr/>
        </p:nvSpPr>
        <p:spPr>
          <a:xfrm>
            <a:off x="4249511" y="3275563"/>
            <a:ext cx="4505778" cy="68736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8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800" b="0" i="0" u="sng" strike="noStrike" kern="0" cap="none" spc="0" normalizeH="0" baseline="0" noProof="0" dirty="0">
                <a:ln>
                  <a:noFill/>
                </a:ln>
                <a:solidFill>
                  <a:srgbClr val="3E231A"/>
                </a:solidFill>
                <a:effectLst/>
                <a:uLnTx/>
                <a:uFillTx/>
                <a:latin typeface="Papyrus"/>
                <a:sym typeface="Papyrus"/>
              </a:rPr>
              <a:t>Common Challenges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After  SOI Ordinance"/>
          <p:cNvSpPr txBox="1">
            <a:spLocks noGrp="1"/>
          </p:cNvSpPr>
          <p:nvPr>
            <p:ph type="title" idx="4294967295"/>
          </p:nvPr>
        </p:nvSpPr>
        <p:spPr>
          <a:xfrm>
            <a:off x="1270000" y="886801"/>
            <a:ext cx="10464800" cy="2108201"/>
          </a:xfrm>
          <a:prstGeom prst="rect">
            <a:avLst/>
          </a:prstGeom>
        </p:spPr>
        <p:txBody>
          <a:bodyPr/>
          <a:lstStyle>
            <a:lvl1pPr algn="ctr"/>
          </a:lstStyle>
          <a:p>
            <a:r>
              <a:t>After  SOI Ordinance</a:t>
            </a:r>
          </a:p>
        </p:txBody>
      </p:sp>
      <p:sp>
        <p:nvSpPr>
          <p:cNvPr id="124" name="Higher rents…"/>
          <p:cNvSpPr txBox="1">
            <a:spLocks noGrp="1"/>
          </p:cNvSpPr>
          <p:nvPr>
            <p:ph type="body" idx="4294967295"/>
          </p:nvPr>
        </p:nvSpPr>
        <p:spPr>
          <a:xfrm>
            <a:off x="1270000" y="2819400"/>
            <a:ext cx="10464800" cy="5842000"/>
          </a:xfrm>
          <a:prstGeom prst="rect">
            <a:avLst/>
          </a:prstGeom>
        </p:spPr>
        <p:txBody>
          <a:bodyPr/>
          <a:lstStyle/>
          <a:p>
            <a:pPr>
              <a:buBlip>
                <a:blip r:embed="rId2"/>
              </a:buBlip>
            </a:pPr>
            <a:r>
              <a:t>Higher rents</a:t>
            </a:r>
          </a:p>
          <a:p>
            <a:pPr>
              <a:buBlip>
                <a:blip r:embed="rId2"/>
              </a:buBlip>
            </a:pPr>
            <a:r>
              <a:t>Security deposits upfront</a:t>
            </a:r>
          </a:p>
          <a:p>
            <a:pPr>
              <a:buBlip>
                <a:blip r:embed="rId2"/>
              </a:buBlip>
            </a:pPr>
            <a:r>
              <a:t>Holding fee/admin fees</a:t>
            </a:r>
          </a:p>
          <a:p>
            <a:pPr>
              <a:buBlip>
                <a:blip r:embed="rId2"/>
              </a:buBlip>
            </a:pPr>
            <a:r>
              <a:t>3x tenant portion </a:t>
            </a:r>
          </a:p>
          <a:p>
            <a:pPr>
              <a:buBlip>
                <a:blip r:embed="rId2"/>
              </a:buBlip>
            </a:pPr>
            <a:r>
              <a:t>Tougher background screening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Housing Strategies"/>
          <p:cNvSpPr txBox="1">
            <a:spLocks noGrp="1"/>
          </p:cNvSpPr>
          <p:nvPr>
            <p:ph type="title"/>
          </p:nvPr>
        </p:nvSpPr>
        <p:spPr>
          <a:xfrm>
            <a:off x="1270000" y="1154615"/>
            <a:ext cx="10464800" cy="2108200"/>
          </a:xfrm>
          <a:prstGeom prst="rect">
            <a:avLst/>
          </a:prstGeom>
        </p:spPr>
        <p:txBody>
          <a:bodyPr/>
          <a:lstStyle/>
          <a:p>
            <a:r>
              <a:rPr dirty="0"/>
              <a:t>Housing Strategies</a:t>
            </a:r>
          </a:p>
        </p:txBody>
      </p:sp>
      <p:sp>
        <p:nvSpPr>
          <p:cNvPr id="127" name="Dedicated Housing Navigation…"/>
          <p:cNvSpPr txBox="1">
            <a:spLocks noGrp="1"/>
          </p:cNvSpPr>
          <p:nvPr>
            <p:ph type="body" idx="1"/>
          </p:nvPr>
        </p:nvSpPr>
        <p:spPr>
          <a:xfrm>
            <a:off x="1270000" y="3031084"/>
            <a:ext cx="10464800" cy="5168435"/>
          </a:xfrm>
          <a:prstGeom prst="rect">
            <a:avLst/>
          </a:prstGeom>
        </p:spPr>
        <p:txBody>
          <a:bodyPr/>
          <a:lstStyle/>
          <a:p>
            <a:pPr>
              <a:buBlip>
                <a:blip r:embed="rId2"/>
              </a:buBlip>
            </a:pPr>
            <a:r>
              <a:rPr dirty="0"/>
              <a:t>Dedicated Housing Navigation</a:t>
            </a:r>
          </a:p>
          <a:p>
            <a:pPr>
              <a:buBlip>
                <a:blip r:embed="rId2"/>
              </a:buBlip>
            </a:pPr>
            <a:r>
              <a:rPr dirty="0"/>
              <a:t>Intentional housing with Housing Coordinators taking point</a:t>
            </a:r>
          </a:p>
          <a:p>
            <a:pPr>
              <a:buBlip>
                <a:blip r:embed="rId2"/>
              </a:buBlip>
            </a:pPr>
            <a:r>
              <a:rPr dirty="0"/>
              <a:t>Quick access to $ for app/admin/holding fees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Eviction Prevention work starts before someone is housed"/>
          <p:cNvSpPr txBox="1">
            <a:spLocks noGrp="1"/>
          </p:cNvSpPr>
          <p:nvPr>
            <p:ph type="body" idx="13"/>
          </p:nvPr>
        </p:nvSpPr>
        <p:spPr>
          <a:xfrm>
            <a:off x="1270000" y="3702050"/>
            <a:ext cx="10464800" cy="1981201"/>
          </a:xfrm>
          <a:prstGeom prst="rect">
            <a:avLst/>
          </a:prstGeom>
        </p:spPr>
        <p:txBody>
          <a:bodyPr/>
          <a:lstStyle>
            <a:lvl1pPr>
              <a:defRPr sz="4800"/>
            </a:lvl1pPr>
          </a:lstStyle>
          <a:p>
            <a:r>
              <a:t>Eviction Prevention work starts before someone is housed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viction Prevention Components"/>
          <p:cNvSpPr txBox="1">
            <a:spLocks noGrp="1"/>
          </p:cNvSpPr>
          <p:nvPr>
            <p:ph type="title"/>
          </p:nvPr>
        </p:nvSpPr>
        <p:spPr>
          <a:xfrm>
            <a:off x="1039060" y="855099"/>
            <a:ext cx="10464800" cy="2108200"/>
          </a:xfrm>
          <a:prstGeom prst="rect">
            <a:avLst/>
          </a:prstGeom>
        </p:spPr>
        <p:txBody>
          <a:bodyPr/>
          <a:lstStyle>
            <a:lvl1pPr defTabSz="514095">
              <a:defRPr sz="5632"/>
            </a:lvl1pPr>
          </a:lstStyle>
          <a:p>
            <a:r>
              <a:rPr dirty="0"/>
              <a:t>Eviction Prevention Components</a:t>
            </a:r>
          </a:p>
        </p:txBody>
      </p:sp>
      <p:sp>
        <p:nvSpPr>
          <p:cNvPr id="132" name="Education…"/>
          <p:cNvSpPr txBox="1"/>
          <p:nvPr/>
        </p:nvSpPr>
        <p:spPr>
          <a:xfrm>
            <a:off x="1299037" y="3411829"/>
            <a:ext cx="9261140" cy="35958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469900" marR="0" lvl="0" indent="-469900" algn="l" defTabSz="584200" rtl="0" eaLnBrk="1" fontAlgn="auto" latinLnBrk="0" hangingPunct="0">
              <a:lnSpc>
                <a:spcPct val="100000"/>
              </a:lnSpc>
              <a:spcBef>
                <a:spcPts val="3000"/>
              </a:spcBef>
              <a:spcAft>
                <a:spcPts val="0"/>
              </a:spcAft>
              <a:buClrTx/>
              <a:buSzPct val="25000"/>
              <a:buFontTx/>
              <a:buBlip>
                <a:blip r:embed="rId2"/>
              </a:buBlip>
              <a:tabLst/>
              <a:defRPr sz="3800"/>
            </a:pPr>
            <a:r>
              <a:rPr kumimoji="0" sz="3800" b="0" i="0" u="none" strike="noStrike" kern="0" cap="none" spc="0" normalizeH="0" baseline="0" noProof="0" dirty="0">
                <a:ln>
                  <a:noFill/>
                </a:ln>
                <a:solidFill>
                  <a:srgbClr val="3E231A"/>
                </a:solidFill>
                <a:effectLst/>
                <a:uLnTx/>
                <a:uFillTx/>
                <a:latin typeface="Papyrus"/>
                <a:sym typeface="Papyrus"/>
              </a:rPr>
              <a:t>Education</a:t>
            </a:r>
          </a:p>
          <a:p>
            <a:pPr marL="469900" marR="0" lvl="0" indent="-469900" algn="l" defTabSz="584200" rtl="0" eaLnBrk="1" fontAlgn="auto" latinLnBrk="0" hangingPunct="0">
              <a:lnSpc>
                <a:spcPct val="100000"/>
              </a:lnSpc>
              <a:spcBef>
                <a:spcPts val="3000"/>
              </a:spcBef>
              <a:spcAft>
                <a:spcPts val="0"/>
              </a:spcAft>
              <a:buClrTx/>
              <a:buSzPct val="25000"/>
              <a:buFontTx/>
              <a:buBlip>
                <a:blip r:embed="rId2"/>
              </a:buBlip>
              <a:tabLst/>
              <a:defRPr sz="3800"/>
            </a:pPr>
            <a:r>
              <a:rPr kumimoji="0" sz="3800" b="0" i="0" u="none" strike="noStrike" kern="0" cap="none" spc="0" normalizeH="0" baseline="0" noProof="0" dirty="0">
                <a:ln>
                  <a:noFill/>
                </a:ln>
                <a:solidFill>
                  <a:srgbClr val="3E231A"/>
                </a:solidFill>
                <a:effectLst/>
                <a:uLnTx/>
                <a:uFillTx/>
                <a:latin typeface="Papyrus"/>
                <a:sym typeface="Papyrus"/>
              </a:rPr>
              <a:t>Collaboration</a:t>
            </a:r>
          </a:p>
          <a:p>
            <a:pPr marL="469900" marR="0" lvl="0" indent="-469900" algn="l" defTabSz="584200" rtl="0" eaLnBrk="1" fontAlgn="auto" latinLnBrk="0" hangingPunct="0">
              <a:lnSpc>
                <a:spcPct val="100000"/>
              </a:lnSpc>
              <a:spcBef>
                <a:spcPts val="3000"/>
              </a:spcBef>
              <a:spcAft>
                <a:spcPts val="0"/>
              </a:spcAft>
              <a:buClrTx/>
              <a:buSzPct val="25000"/>
              <a:buFontTx/>
              <a:buBlip>
                <a:blip r:embed="rId2"/>
              </a:buBlip>
              <a:tabLst/>
              <a:defRPr sz="3800"/>
            </a:pPr>
            <a:r>
              <a:rPr kumimoji="0" sz="3800" b="0" i="0" u="none" strike="noStrike" kern="0" cap="none" spc="0" normalizeH="0" baseline="0" noProof="0" dirty="0">
                <a:ln>
                  <a:noFill/>
                </a:ln>
                <a:solidFill>
                  <a:srgbClr val="3E231A"/>
                </a:solidFill>
                <a:effectLst/>
                <a:uLnTx/>
                <a:uFillTx/>
                <a:latin typeface="Papyrus"/>
                <a:sym typeface="Papyrus"/>
              </a:rPr>
              <a:t>Communication </a:t>
            </a:r>
          </a:p>
          <a:p>
            <a:pPr marL="469900" marR="0" lvl="0" indent="-469900" algn="l" defTabSz="584200" rtl="0" eaLnBrk="1" fontAlgn="auto" latinLnBrk="0" hangingPunct="0">
              <a:lnSpc>
                <a:spcPct val="100000"/>
              </a:lnSpc>
              <a:spcBef>
                <a:spcPts val="3000"/>
              </a:spcBef>
              <a:spcAft>
                <a:spcPts val="0"/>
              </a:spcAft>
              <a:buClrTx/>
              <a:buSzPct val="25000"/>
              <a:buFontTx/>
              <a:buBlip>
                <a:blip r:embed="rId2"/>
              </a:buBlip>
              <a:tabLst/>
              <a:defRPr sz="3800"/>
            </a:pPr>
            <a:r>
              <a:rPr kumimoji="0" sz="3800" b="0" i="0" u="none" strike="noStrike" kern="0" cap="none" spc="0" normalizeH="0" baseline="0" noProof="0" dirty="0">
                <a:ln>
                  <a:noFill/>
                </a:ln>
                <a:solidFill>
                  <a:srgbClr val="3E231A"/>
                </a:solidFill>
                <a:effectLst/>
                <a:uLnTx/>
                <a:uFillTx/>
                <a:latin typeface="Papyrus"/>
                <a:sym typeface="Papyrus"/>
              </a:rPr>
              <a:t>Mutual Rescission of Lease/Relocation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32000"/>
            <a:ext cx="9751060" cy="5689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8281" y="2032000"/>
            <a:ext cx="3120339" cy="56896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13004799"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87695" hangingPunct="1"/>
            <a:endParaRPr lang="en-US" sz="1920" kern="1200" dirty="0">
              <a:solidFill>
                <a:srgbClr val="FFFFFF"/>
              </a:solidFill>
              <a:latin typeface="Corbel" panose="020B0503020204020204"/>
            </a:endParaRPr>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32000"/>
            <a:ext cx="4951710" cy="5689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8B2CAF-C6CB-41D7-BEF0-70BA7FF2B6AA}"/>
              </a:ext>
            </a:extLst>
          </p:cNvPr>
          <p:cNvSpPr>
            <a:spLocks noGrp="1"/>
          </p:cNvSpPr>
          <p:nvPr>
            <p:ph type="title"/>
          </p:nvPr>
        </p:nvSpPr>
        <p:spPr>
          <a:xfrm>
            <a:off x="196948" y="2604211"/>
            <a:ext cx="4420159" cy="3004109"/>
          </a:xfrm>
        </p:spPr>
        <p:txBody>
          <a:bodyPr vert="horz" lIns="97536" tIns="48768" rIns="97536" bIns="48768" rtlCol="0" anchor="b">
            <a:normAutofit/>
          </a:bodyPr>
          <a:lstStyle/>
          <a:p>
            <a:r>
              <a:rPr lang="en-US" sz="4907" spc="-107" dirty="0"/>
              <a:t>What is Warranty of Habitability? </a:t>
            </a:r>
          </a:p>
        </p:txBody>
      </p:sp>
      <p:pic>
        <p:nvPicPr>
          <p:cNvPr id="4" name="Content Placeholder 3">
            <a:extLst>
              <a:ext uri="{FF2B5EF4-FFF2-40B4-BE49-F238E27FC236}">
                <a16:creationId xmlns:a16="http://schemas.microsoft.com/office/drawing/2014/main" id="{76529EBE-7E01-43C8-9920-C748ADBD9387}"/>
              </a:ext>
            </a:extLst>
          </p:cNvPr>
          <p:cNvPicPr>
            <a:picLocks noGrp="1" noChangeAspect="1"/>
          </p:cNvPicPr>
          <p:nvPr>
            <p:ph idx="1"/>
          </p:nvPr>
        </p:nvPicPr>
        <p:blipFill>
          <a:blip r:embed="rId3"/>
          <a:stretch>
            <a:fillRect/>
          </a:stretch>
        </p:blipFill>
        <p:spPr>
          <a:xfrm>
            <a:off x="5066291" y="2028750"/>
            <a:ext cx="7187482" cy="5390611"/>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3588" y="2028749"/>
            <a:ext cx="409651" cy="568634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6509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Eviction Prevention: Education"/>
          <p:cNvSpPr txBox="1">
            <a:spLocks noGrp="1"/>
          </p:cNvSpPr>
          <p:nvPr>
            <p:ph type="title" idx="4294967295"/>
          </p:nvPr>
        </p:nvSpPr>
        <p:spPr>
          <a:xfrm>
            <a:off x="1477365" y="709059"/>
            <a:ext cx="10464801" cy="2108201"/>
          </a:xfrm>
          <a:prstGeom prst="rect">
            <a:avLst/>
          </a:prstGeom>
        </p:spPr>
        <p:txBody>
          <a:bodyPr/>
          <a:lstStyle>
            <a:lvl1pPr algn="ctr" defTabSz="531622">
              <a:defRPr sz="5915"/>
            </a:lvl1pPr>
          </a:lstStyle>
          <a:p>
            <a:r>
              <a:t>Eviction Prevention: Education</a:t>
            </a:r>
          </a:p>
        </p:txBody>
      </p:sp>
      <p:sp>
        <p:nvSpPr>
          <p:cNvPr id="135" name="Landlord orientation on housing program regulations.…"/>
          <p:cNvSpPr txBox="1">
            <a:spLocks noGrp="1"/>
          </p:cNvSpPr>
          <p:nvPr>
            <p:ph type="body" idx="4294967295"/>
          </p:nvPr>
        </p:nvSpPr>
        <p:spPr>
          <a:xfrm>
            <a:off x="1477365" y="2226926"/>
            <a:ext cx="10464801" cy="5842001"/>
          </a:xfrm>
          <a:prstGeom prst="rect">
            <a:avLst/>
          </a:prstGeom>
        </p:spPr>
        <p:txBody>
          <a:bodyPr anchor="t"/>
          <a:lstStyle/>
          <a:p>
            <a:pPr marL="0" indent="0" algn="ctr" defTabSz="525779">
              <a:spcBef>
                <a:spcPts val="2700"/>
              </a:spcBef>
              <a:buSzTx/>
              <a:buNone/>
              <a:defRPr sz="3420"/>
            </a:pPr>
            <a:endParaRPr/>
          </a:p>
          <a:p>
            <a:pPr marL="422909" indent="-422909" defTabSz="525779">
              <a:spcBef>
                <a:spcPts val="2700"/>
              </a:spcBef>
              <a:buSzPct val="125000"/>
              <a:buChar char="•"/>
              <a:defRPr sz="3420"/>
            </a:pPr>
            <a:r>
              <a:t>Landlord orientation on housing program regulations.</a:t>
            </a:r>
          </a:p>
          <a:p>
            <a:pPr marL="422909" indent="-422909" defTabSz="525779">
              <a:spcBef>
                <a:spcPts val="2700"/>
              </a:spcBef>
              <a:buSzPct val="125000"/>
              <a:buChar char="•"/>
              <a:defRPr sz="3420"/>
            </a:pPr>
            <a:r>
              <a:t>Tenant orientation regarding housing program and lease requirements. </a:t>
            </a:r>
          </a:p>
          <a:p>
            <a:pPr marL="422909" indent="-422909" defTabSz="525779">
              <a:spcBef>
                <a:spcPts val="2700"/>
              </a:spcBef>
              <a:buSzPct val="125000"/>
              <a:buChar char="•"/>
              <a:defRPr sz="3420"/>
            </a:pPr>
            <a:r>
              <a:t>Information/referrals for new landlords on tenant laws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Eviction Prevention: Collaboration"/>
          <p:cNvSpPr txBox="1">
            <a:spLocks noGrp="1"/>
          </p:cNvSpPr>
          <p:nvPr>
            <p:ph type="title" idx="4294967295"/>
          </p:nvPr>
        </p:nvSpPr>
        <p:spPr>
          <a:xfrm>
            <a:off x="1477365" y="709059"/>
            <a:ext cx="10464801" cy="2108201"/>
          </a:xfrm>
          <a:prstGeom prst="rect">
            <a:avLst/>
          </a:prstGeom>
        </p:spPr>
        <p:txBody>
          <a:bodyPr/>
          <a:lstStyle>
            <a:lvl1pPr algn="ctr" defTabSz="479044">
              <a:defRPr sz="5330"/>
            </a:lvl1pPr>
          </a:lstStyle>
          <a:p>
            <a:r>
              <a:t>Eviction Prevention: Collaboration</a:t>
            </a:r>
          </a:p>
        </p:txBody>
      </p:sp>
      <p:sp>
        <p:nvSpPr>
          <p:cNvPr id="138" name="Proactive meetings with Property Management, Supportive Service Team and Housing Coordinator…"/>
          <p:cNvSpPr txBox="1">
            <a:spLocks noGrp="1"/>
          </p:cNvSpPr>
          <p:nvPr>
            <p:ph type="body" idx="4294967295"/>
          </p:nvPr>
        </p:nvSpPr>
        <p:spPr>
          <a:xfrm>
            <a:off x="1270000" y="2360232"/>
            <a:ext cx="10464800" cy="5842001"/>
          </a:xfrm>
          <a:prstGeom prst="rect">
            <a:avLst/>
          </a:prstGeom>
        </p:spPr>
        <p:txBody>
          <a:bodyPr anchor="t"/>
          <a:lstStyle/>
          <a:p>
            <a:pPr marL="0" indent="0" algn="ctr">
              <a:buSzTx/>
              <a:buNone/>
            </a:pPr>
            <a:endParaRPr/>
          </a:p>
          <a:p>
            <a:pPr>
              <a:buSzPct val="125000"/>
              <a:buChar char="•"/>
            </a:pPr>
            <a:r>
              <a:t>Proactive meetings with Property Management, Supportive Service Team and Housing Coordinator </a:t>
            </a:r>
          </a:p>
          <a:p>
            <a:pPr>
              <a:buSzPct val="125000"/>
              <a:buChar char="•"/>
            </a:pPr>
            <a:r>
              <a:t>Tenant Conferences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Eviction Prevention: Communication"/>
          <p:cNvSpPr txBox="1">
            <a:spLocks noGrp="1"/>
          </p:cNvSpPr>
          <p:nvPr>
            <p:ph type="title" idx="4294967295"/>
          </p:nvPr>
        </p:nvSpPr>
        <p:spPr>
          <a:xfrm>
            <a:off x="1414507" y="1517349"/>
            <a:ext cx="9690503" cy="2108201"/>
          </a:xfrm>
          <a:prstGeom prst="rect">
            <a:avLst/>
          </a:prstGeom>
        </p:spPr>
        <p:txBody>
          <a:bodyPr>
            <a:normAutofit/>
          </a:bodyPr>
          <a:lstStyle>
            <a:lvl1pPr algn="ctr" defTabSz="461518">
              <a:defRPr sz="5135"/>
            </a:lvl1pPr>
          </a:lstStyle>
          <a:p>
            <a:r>
              <a:rPr sz="6000" dirty="0"/>
              <a:t>Eviction Prevention: Communication</a:t>
            </a:r>
          </a:p>
        </p:txBody>
      </p:sp>
      <p:sp>
        <p:nvSpPr>
          <p:cNvPr id="141" name="Constant communication with landlord - not just when issues come up…"/>
          <p:cNvSpPr txBox="1">
            <a:spLocks noGrp="1"/>
          </p:cNvSpPr>
          <p:nvPr>
            <p:ph type="body" idx="4294967295"/>
          </p:nvPr>
        </p:nvSpPr>
        <p:spPr>
          <a:xfrm>
            <a:off x="1044353" y="3365742"/>
            <a:ext cx="10464801" cy="4506447"/>
          </a:xfrm>
          <a:prstGeom prst="rect">
            <a:avLst/>
          </a:prstGeom>
        </p:spPr>
        <p:txBody>
          <a:bodyPr anchor="t"/>
          <a:lstStyle/>
          <a:p>
            <a:pPr marL="0" indent="0" algn="ctr">
              <a:buSzTx/>
              <a:buNone/>
            </a:pPr>
            <a:endParaRPr dirty="0"/>
          </a:p>
          <a:p>
            <a:pPr>
              <a:buBlip>
                <a:blip r:embed="rId2"/>
              </a:buBlip>
            </a:pPr>
            <a:r>
              <a:rPr dirty="0"/>
              <a:t>Constant communication with landlord - not just when issues come up</a:t>
            </a:r>
          </a:p>
          <a:p>
            <a:pPr>
              <a:buBlip>
                <a:blip r:embed="rId2"/>
              </a:buBlip>
            </a:pPr>
            <a:r>
              <a:rPr dirty="0"/>
              <a:t>Single point of contact for landlord</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Eviction Prevention: MLR"/>
          <p:cNvSpPr txBox="1">
            <a:spLocks noGrp="1"/>
          </p:cNvSpPr>
          <p:nvPr>
            <p:ph type="title"/>
          </p:nvPr>
        </p:nvSpPr>
        <p:spPr>
          <a:xfrm>
            <a:off x="1033010" y="1390404"/>
            <a:ext cx="10464801" cy="2108201"/>
          </a:xfrm>
          <a:prstGeom prst="rect">
            <a:avLst/>
          </a:prstGeom>
        </p:spPr>
        <p:txBody>
          <a:bodyPr>
            <a:normAutofit/>
          </a:bodyPr>
          <a:lstStyle/>
          <a:p>
            <a:r>
              <a:rPr sz="6600" dirty="0"/>
              <a:t>Eviction Prevention: MLR </a:t>
            </a:r>
          </a:p>
        </p:txBody>
      </p:sp>
      <p:sp>
        <p:nvSpPr>
          <p:cNvPr id="144" name="What went well?…"/>
          <p:cNvSpPr txBox="1">
            <a:spLocks noGrp="1"/>
          </p:cNvSpPr>
          <p:nvPr>
            <p:ph type="body" sz="half" idx="1"/>
          </p:nvPr>
        </p:nvSpPr>
        <p:spPr>
          <a:xfrm>
            <a:off x="2141179" y="2982330"/>
            <a:ext cx="9208514" cy="5030242"/>
          </a:xfrm>
          <a:prstGeom prst="rect">
            <a:avLst/>
          </a:prstGeom>
        </p:spPr>
        <p:txBody>
          <a:bodyPr/>
          <a:lstStyle/>
          <a:p>
            <a:pPr>
              <a:buBlip>
                <a:blip r:embed="rId2"/>
              </a:buBlip>
            </a:pPr>
            <a:r>
              <a:rPr dirty="0"/>
              <a:t>What went well?</a:t>
            </a:r>
          </a:p>
          <a:p>
            <a:pPr>
              <a:buBlip>
                <a:blip r:embed="rId2"/>
              </a:buBlip>
            </a:pPr>
            <a:r>
              <a:rPr dirty="0"/>
              <a:t>What went wrong?</a:t>
            </a:r>
            <a:endParaRPr lang="en-US" dirty="0"/>
          </a:p>
          <a:p>
            <a:pPr>
              <a:buBlip>
                <a:blip r:embed="rId2"/>
              </a:buBlip>
            </a:pPr>
            <a:r>
              <a:rPr lang="en-US" dirty="0"/>
              <a:t>What will be different? </a:t>
            </a:r>
            <a:endParaRPr dirty="0"/>
          </a:p>
          <a:p>
            <a:pPr>
              <a:buBlip>
                <a:blip r:embed="rId2"/>
              </a:buBlip>
            </a:pPr>
            <a:r>
              <a:rPr dirty="0"/>
              <a:t>Intention rehousing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A091-3299-4ED5-9D7A-743366DA417F}"/>
              </a:ext>
            </a:extLst>
          </p:cNvPr>
          <p:cNvSpPr>
            <a:spLocks noGrp="1"/>
          </p:cNvSpPr>
          <p:nvPr>
            <p:ph type="title"/>
          </p:nvPr>
        </p:nvSpPr>
        <p:spPr/>
        <p:txBody>
          <a:bodyPr/>
          <a:lstStyle/>
          <a:p>
            <a:r>
              <a:rPr lang="en-US" dirty="0"/>
              <a:t>Why Warranty of Habitability (WOH) ?</a:t>
            </a:r>
          </a:p>
        </p:txBody>
      </p:sp>
      <p:sp>
        <p:nvSpPr>
          <p:cNvPr id="3" name="Content Placeholder 2">
            <a:extLst>
              <a:ext uri="{FF2B5EF4-FFF2-40B4-BE49-F238E27FC236}">
                <a16:creationId xmlns:a16="http://schemas.microsoft.com/office/drawing/2014/main" id="{04451C69-FB07-442D-897E-982FADA03353}"/>
              </a:ext>
            </a:extLst>
          </p:cNvPr>
          <p:cNvSpPr>
            <a:spLocks noGrp="1"/>
          </p:cNvSpPr>
          <p:nvPr>
            <p:ph idx="1"/>
          </p:nvPr>
        </p:nvSpPr>
        <p:spPr/>
        <p:txBody>
          <a:bodyPr/>
          <a:lstStyle/>
          <a:p>
            <a:r>
              <a:rPr lang="en-US" dirty="0"/>
              <a:t>In 2017, Enterprise Released a report called “Protecting CO Renters: A Call for Action on State &amp; Local  Policy” that report was informed by our partners at 9to5, United for a New Economy, and Mile High Connects. </a:t>
            </a:r>
          </a:p>
          <a:p>
            <a:pPr lvl="1"/>
            <a:r>
              <a:rPr lang="en-US" dirty="0"/>
              <a:t>Housing quality issues rose to the top </a:t>
            </a:r>
          </a:p>
          <a:p>
            <a:pPr lvl="1"/>
            <a:r>
              <a:rPr lang="en-US" dirty="0"/>
              <a:t>Safe and Healthy homes have direct impact on the lives and well beings of families</a:t>
            </a:r>
          </a:p>
          <a:p>
            <a:pPr lvl="1"/>
            <a:r>
              <a:rPr lang="en-US" dirty="0"/>
              <a:t>These were cost-neutral proposals that could help thousands</a:t>
            </a:r>
          </a:p>
          <a:p>
            <a:pPr lvl="1"/>
            <a:r>
              <a:rPr lang="en-US" dirty="0"/>
              <a:t>Colorado ranks near the bottom for tenant protections. </a:t>
            </a:r>
          </a:p>
          <a:p>
            <a:pPr marL="536465" lvl="1" indent="0">
              <a:buNone/>
            </a:pPr>
            <a:endParaRPr lang="en-US" dirty="0"/>
          </a:p>
        </p:txBody>
      </p:sp>
    </p:spTree>
    <p:extLst>
      <p:ext uri="{BB962C8B-B14F-4D97-AF65-F5344CB8AC3E}">
        <p14:creationId xmlns:p14="http://schemas.microsoft.com/office/powerpoint/2010/main" val="812838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96A288-E1AD-4B0E-BA94-C7A85E2E7E55}"/>
              </a:ext>
            </a:extLst>
          </p:cNvPr>
          <p:cNvSpPr>
            <a:spLocks noGrp="1"/>
          </p:cNvSpPr>
          <p:nvPr>
            <p:ph type="title"/>
          </p:nvPr>
        </p:nvSpPr>
        <p:spPr>
          <a:xfrm>
            <a:off x="269780" y="2417960"/>
            <a:ext cx="3016141" cy="4907929"/>
          </a:xfrm>
        </p:spPr>
        <p:txBody>
          <a:bodyPr/>
          <a:lstStyle/>
          <a:p>
            <a:r>
              <a:rPr lang="en-US" dirty="0"/>
              <a:t>Current WOH Statute v. 2019 Updates– HB19-1170 </a:t>
            </a:r>
          </a:p>
        </p:txBody>
      </p:sp>
      <p:graphicFrame>
        <p:nvGraphicFramePr>
          <p:cNvPr id="10" name="Content Placeholder 9">
            <a:extLst>
              <a:ext uri="{FF2B5EF4-FFF2-40B4-BE49-F238E27FC236}">
                <a16:creationId xmlns:a16="http://schemas.microsoft.com/office/drawing/2014/main" id="{3337F0BB-44D3-45FD-96BA-D70A3D735249}"/>
              </a:ext>
            </a:extLst>
          </p:cNvPr>
          <p:cNvGraphicFramePr>
            <a:graphicFrameLocks noGrp="1"/>
          </p:cNvGraphicFramePr>
          <p:nvPr>
            <p:ph sz="half" idx="2"/>
            <p:extLst/>
          </p:nvPr>
        </p:nvGraphicFramePr>
        <p:xfrm>
          <a:off x="4124960" y="1595028"/>
          <a:ext cx="3706707" cy="6147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ED3E903E-848C-47FC-A3E5-44694C36ADF8}"/>
              </a:ext>
            </a:extLst>
          </p:cNvPr>
          <p:cNvGraphicFramePr>
            <a:graphicFrameLocks noGrp="1"/>
          </p:cNvGraphicFramePr>
          <p:nvPr>
            <p:ph sz="quarter" idx="4"/>
            <p:extLst/>
          </p:nvPr>
        </p:nvGraphicFramePr>
        <p:xfrm>
          <a:off x="8349136" y="1514666"/>
          <a:ext cx="3706707" cy="62278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angle 2">
            <a:extLst>
              <a:ext uri="{FF2B5EF4-FFF2-40B4-BE49-F238E27FC236}">
                <a16:creationId xmlns:a16="http://schemas.microsoft.com/office/drawing/2014/main" id="{7E399A59-23D0-4D3F-8266-53F6AF11D00D}"/>
              </a:ext>
            </a:extLst>
          </p:cNvPr>
          <p:cNvSpPr>
            <a:spLocks noChangeArrowheads="1"/>
          </p:cNvSpPr>
          <p:nvPr/>
        </p:nvSpPr>
        <p:spPr bwMode="auto">
          <a:xfrm>
            <a:off x="1" y="923735"/>
            <a:ext cx="197042"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0" rIns="97536" bIns="0" numCol="1" anchor="ctr" anchorCtr="0" compatLnSpc="1">
            <a:prstTxWarp prst="textNoShape">
              <a:avLst/>
            </a:prstTxWarp>
            <a:spAutoFit/>
          </a:bodyPr>
          <a:lstStyle/>
          <a:p>
            <a:pPr algn="l" defTabSz="975390" eaLnBrk="0" fontAlgn="base">
              <a:spcBef>
                <a:spcPct val="0"/>
              </a:spcBef>
              <a:spcAft>
                <a:spcPct val="0"/>
              </a:spcAft>
            </a:pPr>
            <a:endParaRPr lang="en-US" altLang="en-US" sz="1920" kern="1200" dirty="0">
              <a:solidFill>
                <a:srgbClr val="000000"/>
              </a:solidFill>
              <a:latin typeface="Arial" panose="020B0604020202020204" pitchFamily="34" charset="0"/>
            </a:endParaRPr>
          </a:p>
          <a:p>
            <a:pPr algn="l" defTabSz="975390" eaLnBrk="0" fontAlgn="base">
              <a:spcBef>
                <a:spcPct val="0"/>
              </a:spcBef>
              <a:spcAft>
                <a:spcPct val="0"/>
              </a:spcAft>
            </a:pPr>
            <a:endParaRPr lang="en-US" altLang="en-US" sz="1920" kern="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323141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4640-550F-4E86-A82C-8FA9013D1CCC}"/>
              </a:ext>
            </a:extLst>
          </p:cNvPr>
          <p:cNvSpPr>
            <a:spLocks noGrp="1"/>
          </p:cNvSpPr>
          <p:nvPr>
            <p:ph type="title"/>
          </p:nvPr>
        </p:nvSpPr>
        <p:spPr>
          <a:xfrm>
            <a:off x="269780" y="2417960"/>
            <a:ext cx="3350307" cy="4907929"/>
          </a:xfrm>
        </p:spPr>
        <p:txBody>
          <a:bodyPr/>
          <a:lstStyle/>
          <a:p>
            <a:r>
              <a:rPr lang="en-US" dirty="0"/>
              <a:t>Engagement Process </a:t>
            </a:r>
          </a:p>
        </p:txBody>
      </p:sp>
      <p:sp>
        <p:nvSpPr>
          <p:cNvPr id="3" name="Content Placeholder 2">
            <a:extLst>
              <a:ext uri="{FF2B5EF4-FFF2-40B4-BE49-F238E27FC236}">
                <a16:creationId xmlns:a16="http://schemas.microsoft.com/office/drawing/2014/main" id="{B299B75C-4D02-49DA-B6B5-3FEDA920EB09}"/>
              </a:ext>
            </a:extLst>
          </p:cNvPr>
          <p:cNvSpPr>
            <a:spLocks noGrp="1"/>
          </p:cNvSpPr>
          <p:nvPr>
            <p:ph idx="1"/>
          </p:nvPr>
        </p:nvSpPr>
        <p:spPr/>
        <p:txBody>
          <a:bodyPr/>
          <a:lstStyle/>
          <a:p>
            <a:r>
              <a:rPr lang="en-US" dirty="0"/>
              <a:t>Over the past two years we garnered feedback from: </a:t>
            </a:r>
          </a:p>
          <a:p>
            <a:pPr lvl="1"/>
            <a:r>
              <a:rPr lang="en-US" dirty="0"/>
              <a:t>Apartment Association</a:t>
            </a:r>
          </a:p>
          <a:p>
            <a:pPr lvl="1"/>
            <a:r>
              <a:rPr lang="en-US" dirty="0"/>
              <a:t>Home builders</a:t>
            </a:r>
          </a:p>
          <a:p>
            <a:pPr lvl="1"/>
            <a:r>
              <a:rPr lang="en-US" dirty="0"/>
              <a:t>Housing authorities</a:t>
            </a:r>
          </a:p>
          <a:p>
            <a:pPr lvl="1"/>
            <a:r>
              <a:rPr lang="en-US" dirty="0"/>
              <a:t>Health experts</a:t>
            </a:r>
          </a:p>
          <a:p>
            <a:pPr lvl="1"/>
            <a:r>
              <a:rPr lang="en-US" dirty="0"/>
              <a:t>Lawyers</a:t>
            </a:r>
          </a:p>
          <a:p>
            <a:pPr lvl="1"/>
            <a:r>
              <a:rPr lang="en-US" dirty="0"/>
              <a:t>Model legislation from at least 10 other states. </a:t>
            </a:r>
          </a:p>
          <a:p>
            <a:pPr lvl="1"/>
            <a:r>
              <a:rPr lang="en-US" dirty="0"/>
              <a:t>Community members </a:t>
            </a:r>
          </a:p>
          <a:p>
            <a:r>
              <a:rPr lang="en-US" dirty="0"/>
              <a:t>Why did we work to have such a robust outreach strategy?</a:t>
            </a:r>
          </a:p>
          <a:p>
            <a:pPr lvl="1"/>
            <a:r>
              <a:rPr lang="en-US" dirty="0"/>
              <a:t>Fairness</a:t>
            </a:r>
          </a:p>
          <a:p>
            <a:pPr lvl="1"/>
            <a:r>
              <a:rPr lang="en-US" dirty="0"/>
              <a:t>Transparency</a:t>
            </a:r>
          </a:p>
          <a:p>
            <a:pPr lvl="1"/>
            <a:r>
              <a:rPr lang="en-US" dirty="0"/>
              <a:t>Political feasibility</a:t>
            </a:r>
          </a:p>
        </p:txBody>
      </p:sp>
    </p:spTree>
    <p:extLst>
      <p:ext uri="{BB962C8B-B14F-4D97-AF65-F5344CB8AC3E}">
        <p14:creationId xmlns:p14="http://schemas.microsoft.com/office/powerpoint/2010/main" val="420105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4640-550F-4E86-A82C-8FA9013D1CCC}"/>
              </a:ext>
            </a:extLst>
          </p:cNvPr>
          <p:cNvSpPr>
            <a:spLocks noGrp="1"/>
          </p:cNvSpPr>
          <p:nvPr>
            <p:ph type="title"/>
          </p:nvPr>
        </p:nvSpPr>
        <p:spPr>
          <a:xfrm>
            <a:off x="269780" y="2417960"/>
            <a:ext cx="3350307" cy="4907929"/>
          </a:xfrm>
        </p:spPr>
        <p:txBody>
          <a:bodyPr/>
          <a:lstStyle/>
          <a:p>
            <a:r>
              <a:rPr lang="en-US" dirty="0"/>
              <a:t>Making the Connection</a:t>
            </a:r>
          </a:p>
        </p:txBody>
      </p:sp>
      <p:sp>
        <p:nvSpPr>
          <p:cNvPr id="3" name="Content Placeholder 2">
            <a:extLst>
              <a:ext uri="{FF2B5EF4-FFF2-40B4-BE49-F238E27FC236}">
                <a16:creationId xmlns:a16="http://schemas.microsoft.com/office/drawing/2014/main" id="{B299B75C-4D02-49DA-B6B5-3FEDA920EB09}"/>
              </a:ext>
            </a:extLst>
          </p:cNvPr>
          <p:cNvSpPr>
            <a:spLocks noGrp="1"/>
          </p:cNvSpPr>
          <p:nvPr>
            <p:ph idx="1"/>
          </p:nvPr>
        </p:nvSpPr>
        <p:spPr/>
        <p:txBody>
          <a:bodyPr/>
          <a:lstStyle/>
          <a:p>
            <a:pPr marL="0" indent="0">
              <a:buNone/>
            </a:pPr>
            <a:r>
              <a:rPr lang="en-US" sz="3840" dirty="0"/>
              <a:t>WHY?</a:t>
            </a:r>
          </a:p>
          <a:p>
            <a:pPr marL="0" indent="0">
              <a:buNone/>
            </a:pPr>
            <a:endParaRPr lang="en-US" dirty="0"/>
          </a:p>
          <a:p>
            <a:r>
              <a:rPr lang="en-US" dirty="0"/>
              <a:t>Family Economic Vitality</a:t>
            </a:r>
          </a:p>
          <a:p>
            <a:r>
              <a:rPr lang="en-US" dirty="0"/>
              <a:t>Health &amp; Wellness of Family</a:t>
            </a:r>
          </a:p>
          <a:p>
            <a:r>
              <a:rPr lang="en-US" dirty="0"/>
              <a:t>Mitigation of Displacement </a:t>
            </a:r>
          </a:p>
          <a:p>
            <a:r>
              <a:rPr lang="en-US" dirty="0"/>
              <a:t>Ending Intergenerational &amp; Multigenerational poverty </a:t>
            </a:r>
          </a:p>
          <a:p>
            <a:pPr marL="536465" lvl="1" indent="0">
              <a:buNone/>
            </a:pPr>
            <a:endParaRPr lang="en-US" dirty="0"/>
          </a:p>
        </p:txBody>
      </p:sp>
    </p:spTree>
    <p:extLst>
      <p:ext uri="{BB962C8B-B14F-4D97-AF65-F5344CB8AC3E}">
        <p14:creationId xmlns:p14="http://schemas.microsoft.com/office/powerpoint/2010/main" val="153947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9EB3-6821-42AE-BB57-EABF68D705FF}"/>
              </a:ext>
            </a:extLst>
          </p:cNvPr>
          <p:cNvSpPr>
            <a:spLocks noGrp="1"/>
          </p:cNvSpPr>
          <p:nvPr>
            <p:ph type="ctrTitle"/>
          </p:nvPr>
        </p:nvSpPr>
        <p:spPr/>
        <p:txBody>
          <a:bodyPr/>
          <a:lstStyle/>
          <a:p>
            <a:r>
              <a:rPr lang="en-US" sz="6000" dirty="0"/>
              <a:t>2019 Renters’ Protections Legislative Overview </a:t>
            </a:r>
          </a:p>
        </p:txBody>
      </p:sp>
      <p:sp>
        <p:nvSpPr>
          <p:cNvPr id="3" name="Subtitle 2">
            <a:extLst>
              <a:ext uri="{FF2B5EF4-FFF2-40B4-BE49-F238E27FC236}">
                <a16:creationId xmlns:a16="http://schemas.microsoft.com/office/drawing/2014/main" id="{012743E4-BE50-41D9-8F75-BE52B0670EC6}"/>
              </a:ext>
            </a:extLst>
          </p:cNvPr>
          <p:cNvSpPr>
            <a:spLocks noGrp="1"/>
          </p:cNvSpPr>
          <p:nvPr>
            <p:ph type="subTitle" idx="1"/>
          </p:nvPr>
        </p:nvSpPr>
        <p:spPr/>
        <p:txBody>
          <a:bodyPr/>
          <a:lstStyle/>
          <a:p>
            <a:r>
              <a:rPr lang="en-US" dirty="0"/>
              <a:t>Jack Regenbogen, Colorado Center on Law and Policy</a:t>
            </a:r>
          </a:p>
        </p:txBody>
      </p:sp>
    </p:spTree>
    <p:extLst>
      <p:ext uri="{BB962C8B-B14F-4D97-AF65-F5344CB8AC3E}">
        <p14:creationId xmlns:p14="http://schemas.microsoft.com/office/powerpoint/2010/main" val="3327414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551" dirty="0"/>
              <a:t>Eviction Legal Defense Fund </a:t>
            </a:r>
            <a:br>
              <a:rPr lang="en-US" sz="4551" dirty="0"/>
            </a:br>
            <a:r>
              <a:rPr lang="en-US" sz="3129" dirty="0"/>
              <a:t>(SB19-180, sponsored by Sen. Faith Winter and Rep. Julie McCluskie) </a:t>
            </a:r>
          </a:p>
        </p:txBody>
      </p:sp>
      <p:sp>
        <p:nvSpPr>
          <p:cNvPr id="3" name="Content Placeholder 2"/>
          <p:cNvSpPr>
            <a:spLocks noGrp="1"/>
          </p:cNvSpPr>
          <p:nvPr>
            <p:ph idx="1"/>
          </p:nvPr>
        </p:nvSpPr>
        <p:spPr>
          <a:xfrm>
            <a:off x="650240" y="2167467"/>
            <a:ext cx="10837333" cy="6935893"/>
          </a:xfrm>
        </p:spPr>
        <p:txBody>
          <a:bodyPr>
            <a:normAutofit/>
          </a:bodyPr>
          <a:lstStyle/>
          <a:p>
            <a:r>
              <a:rPr lang="en-US" sz="3982" dirty="0">
                <a:latin typeface="+mj-lt"/>
              </a:rPr>
              <a:t>The bill provides $750,000 to create an Eviction Legal Defense Fund.</a:t>
            </a:r>
          </a:p>
          <a:p>
            <a:endParaRPr lang="en-US" sz="3982" dirty="0">
              <a:latin typeface="+mj-lt"/>
            </a:endParaRPr>
          </a:p>
          <a:p>
            <a:r>
              <a:rPr lang="en-US" sz="3982" dirty="0">
                <a:latin typeface="+mj-lt"/>
              </a:rPr>
              <a:t>The Office of the State Court Administrator will award grants from the fund to qualifying nonprofit organizations that provide legal advice, counseling, and representation for, and on behalf of, indigent clients who are experiencing an eviction or are at immediate risk of an eviction.</a:t>
            </a:r>
          </a:p>
        </p:txBody>
      </p:sp>
    </p:spTree>
    <p:extLst>
      <p:ext uri="{BB962C8B-B14F-4D97-AF65-F5344CB8AC3E}">
        <p14:creationId xmlns:p14="http://schemas.microsoft.com/office/powerpoint/2010/main" val="1368937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png"/></Relationships>
</file>

<file path=ppt/theme/_rels/theme6.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nded">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7CF026C-957E-4F4E-893C-D02C23AB6317}"/>
    </a:ext>
  </a:extLst>
</a:theme>
</file>

<file path=ppt/theme/theme4.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TotalTime>
  <Words>2754</Words>
  <Application>Microsoft Office PowerPoint</Application>
  <PresentationFormat>Custom</PresentationFormat>
  <Paragraphs>188</Paragraphs>
  <Slides>33</Slides>
  <Notes>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Arial</vt:lpstr>
      <vt:lpstr>Calibri</vt:lpstr>
      <vt:lpstr>Calibri Light</vt:lpstr>
      <vt:lpstr>Cambria</vt:lpstr>
      <vt:lpstr>Corbel</vt:lpstr>
      <vt:lpstr>Helvetica Neue</vt:lpstr>
      <vt:lpstr>Papyrus</vt:lpstr>
      <vt:lpstr>Wingdings</vt:lpstr>
      <vt:lpstr>Wingdings 2</vt:lpstr>
      <vt:lpstr>Adjacency</vt:lpstr>
      <vt:lpstr>Office Theme</vt:lpstr>
      <vt:lpstr>Banded</vt:lpstr>
      <vt:lpstr>Parchment</vt:lpstr>
      <vt:lpstr>Frame</vt:lpstr>
      <vt:lpstr>Protecting Tenants Through Legislative Efforts </vt:lpstr>
      <vt:lpstr>Warranty of Habitability Legislation </vt:lpstr>
      <vt:lpstr>What is Warranty of Habitability? </vt:lpstr>
      <vt:lpstr>Why Warranty of Habitability (WOH) ?</vt:lpstr>
      <vt:lpstr>Current WOH Statute v. 2019 Updates– HB19-1170 </vt:lpstr>
      <vt:lpstr>Engagement Process </vt:lpstr>
      <vt:lpstr>Making the Connection</vt:lpstr>
      <vt:lpstr>2019 Renters’ Protections Legislative Overview </vt:lpstr>
      <vt:lpstr>Eviction Legal Defense Fund  (SB19-180, sponsored by Sen. Faith Winter and Rep. Julie McCluskie) </vt:lpstr>
      <vt:lpstr>Extend Notice Before an Eviction  (HB19-1118, sponsored by Rep. Dominique Jackson, Rep. Rochelle Galindo and Sen. Angela Williams)</vt:lpstr>
      <vt:lpstr>Residential Tenants Health and Safety Act (HB19-1170, sponsored by Rep. Dominique Jackson, Rep. Mike Weissman, Sen. Angela Williams and Sen. Jeff Bridges)</vt:lpstr>
      <vt:lpstr>Rental Application Fees  (HB19-1106, sponsored by Rep. Serena Gonzales-Gutierrez, Rep. Brianna Titone and Sen. Brittany Pettersen)</vt:lpstr>
      <vt:lpstr>Grants for Property Tax, Rent, and Heat  (HB19-1085, sponsored by Rep. Tony Exum and Sen. Rachel Zenzinger)</vt:lpstr>
      <vt:lpstr>Landlord And Tenant Duties Regarding Bed Bugs (HB19-1328, sponsored by Rep. Leslie Herod and Sen. Robert Rodriguez)</vt:lpstr>
      <vt:lpstr>Authorize Local Governments to Stabilize Rent (SB19-225, sponsored by Sen. Julie Gonzales, Sen. Robert Rodriguez, Rep. Serena Gonzales-Gutierrez and Rep. Susan Lontine)</vt:lpstr>
      <vt:lpstr>Mobile Home Park Act Oversight  (HB19-1309, sponsored by Rep. Edie Hooten, Rep. Julie McCluskie, Sen. Stephen Fenberg and Sen. Pete Lee)</vt:lpstr>
      <vt:lpstr>HB 1118 – Engaging LandLords and People with Lived Experience</vt:lpstr>
      <vt:lpstr>Advocacy Case Study: HB19-1118</vt:lpstr>
      <vt:lpstr>Background on HB19-1118</vt:lpstr>
      <vt:lpstr>Barbara Carlson, Landlord</vt:lpstr>
      <vt:lpstr>Emilie Aries, Landlord</vt:lpstr>
      <vt:lpstr>Melissa Jones, Tenant</vt:lpstr>
      <vt:lpstr>Future Legislation:  Source of Income Non-Discrimination </vt:lpstr>
      <vt:lpstr>Assessing the Impacts</vt:lpstr>
      <vt:lpstr>Housing Vouchers in the Community </vt:lpstr>
      <vt:lpstr>After  SOI Ordinance</vt:lpstr>
      <vt:lpstr>Housing Strategies</vt:lpstr>
      <vt:lpstr>PowerPoint Presentation</vt:lpstr>
      <vt:lpstr>Eviction Prevention Components</vt:lpstr>
      <vt:lpstr>Eviction Prevention: Education</vt:lpstr>
      <vt:lpstr>Eviction Prevention: Collaboration</vt:lpstr>
      <vt:lpstr>Eviction Prevention: Communication</vt:lpstr>
      <vt:lpstr>Eviction Prevention: MLR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Vouchers in the Community</dc:title>
  <dc:creator>Cathy Alderman</dc:creator>
  <cp:lastModifiedBy>Cathy Alderman</cp:lastModifiedBy>
  <cp:revision>7</cp:revision>
  <dcterms:modified xsi:type="dcterms:W3CDTF">2019-05-10T21:36:26Z</dcterms:modified>
</cp:coreProperties>
</file>