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603" r:id="rId3"/>
    <p:sldId id="604" r:id="rId4"/>
    <p:sldId id="605" r:id="rId5"/>
    <p:sldId id="258" r:id="rId6"/>
    <p:sldId id="606" r:id="rId7"/>
    <p:sldId id="607" r:id="rId8"/>
    <p:sldId id="266" r:id="rId9"/>
    <p:sldId id="608" r:id="rId10"/>
    <p:sldId id="268" r:id="rId11"/>
    <p:sldId id="271" r:id="rId12"/>
    <p:sldId id="272" r:id="rId13"/>
    <p:sldId id="610" r:id="rId1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AA009E-57BA-47BE-90D6-DC1310DF9356}">
          <p14:sldIdLst>
            <p14:sldId id="256"/>
            <p14:sldId id="603"/>
            <p14:sldId id="604"/>
            <p14:sldId id="605"/>
            <p14:sldId id="258"/>
            <p14:sldId id="606"/>
            <p14:sldId id="607"/>
            <p14:sldId id="266"/>
            <p14:sldId id="608"/>
            <p14:sldId id="268"/>
            <p14:sldId id="271"/>
            <p14:sldId id="272"/>
            <p14:sldId id="6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Gulotta" initials="JG" lastIdx="1" clrIdx="0">
    <p:extLst>
      <p:ext uri="{19B8F6BF-5375-455C-9EA6-DF929625EA0E}">
        <p15:presenceInfo xmlns:p15="http://schemas.microsoft.com/office/powerpoint/2012/main" userId="Jill Gulot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86"/>
    <a:srgbClr val="98BA79"/>
    <a:srgbClr val="BA2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111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2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2E13CDA-6E49-4474-8B06-EE54661C4F34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6512A50A-EBB9-413A-8317-728405A2E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7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3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CCH:  </a:t>
            </a:r>
            <a:r>
              <a:rPr lang="en-US" dirty="0"/>
              <a:t>Non-profit organization providing housing, integrated healthcare, and supportive services to people currently or formerly experiencing homelessness.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First Department:  </a:t>
            </a:r>
            <a:r>
              <a:rPr lang="en-US" dirty="0"/>
              <a:t>Consists of 5 modified Assertive Community Treatment teams including two Social Impact Bond teams.  Multi-disciplinary approach.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Impact Bond (SIB) project:  </a:t>
            </a:r>
            <a:r>
              <a:rPr lang="en-US" dirty="0"/>
              <a:t>5-year randomized control study focusing on high utilizers of jails and emergency services (detox, ERs, etc.) in Denver.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Renaissance Downtown Lofts (RDL):  </a:t>
            </a:r>
            <a:r>
              <a:rPr lang="en-US" dirty="0"/>
              <a:t>101-unit apartment building with robust services available on-site for SIB project clients.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RPMC owns and operates 18 multifamily projects throughout Denver</a:t>
            </a:r>
          </a:p>
          <a:p>
            <a:pPr lvl="1"/>
            <a:r>
              <a:rPr lang="en-US" dirty="0"/>
              <a:t>1,703 units for families and individuals</a:t>
            </a:r>
          </a:p>
          <a:p>
            <a:r>
              <a:rPr lang="en-US" dirty="0"/>
              <a:t>Owned by CCH, thereby integrating housing and services </a:t>
            </a:r>
          </a:p>
          <a:p>
            <a:r>
              <a:rPr lang="en-US" dirty="0"/>
              <a:t>This provides necessary access and proximity to services and support</a:t>
            </a:r>
          </a:p>
          <a:p>
            <a:r>
              <a:rPr lang="en-US" dirty="0"/>
              <a:t>In this perspective, RPMC represents the asset and CCH represents the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5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Intensive services especially for first 1-3 months- ACT model (home visits and community support)</a:t>
            </a:r>
          </a:p>
          <a:p>
            <a:r>
              <a:rPr lang="en-US" dirty="0"/>
              <a:t>Life skills classes, BH groups/services, healthcare, peer outings, socialization events, etc. </a:t>
            </a:r>
          </a:p>
          <a:p>
            <a:r>
              <a:rPr lang="en-US" dirty="0"/>
              <a:t>Incentive Program- “Good Neighbor” tokens </a:t>
            </a:r>
          </a:p>
          <a:p>
            <a:r>
              <a:rPr lang="en-US" dirty="0"/>
              <a:t>Resident Governance Council</a:t>
            </a:r>
          </a:p>
          <a:p>
            <a:r>
              <a:rPr lang="en-US" dirty="0"/>
              <a:t>Quarterly Town Hall meetings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3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Tenant conferences- RPMC and service staff attending</a:t>
            </a:r>
          </a:p>
          <a:p>
            <a:r>
              <a:rPr lang="en-US" dirty="0"/>
              <a:t>Resident Governance Council and Town Hall meetings give input around services desired by the community</a:t>
            </a:r>
          </a:p>
          <a:p>
            <a:r>
              <a:rPr lang="en-US" dirty="0"/>
              <a:t>Eviction Prevention Committee</a:t>
            </a:r>
          </a:p>
          <a:p>
            <a:r>
              <a:rPr lang="en-US" dirty="0"/>
              <a:t>Housing First model often 3-4 times housed before successful</a:t>
            </a:r>
          </a:p>
          <a:p>
            <a:r>
              <a:rPr lang="en-US" dirty="0"/>
              <a:t>RPMC and SIB staff working together to find other housing options at various other properties (scattered site or property-based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 </a:t>
            </a:r>
            <a:r>
              <a:rPr lang="en-US" dirty="0"/>
              <a:t>Eviction Prevention Subcommittee (weekly meeting)- identifying residents currently experiencing lease issues/violations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 </a:t>
            </a:r>
            <a:r>
              <a:rPr lang="en-US" dirty="0"/>
              <a:t>Informal/preliminary intervention (supportive service teams)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 </a:t>
            </a:r>
            <a:r>
              <a:rPr lang="en-US" dirty="0"/>
              <a:t>Tenant conference (PM- “demand” phase)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 </a:t>
            </a:r>
            <a:r>
              <a:rPr lang="en-US" dirty="0"/>
              <a:t>Eviction Prevention Subcommittee follow-up</a:t>
            </a:r>
          </a:p>
          <a:p>
            <a:pPr marL="0" indent="0">
              <a:buNone/>
            </a:pPr>
            <a:endParaRPr lang="en-US" b="1" dirty="0">
              <a:solidFill>
                <a:srgbClr val="008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 </a:t>
            </a:r>
            <a:r>
              <a:rPr lang="en-US" dirty="0"/>
              <a:t>Full Eviction Prevention Committee (PM- “notice” phase)- mutual lease rescission or notice to quit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0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A50A-EBB9-413A-8317-728405A2EB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0DB5-DDD7-49FB-B4FE-82D43366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52957-0D55-4995-8B6D-13F602BF5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03FF-270B-44EF-B17B-A335729C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C2F6-231C-4F0F-B65D-F9A7BD80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73BD-2B10-4A8B-BBDC-1BBC3BDA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B01-DAA6-441F-B4B1-E1EA1A9F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9A15B-CC5D-457C-9C82-F23D7A5AF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1813C-C6C5-4070-96D6-18B2C529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9D7C1-C36A-40E1-AF6A-E6B67998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CF811-F0FC-48B7-AE03-B445A0EB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22DF3-53A4-4A16-9269-683B9C6A9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0F67C-84F8-475D-9817-32CE98EAF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3FBF-F95A-4884-8F11-A3B0617F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49E4-0047-4AF6-A928-D071EFC3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7131-005F-41CF-BABF-35337773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1363-F00E-4CA4-9B67-2B48AC8F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8619-2520-4B58-BFB8-1A561838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0DE5-3FB3-4946-BBB3-7739FAF6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08FD-59E6-4F6C-9E8A-135AB9B7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BE8D-83E4-478C-BB80-B0C3976D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1835-1B3A-46E7-BA1B-DE341003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7FB01-A03A-438C-8EE4-8333969B9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84A6-750C-475A-A22C-77F4F370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AA459-BE2C-4A30-AAC9-0F0395BD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FB46-2F19-41B2-B5F8-B175CD05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6CE8-B615-4E64-9CBA-43B6B988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18F07-55B2-416B-B110-000C1656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C97F6-86D9-4140-9AB1-BDF8E3C14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16F9-F7E4-4CC0-8E4B-773437F9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A4BCF-21E0-42BF-A199-BBC3BF5F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1ECBA-1B4B-4AD5-8205-4F2F8E60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DAB3-EDEF-4948-8574-A03195BD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7DD1C-0189-4554-9519-29C96534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F3F20-E8E4-443E-AD07-FB0A52764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5556F-EDCF-4EA8-AA05-DB41B186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53FA8-937E-4BE6-B9D3-386370383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DF8AD-EBEF-471B-91A5-3D901570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3DD0-CB13-4DCC-AEFC-CFBFB051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2C7F5-1109-4CCB-8E9D-4D25AA96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2F2C-8FC5-4848-AD56-FD778BD9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CF2A3-7E0E-4153-9C30-B0F2474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9E29A-4422-4C2B-A05D-207020C2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DCAC4-7AC1-4067-9999-2F0429F0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0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5E7BE-2F20-4AE7-AFEA-4F84906B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7C442-2EE1-40A8-8192-2D973141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87D6D-893F-4CE0-9937-49DE23BC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FD37-E24A-4DC4-B88A-8FCEA64B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1BF8-6A88-4AEB-8874-2663F1DC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0E075-853D-4274-9FCE-12377BDE1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73843-8878-449C-A05B-80FDBF1D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5115C-69FB-492F-A9D3-624F907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8EE8D-2BE1-4C91-981F-54A96876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F0F9-C741-4BEA-B90C-EC22EC8B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BA3E6-6A70-48EB-88C1-B997E4857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36F19-5127-4A82-93B4-07089F84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8401C-9F1B-4F26-AF31-F0290A4C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8E449-E8CA-4102-B429-8C95C1B1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7B469-66A1-4776-9B00-792A788A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3A46C-B328-4A84-AEBC-1C8F68AD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7DDB-C1A5-4A43-A069-5E00259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51D0-9E69-47BD-8358-C81BEB0C1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2893-323D-4CAE-87A0-05D14C8B66B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7E1A-65FF-4864-A9F5-2A4EA8409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90A0-92E5-4DC1-B758-9D1D11782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D7F2-9ED0-4A85-B08C-28079C741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12" y="-359498"/>
            <a:ext cx="12621824" cy="841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42535" y="422031"/>
            <a:ext cx="13667935" cy="2403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DCF00A-A2A3-4774-8C66-B868B3FF4380}"/>
              </a:ext>
            </a:extLst>
          </p:cNvPr>
          <p:cNvSpPr txBox="1">
            <a:spLocks/>
          </p:cNvSpPr>
          <p:nvPr/>
        </p:nvSpPr>
        <p:spPr>
          <a:xfrm>
            <a:off x="2603500" y="-612721"/>
            <a:ext cx="10121900" cy="2537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US" sz="40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Property Management &amp; Service Providers:  </a:t>
            </a:r>
          </a:p>
          <a:p>
            <a:pPr algn="l">
              <a:lnSpc>
                <a:spcPct val="125000"/>
              </a:lnSpc>
            </a:pPr>
            <a:r>
              <a:rPr lang="en-US" sz="32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Dynamic Duos in Permanent Supportive Housing</a:t>
            </a:r>
            <a:endParaRPr lang="en-US" sz="4000" b="1" dirty="0">
              <a:solidFill>
                <a:srgbClr val="008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Kozuka Gothic Pro M" panose="020B0700000000000000" pitchFamily="34" charset="-128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744180" y="1369891"/>
            <a:ext cx="9100817" cy="0"/>
          </a:xfrm>
          <a:prstGeom prst="line">
            <a:avLst/>
          </a:prstGeom>
          <a:ln w="69850">
            <a:solidFill>
              <a:srgbClr val="98B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0E3EBBE5-746A-40BA-AFB0-DC1C5A68F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3500" y="1891725"/>
            <a:ext cx="8792568" cy="912135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008586"/>
              </a:solidFill>
            </a:endParaRPr>
          </a:p>
          <a:p>
            <a:pPr algn="l"/>
            <a:r>
              <a:rPr lang="en-US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 Craig, MSW, LCSW, Director of Housing First and ACT Services</a:t>
            </a:r>
          </a:p>
        </p:txBody>
      </p:sp>
      <p:pic>
        <p:nvPicPr>
          <p:cNvPr id="12" name="Picture 2" descr="rpmclogo">
            <a:extLst>
              <a:ext uri="{FF2B5EF4-FFF2-40B4-BE49-F238E27FC236}">
                <a16:creationId xmlns:a16="http://schemas.microsoft.com/office/drawing/2014/main" id="{7791BD94-2564-40DB-BFBD-ADCF7BA7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" y="1687044"/>
            <a:ext cx="1396123" cy="976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5" y="657295"/>
            <a:ext cx="1254357" cy="9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Stabilization and Housing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29" y="1867828"/>
            <a:ext cx="6428935" cy="4351338"/>
          </a:xfrm>
        </p:spPr>
        <p:txBody>
          <a:bodyPr/>
          <a:lstStyle/>
          <a:p>
            <a:r>
              <a:rPr lang="en-US" dirty="0"/>
              <a:t>Tenant conferences</a:t>
            </a:r>
          </a:p>
          <a:p>
            <a:r>
              <a:rPr lang="en-US" dirty="0"/>
              <a:t>Resident Governance Council and Town Hall meetings</a:t>
            </a:r>
          </a:p>
          <a:p>
            <a:r>
              <a:rPr lang="en-US" dirty="0"/>
              <a:t>Eviction Prevention Committee</a:t>
            </a:r>
          </a:p>
          <a:p>
            <a:r>
              <a:rPr lang="en-US" dirty="0"/>
              <a:t>Housing First model often 3-4 times housed before successful</a:t>
            </a:r>
          </a:p>
          <a:p>
            <a:r>
              <a:rPr lang="en-US" dirty="0"/>
              <a:t>RPMC and SIB staff working together to find other housing options at various other properties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A0C73-C66B-4782-BF77-3AC78E0483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985">
            <a:off x="-151863" y="2335435"/>
            <a:ext cx="5124664" cy="341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15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Dynamic Duos in Eviction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 </a:t>
            </a:r>
            <a:r>
              <a:rPr lang="en-US" dirty="0"/>
              <a:t>Eviction Prevention Subcommittee—identifying residents currently experiencing lease issues/violations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 </a:t>
            </a:r>
            <a:r>
              <a:rPr lang="en-US" dirty="0"/>
              <a:t>Informal/preliminary intervention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 </a:t>
            </a:r>
            <a:r>
              <a:rPr lang="en-US" dirty="0"/>
              <a:t>Tenant conference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 </a:t>
            </a:r>
            <a:r>
              <a:rPr lang="en-US" dirty="0"/>
              <a:t>Eviction Prevention Subcommittee follow-up</a:t>
            </a:r>
          </a:p>
          <a:p>
            <a:pPr marL="0" indent="0">
              <a:buNone/>
            </a:pPr>
            <a:endParaRPr lang="en-US" b="1" dirty="0">
              <a:solidFill>
                <a:srgbClr val="0085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 </a:t>
            </a:r>
            <a:r>
              <a:rPr lang="en-US" dirty="0"/>
              <a:t>Full Eviction Prevention Committee—mutual lease rescission or notice to quit</a:t>
            </a:r>
          </a:p>
        </p:txBody>
      </p:sp>
    </p:spTree>
    <p:extLst>
      <p:ext uri="{BB962C8B-B14F-4D97-AF65-F5344CB8AC3E}">
        <p14:creationId xmlns:p14="http://schemas.microsoft.com/office/powerpoint/2010/main" val="227440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SIB Preliminary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5998698" cy="4351338"/>
          </a:xfrm>
        </p:spPr>
        <p:txBody>
          <a:bodyPr>
            <a:normAutofit/>
          </a:bodyPr>
          <a:lstStyle/>
          <a:p>
            <a:r>
              <a:rPr lang="en-US" dirty="0"/>
              <a:t>Since February 2016, SIB Program housed </a:t>
            </a: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 individuals </a:t>
            </a:r>
            <a:r>
              <a:rPr lang="en-US" dirty="0"/>
              <a:t>experiencing homelessness</a:t>
            </a:r>
          </a:p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 </a:t>
            </a:r>
            <a:r>
              <a:rPr lang="en-US" dirty="0"/>
              <a:t>remain stably housed to date</a:t>
            </a:r>
          </a:p>
          <a:p>
            <a:r>
              <a:rPr lang="en-US" dirty="0"/>
              <a:t>Preliminary data on reduction in jail days is promising but results will not be fully released until the project’s end- 2020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0E28C-73B8-41C3-94A0-BCB141A7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09" y="7877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92FF-F891-4DB5-94AA-04E2FECD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88" y="23002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ranklin Gothic Book" panose="020B0503020102020204" pitchFamily="34" charset="0"/>
                <a:ea typeface="Kozuka Gothic Pro M" panose="020B0700000000000000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060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7812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What is Permanent Supportive Housing?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011" y="1825625"/>
            <a:ext cx="7096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HUD Definition</a:t>
            </a:r>
            <a:r>
              <a:rPr lang="en-US" sz="2400" b="1" dirty="0"/>
              <a:t>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8586"/>
                </a:solidFill>
              </a:rPr>
              <a:t>Long-term, community-based housing that has supportive services for homeless persons with disabilities</a:t>
            </a:r>
            <a:r>
              <a:rPr lang="en-US" sz="2400" dirty="0">
                <a:solidFill>
                  <a:srgbClr val="008586"/>
                </a:solidFill>
              </a:rPr>
              <a:t>. </a:t>
            </a:r>
            <a:r>
              <a:rPr lang="en-US" sz="2400" dirty="0"/>
              <a:t>This type of supportive housing enables special needs populations to live as independently as possible in a permanent setting.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7F69E-527F-458E-B5F7-C388E5448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9476" y="1297578"/>
            <a:ext cx="6226487" cy="62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BA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Property Management and Supportive Services in PSH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4221"/>
            <a:ext cx="7996311" cy="405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Provider:  </a:t>
            </a:r>
            <a:r>
              <a:rPr lang="en-US" sz="2800" dirty="0">
                <a:solidFill>
                  <a:schemeClr val="bg1"/>
                </a:solidFill>
              </a:rPr>
              <a:t>One organization provides both property management and supportive services 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Partnership:  </a:t>
            </a:r>
            <a:r>
              <a:rPr lang="en-US" sz="2800" dirty="0">
                <a:solidFill>
                  <a:schemeClr val="bg1"/>
                </a:solidFill>
              </a:rPr>
              <a:t>Two or more organizations work together to provide property management and supportive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FAA98-9720-43BF-9640-AC909AE0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52" y="1041644"/>
            <a:ext cx="5816356" cy="58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447188"/>
            <a:ext cx="10935484" cy="9704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Colorado Coalition for the Homeless</a:t>
            </a:r>
            <a:b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Housing First / Social Impact Bond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61029"/>
            <a:ext cx="10554574" cy="4592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CCH:  </a:t>
            </a:r>
            <a:r>
              <a:rPr lang="en-US" dirty="0"/>
              <a:t>Non-profit organization providing housing, integrated healthcare, and supportive services to people currently or formerly experiencing homelessness.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First Department:  </a:t>
            </a:r>
            <a:r>
              <a:rPr lang="en-US" dirty="0"/>
              <a:t>Consists of 5 modified Assertive Community Treatment teams including two Social Impact Bond teams.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Impact Bond (SIB) project:  </a:t>
            </a:r>
            <a:r>
              <a:rPr lang="en-US" dirty="0"/>
              <a:t>5-year randomized control study focusing on high utilizers of jails and emergency services in Denver.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Renaissance Downtown Lofts (RDL):  </a:t>
            </a:r>
            <a:r>
              <a:rPr lang="en-US" dirty="0"/>
              <a:t>101-unit apartment building with robust services available on-site for SIB project clients.  </a:t>
            </a:r>
          </a:p>
        </p:txBody>
      </p:sp>
    </p:spTree>
    <p:extLst>
      <p:ext uri="{BB962C8B-B14F-4D97-AF65-F5344CB8AC3E}">
        <p14:creationId xmlns:p14="http://schemas.microsoft.com/office/powerpoint/2010/main" val="35424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Renaissance Property Management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98" y="1856527"/>
            <a:ext cx="5352102" cy="5001473"/>
          </a:xfrm>
        </p:spPr>
        <p:txBody>
          <a:bodyPr>
            <a:normAutofit/>
          </a:bodyPr>
          <a:lstStyle/>
          <a:p>
            <a:r>
              <a:rPr lang="en-US" dirty="0"/>
              <a:t>RPMC owns and operates 18 multifamily properties throughout Denver</a:t>
            </a:r>
          </a:p>
          <a:p>
            <a:pPr lvl="1"/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1,703 units </a:t>
            </a:r>
            <a:r>
              <a:rPr lang="en-US" dirty="0"/>
              <a:t>for families and individuals</a:t>
            </a:r>
          </a:p>
          <a:p>
            <a:r>
              <a:rPr lang="en-US" dirty="0"/>
              <a:t>Owned by CCH</a:t>
            </a:r>
          </a:p>
          <a:p>
            <a:r>
              <a:rPr lang="en-US" dirty="0"/>
              <a:t>Majority of the projects office the management team and </a:t>
            </a:r>
            <a:r>
              <a:rPr lang="en-US" dirty="0" smtClean="0"/>
              <a:t>some CCH service</a:t>
            </a:r>
            <a:r>
              <a:rPr lang="en-US" dirty="0" smtClean="0"/>
              <a:t> staff</a:t>
            </a:r>
            <a:endParaRPr lang="en-US" dirty="0"/>
          </a:p>
          <a:p>
            <a:r>
              <a:rPr lang="en-US" dirty="0"/>
              <a:t>RPMC represents the asset and CCH represents the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BD673-C11B-4FFE-93E5-E16ED0691A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721">
            <a:off x="6656667" y="1830099"/>
            <a:ext cx="4919157" cy="368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64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BA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Dynamic Duos in PSH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45068"/>
            <a:ext cx="5157787" cy="823912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Property Management Focus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8" y="2118095"/>
            <a:ext cx="5051499" cy="20240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Occupancy vs Income is a constant balancing act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Maintain the Asset</a:t>
            </a:r>
          </a:p>
          <a:p>
            <a:r>
              <a:rPr lang="en-US" sz="2400" dirty="0">
                <a:solidFill>
                  <a:schemeClr val="bg1"/>
                </a:solidFill>
              </a:rPr>
              <a:t>RPMC </a:t>
            </a:r>
            <a:r>
              <a:rPr lang="en-US" sz="2400" dirty="0" smtClean="0">
                <a:solidFill>
                  <a:schemeClr val="bg1"/>
                </a:solidFill>
              </a:rPr>
              <a:t>adheres 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Fair Housing laws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45068"/>
            <a:ext cx="5183188" cy="823912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RPMC and SIB/RDL Focus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68980"/>
            <a:ext cx="5183188" cy="36845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Services and PM staff visited other PSH projects with integrated models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Resident Services Coordinator (RSC- hybrid position between two entities)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RSC role- liaison between PM and services, resources to residents, service planning and coordination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Advocacy for tenant will be planned, coordinated, and deliberate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ACT team housed in the building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Eviction Prevention efforts</a:t>
            </a:r>
          </a:p>
        </p:txBody>
      </p:sp>
    </p:spTree>
    <p:extLst>
      <p:ext uri="{BB962C8B-B14F-4D97-AF65-F5344CB8AC3E}">
        <p14:creationId xmlns:p14="http://schemas.microsoft.com/office/powerpoint/2010/main" val="250147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Resident/Client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8194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Solicited client feedback from other newer properties</a:t>
            </a:r>
          </a:p>
          <a:p>
            <a:r>
              <a:rPr lang="en-US" dirty="0"/>
              <a:t>Services orientation and PM orientation (separated but integrated)</a:t>
            </a:r>
          </a:p>
          <a:p>
            <a:r>
              <a:rPr lang="en-US" dirty="0" smtClean="0"/>
              <a:t>Ensuring </a:t>
            </a:r>
            <a:r>
              <a:rPr lang="en-US" dirty="0" smtClean="0"/>
              <a:t>residents know we are working together </a:t>
            </a:r>
            <a:endParaRPr lang="en-US" dirty="0"/>
          </a:p>
          <a:p>
            <a:r>
              <a:rPr lang="en-US" dirty="0"/>
              <a:t>Multiple education meetings prior to lease signing</a:t>
            </a:r>
          </a:p>
          <a:p>
            <a:r>
              <a:rPr lang="en-US" dirty="0"/>
              <a:t>SIB clients in one building- mass lease-ups</a:t>
            </a:r>
          </a:p>
          <a:p>
            <a:r>
              <a:rPr lang="en-US" dirty="0"/>
              <a:t>Robust service program on-site</a:t>
            </a:r>
          </a:p>
          <a:p>
            <a:r>
              <a:rPr lang="en-US" dirty="0"/>
              <a:t>Further education after move-in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894B4-9F00-4A9B-A0AD-A50A66FDC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7573" r="9886"/>
          <a:stretch/>
        </p:blipFill>
        <p:spPr>
          <a:xfrm rot="1020704">
            <a:off x="7031420" y="2128541"/>
            <a:ext cx="4580066" cy="345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80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BA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Lease Signing and Community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495" y="1825625"/>
            <a:ext cx="7302304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PM, housing team, and services staff meeting regularly to discuss lease terms and community policies</a:t>
            </a:r>
          </a:p>
          <a:p>
            <a:r>
              <a:rPr lang="en-US" dirty="0">
                <a:solidFill>
                  <a:schemeClr val="bg1"/>
                </a:solidFill>
              </a:rPr>
              <a:t>Reviewed community policies with clients PRIOR to lease-up day</a:t>
            </a:r>
          </a:p>
          <a:p>
            <a:r>
              <a:rPr lang="en-US" dirty="0">
                <a:solidFill>
                  <a:schemeClr val="bg1"/>
                </a:solidFill>
              </a:rPr>
              <a:t>Location of the building—need for increased security</a:t>
            </a:r>
          </a:p>
          <a:p>
            <a:r>
              <a:rPr lang="en-US" dirty="0">
                <a:solidFill>
                  <a:schemeClr val="bg1"/>
                </a:solidFill>
              </a:rPr>
              <a:t>Guest policies</a:t>
            </a:r>
          </a:p>
          <a:p>
            <a:r>
              <a:rPr lang="en-US" dirty="0">
                <a:solidFill>
                  <a:schemeClr val="bg1"/>
                </a:solidFill>
              </a:rPr>
              <a:t>Input from Resident Council and Town Hall meetings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A512E-1308-4CC8-8CA5-E5E65D42CB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62" y="1962443"/>
            <a:ext cx="4895557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5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Assimilation and Community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7849" cy="4351338"/>
          </a:xfrm>
        </p:spPr>
        <p:txBody>
          <a:bodyPr>
            <a:normAutofit/>
          </a:bodyPr>
          <a:lstStyle/>
          <a:p>
            <a:r>
              <a:rPr lang="en-US" dirty="0"/>
              <a:t>Intensive services, especially for first 1-3 months</a:t>
            </a:r>
          </a:p>
          <a:p>
            <a:r>
              <a:rPr lang="en-US" dirty="0"/>
              <a:t>Life skills classes, BH groups/services, healthcare, peer outings, socialization events, etc. </a:t>
            </a:r>
          </a:p>
          <a:p>
            <a:r>
              <a:rPr lang="en-US" dirty="0"/>
              <a:t>Incentive Program</a:t>
            </a:r>
          </a:p>
          <a:p>
            <a:r>
              <a:rPr lang="en-US" dirty="0"/>
              <a:t>Resident Governance Council</a:t>
            </a:r>
          </a:p>
          <a:p>
            <a:r>
              <a:rPr lang="en-US" dirty="0"/>
              <a:t>Quarterly Town Hall meetings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DE383-8E90-43DD-96FD-83D71E7525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73">
            <a:off x="6840342" y="2439845"/>
            <a:ext cx="4682006" cy="3122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58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72511</TotalTime>
  <Words>901</Words>
  <Application>Microsoft Office PowerPoint</Application>
  <PresentationFormat>Widescreen</PresentationFormat>
  <Paragraphs>118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Kozuka Gothic Pro M</vt:lpstr>
      <vt:lpstr>Office Theme</vt:lpstr>
      <vt:lpstr>PowerPoint Presentation</vt:lpstr>
      <vt:lpstr>What is Permanent Supportive Housing?</vt:lpstr>
      <vt:lpstr>Property Management and Supportive Services in PSH</vt:lpstr>
      <vt:lpstr>Colorado Coalition for the Homeless Housing First / Social Impact Bond Project </vt:lpstr>
      <vt:lpstr>Renaissance Property Management Company</vt:lpstr>
      <vt:lpstr>Dynamic Duos in PSH</vt:lpstr>
      <vt:lpstr>Resident/Client Orientation</vt:lpstr>
      <vt:lpstr>Lease Signing and Community Policies</vt:lpstr>
      <vt:lpstr>Assimilation and Community Integration</vt:lpstr>
      <vt:lpstr>Stabilization and Housing Retention</vt:lpstr>
      <vt:lpstr>Dynamic Duos in Eviction Prevention</vt:lpstr>
      <vt:lpstr>SIB Preliminary Results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Homelessness</dc:title>
  <dc:creator>Meredith Ritchie</dc:creator>
  <cp:lastModifiedBy>Carrie R. Craig</cp:lastModifiedBy>
  <cp:revision>353</cp:revision>
  <cp:lastPrinted>2019-04-12T14:28:49Z</cp:lastPrinted>
  <dcterms:created xsi:type="dcterms:W3CDTF">2018-01-16T17:41:52Z</dcterms:created>
  <dcterms:modified xsi:type="dcterms:W3CDTF">2019-05-07T21:05:02Z</dcterms:modified>
</cp:coreProperties>
</file>